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8"/>
  </p:notesMasterIdLst>
  <p:sldIdLst>
    <p:sldId id="295" r:id="rId2"/>
    <p:sldId id="302" r:id="rId3"/>
    <p:sldId id="329" r:id="rId4"/>
    <p:sldId id="312" r:id="rId5"/>
    <p:sldId id="419" r:id="rId6"/>
    <p:sldId id="420" r:id="rId7"/>
    <p:sldId id="258" r:id="rId8"/>
    <p:sldId id="422" r:id="rId9"/>
    <p:sldId id="423" r:id="rId10"/>
    <p:sldId id="424" r:id="rId11"/>
    <p:sldId id="425" r:id="rId12"/>
    <p:sldId id="426" r:id="rId13"/>
    <p:sldId id="427" r:id="rId14"/>
    <p:sldId id="428" r:id="rId15"/>
    <p:sldId id="429" r:id="rId16"/>
    <p:sldId id="430" r:id="rId17"/>
    <p:sldId id="431" r:id="rId18"/>
    <p:sldId id="432" r:id="rId19"/>
    <p:sldId id="433" r:id="rId20"/>
    <p:sldId id="434" r:id="rId21"/>
    <p:sldId id="435" r:id="rId22"/>
    <p:sldId id="436" r:id="rId23"/>
    <p:sldId id="437" r:id="rId24"/>
    <p:sldId id="438" r:id="rId25"/>
    <p:sldId id="439" r:id="rId26"/>
    <p:sldId id="440" r:id="rId27"/>
    <p:sldId id="441" r:id="rId28"/>
    <p:sldId id="442" r:id="rId29"/>
    <p:sldId id="443" r:id="rId30"/>
    <p:sldId id="444" r:id="rId31"/>
    <p:sldId id="445" r:id="rId32"/>
    <p:sldId id="446" r:id="rId33"/>
    <p:sldId id="447" r:id="rId34"/>
    <p:sldId id="448" r:id="rId35"/>
    <p:sldId id="449" r:id="rId36"/>
    <p:sldId id="450" r:id="rId37"/>
    <p:sldId id="451" r:id="rId38"/>
    <p:sldId id="452" r:id="rId39"/>
    <p:sldId id="453" r:id="rId40"/>
    <p:sldId id="454" r:id="rId41"/>
    <p:sldId id="455" r:id="rId42"/>
    <p:sldId id="456" r:id="rId43"/>
    <p:sldId id="457" r:id="rId44"/>
    <p:sldId id="458" r:id="rId45"/>
    <p:sldId id="459" r:id="rId46"/>
    <p:sldId id="460" r:id="rId47"/>
    <p:sldId id="461" r:id="rId48"/>
    <p:sldId id="462" r:id="rId49"/>
    <p:sldId id="463" r:id="rId50"/>
    <p:sldId id="464" r:id="rId51"/>
    <p:sldId id="465" r:id="rId52"/>
    <p:sldId id="466" r:id="rId53"/>
    <p:sldId id="467" r:id="rId54"/>
    <p:sldId id="468" r:id="rId55"/>
    <p:sldId id="469" r:id="rId56"/>
    <p:sldId id="470" r:id="rId57"/>
    <p:sldId id="471" r:id="rId58"/>
    <p:sldId id="472" r:id="rId59"/>
    <p:sldId id="473" r:id="rId60"/>
    <p:sldId id="474" r:id="rId61"/>
    <p:sldId id="475" r:id="rId62"/>
    <p:sldId id="285" r:id="rId63"/>
    <p:sldId id="421" r:id="rId64"/>
    <p:sldId id="259" r:id="rId65"/>
    <p:sldId id="476" r:id="rId66"/>
    <p:sldId id="477" r:id="rId67"/>
    <p:sldId id="478" r:id="rId68"/>
    <p:sldId id="479" r:id="rId69"/>
    <p:sldId id="480" r:id="rId70"/>
    <p:sldId id="481" r:id="rId71"/>
    <p:sldId id="482" r:id="rId72"/>
    <p:sldId id="483" r:id="rId73"/>
    <p:sldId id="484" r:id="rId74"/>
    <p:sldId id="292" r:id="rId75"/>
    <p:sldId id="485" r:id="rId76"/>
    <p:sldId id="328" r:id="rId7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43"/>
    <a:srgbClr val="EC206E"/>
    <a:srgbClr val="CAFEF0"/>
    <a:srgbClr val="CAFEE5"/>
    <a:srgbClr val="D5F4FF"/>
    <a:srgbClr val="E2CFF1"/>
    <a:srgbClr val="FFF9E7"/>
    <a:srgbClr val="A568D2"/>
    <a:srgbClr val="E5F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0" d="100"/>
          <a:sy n="80" d="100"/>
        </p:scale>
        <p:origin x="1686" y="-19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BEFF3E-DADC-4F94-A679-999D7D2D6467}" type="datetimeFigureOut">
              <a:rPr lang="ru-RU" smtClean="0"/>
              <a:t>22.12.2024</a:t>
            </a:fld>
            <a:endParaRPr lang="ru-RU"/>
          </a:p>
        </p:txBody>
      </p:sp>
      <p:sp>
        <p:nvSpPr>
          <p:cNvPr id="4" name="Образ слайда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7B5D3C-19A4-4C07-BA13-CCB84397B45E}" type="slidenum">
              <a:rPr lang="ru-RU" smtClean="0"/>
              <a:t>‹#›</a:t>
            </a:fld>
            <a:endParaRPr lang="ru-RU"/>
          </a:p>
        </p:txBody>
      </p:sp>
    </p:spTree>
    <p:extLst>
      <p:ext uri="{BB962C8B-B14F-4D97-AF65-F5344CB8AC3E}">
        <p14:creationId xmlns:p14="http://schemas.microsoft.com/office/powerpoint/2010/main" val="600645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07B5D3C-19A4-4C07-BA13-CCB84397B45E}" type="slidenum">
              <a:rPr lang="ru-RU" smtClean="0"/>
              <a:t>62</a:t>
            </a:fld>
            <a:endParaRPr lang="ru-RU"/>
          </a:p>
        </p:txBody>
      </p:sp>
    </p:spTree>
    <p:extLst>
      <p:ext uri="{BB962C8B-B14F-4D97-AF65-F5344CB8AC3E}">
        <p14:creationId xmlns:p14="http://schemas.microsoft.com/office/powerpoint/2010/main" val="38593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C077F-E89F-2DA4-56E0-ED2FBF15D5BF}"/>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21304291-0841-5A42-1B20-56066E69C857}"/>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5D98FC1C-6AAA-706B-1D63-C5697B85875E}"/>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EA4150D6-3CCA-3F8B-BC64-CFB85369E4F8}"/>
              </a:ext>
            </a:extLst>
          </p:cNvPr>
          <p:cNvSpPr>
            <a:spLocks noGrp="1"/>
          </p:cNvSpPr>
          <p:nvPr>
            <p:ph type="sldNum" sz="quarter" idx="5"/>
          </p:nvPr>
        </p:nvSpPr>
        <p:spPr/>
        <p:txBody>
          <a:bodyPr/>
          <a:lstStyle/>
          <a:p>
            <a:fld id="{807B5D3C-19A4-4C07-BA13-CCB84397B45E}" type="slidenum">
              <a:rPr lang="ru-RU" smtClean="0"/>
              <a:t>63</a:t>
            </a:fld>
            <a:endParaRPr lang="ru-RU"/>
          </a:p>
        </p:txBody>
      </p:sp>
    </p:spTree>
    <p:extLst>
      <p:ext uri="{BB962C8B-B14F-4D97-AF65-F5344CB8AC3E}">
        <p14:creationId xmlns:p14="http://schemas.microsoft.com/office/powerpoint/2010/main" val="564096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ru-RU"/>
              <a:t>Образец заголовка</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CDDE280-88FA-4CD6-BB9F-2372DDD396A0}"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2481005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CDDE280-88FA-4CD6-BB9F-2372DDD396A0}"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2933463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CDDE280-88FA-4CD6-BB9F-2372DDD396A0}"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2703753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CDDE280-88FA-4CD6-BB9F-2372DDD396A0}"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1351587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ru-RU"/>
              <a:t>Образец заголовка</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CDDE280-88FA-4CD6-BB9F-2372DDD396A0}" type="datetimeFigureOut">
              <a:rPr lang="ru-RU" smtClean="0"/>
              <a:t>22.12.2024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337107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CDDE280-88FA-4CD6-BB9F-2372DDD396A0}"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307937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472381" y="3618442"/>
            <a:ext cx="2901255" cy="5322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3471863" y="3618442"/>
            <a:ext cx="2915543" cy="532218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CDDE280-88FA-4CD6-BB9F-2372DDD396A0}" type="datetimeFigureOut">
              <a:rPr lang="ru-RU" smtClean="0"/>
              <a:t>22.12.2024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4156564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CDDE280-88FA-4CD6-BB9F-2372DDD396A0}" type="datetimeFigureOut">
              <a:rPr lang="ru-RU" smtClean="0"/>
              <a:t>22.12.2024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3720497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DE280-88FA-4CD6-BB9F-2372DDD396A0}" type="datetimeFigureOut">
              <a:rPr lang="ru-RU" smtClean="0"/>
              <a:t>22.12.2024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5870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ru-RU"/>
              <a:t>Образец заголовка</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CDDE280-88FA-4CD6-BB9F-2372DDD396A0}"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2815744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7CDDE280-88FA-4CD6-BB9F-2372DDD396A0}" type="datetimeFigureOut">
              <a:rPr lang="ru-RU" smtClean="0"/>
              <a:t>22.12.2024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1A7C40-5D60-47F4-A87D-004E95F11224}" type="slidenum">
              <a:rPr lang="ru-RU" smtClean="0"/>
              <a:t>‹#›</a:t>
            </a:fld>
            <a:endParaRPr lang="ru-RU"/>
          </a:p>
        </p:txBody>
      </p:sp>
    </p:spTree>
    <p:extLst>
      <p:ext uri="{BB962C8B-B14F-4D97-AF65-F5344CB8AC3E}">
        <p14:creationId xmlns:p14="http://schemas.microsoft.com/office/powerpoint/2010/main" val="85884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CDDE280-88FA-4CD6-BB9F-2372DDD396A0}" type="datetimeFigureOut">
              <a:rPr lang="ru-RU" smtClean="0"/>
              <a:t>22.12.2024</a:t>
            </a:fld>
            <a:endParaRPr lang="ru-R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91A7C40-5D60-47F4-A87D-004E95F11224}" type="slidenum">
              <a:rPr lang="ru-RU" smtClean="0"/>
              <a:t>‹#›</a:t>
            </a:fld>
            <a:endParaRPr lang="ru-RU"/>
          </a:p>
        </p:txBody>
      </p:sp>
    </p:spTree>
    <p:extLst>
      <p:ext uri="{BB962C8B-B14F-4D97-AF65-F5344CB8AC3E}">
        <p14:creationId xmlns:p14="http://schemas.microsoft.com/office/powerpoint/2010/main" val="922765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4000">
              <a:srgbClr val="CAFEF0"/>
            </a:gs>
            <a:gs pos="74000">
              <a:srgbClr val="FFF9E7"/>
            </a:gs>
            <a:gs pos="83000">
              <a:srgbClr val="FFFF43"/>
            </a:gs>
            <a:gs pos="100000">
              <a:srgbClr val="EC206E"/>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20E136-7B0F-13DF-06A8-DDA4A68A25BE}"/>
              </a:ext>
            </a:extLst>
          </p:cNvPr>
          <p:cNvSpPr txBox="1"/>
          <p:nvPr/>
        </p:nvSpPr>
        <p:spPr>
          <a:xfrm>
            <a:off x="1548515" y="2372679"/>
            <a:ext cx="3760967" cy="369332"/>
          </a:xfrm>
          <a:prstGeom prst="rect">
            <a:avLst/>
          </a:prstGeom>
          <a:noFill/>
        </p:spPr>
        <p:txBody>
          <a:bodyPr wrap="square" rtlCol="0">
            <a:spAutoFit/>
          </a:bodyPr>
          <a:lstStyle/>
          <a:p>
            <a:r>
              <a:rPr lang="ru-RU" dirty="0"/>
              <a:t>Всероссийская проверочная работа</a:t>
            </a:r>
          </a:p>
        </p:txBody>
      </p:sp>
      <p:sp>
        <p:nvSpPr>
          <p:cNvPr id="5" name="TextBox 4">
            <a:extLst>
              <a:ext uri="{FF2B5EF4-FFF2-40B4-BE49-F238E27FC236}">
                <a16:creationId xmlns:a16="http://schemas.microsoft.com/office/drawing/2014/main" id="{EBDCA75E-9BD2-D07D-7149-DC26263F02DE}"/>
              </a:ext>
            </a:extLst>
          </p:cNvPr>
          <p:cNvSpPr txBox="1"/>
          <p:nvPr/>
        </p:nvSpPr>
        <p:spPr>
          <a:xfrm>
            <a:off x="441438" y="3428918"/>
            <a:ext cx="5974127" cy="1938992"/>
          </a:xfrm>
          <a:prstGeom prst="rect">
            <a:avLst/>
          </a:prstGeom>
          <a:noFill/>
        </p:spPr>
        <p:txBody>
          <a:bodyPr wrap="square" rtlCol="0">
            <a:spAutoFit/>
          </a:bodyPr>
          <a:lstStyle/>
          <a:p>
            <a:r>
              <a:rPr lang="ru-RU" sz="12000" b="1" dirty="0">
                <a:ln w="10160">
                  <a:solidFill>
                    <a:schemeClr val="tx1"/>
                  </a:solidFill>
                  <a:prstDash val="solid"/>
                </a:ln>
                <a:solidFill>
                  <a:srgbClr val="FFFFFF"/>
                </a:solidFill>
                <a:effectLst>
                  <a:outerShdw blurRad="38100" dist="32000" dir="5400000" algn="tl">
                    <a:srgbClr val="000000">
                      <a:alpha val="30000"/>
                    </a:srgbClr>
                  </a:outerShdw>
                </a:effectLst>
              </a:rPr>
              <a:t>10 класс</a:t>
            </a:r>
            <a:endParaRPr lang="ru-RU" sz="12000" b="1" dirty="0"/>
          </a:p>
        </p:txBody>
      </p:sp>
      <p:sp>
        <p:nvSpPr>
          <p:cNvPr id="6" name="Прямоугольник 5">
            <a:extLst>
              <a:ext uri="{FF2B5EF4-FFF2-40B4-BE49-F238E27FC236}">
                <a16:creationId xmlns:a16="http://schemas.microsoft.com/office/drawing/2014/main" id="{0BC3C3E9-BA65-E25D-4201-A93728ACD222}"/>
              </a:ext>
            </a:extLst>
          </p:cNvPr>
          <p:cNvSpPr/>
          <p:nvPr/>
        </p:nvSpPr>
        <p:spPr>
          <a:xfrm>
            <a:off x="1126927" y="-169278"/>
            <a:ext cx="4604146" cy="3170099"/>
          </a:xfrm>
          <a:prstGeom prst="rect">
            <a:avLst/>
          </a:prstGeom>
          <a:noFill/>
        </p:spPr>
        <p:txBody>
          <a:bodyPr wrap="none" lIns="91440" tIns="45720" rIns="91440" bIns="45720">
            <a:spAutoFit/>
          </a:bodyPr>
          <a:lstStyle/>
          <a:p>
            <a:pPr algn="ctr"/>
            <a:r>
              <a:rPr lang="ru-RU" sz="20000" b="1" dirty="0">
                <a:ln w="10160">
                  <a:solidFill>
                    <a:schemeClr val="tx1"/>
                  </a:solidFill>
                  <a:prstDash val="solid"/>
                </a:ln>
                <a:solidFill>
                  <a:srgbClr val="FFFFFF"/>
                </a:solidFill>
                <a:effectLst>
                  <a:outerShdw blurRad="38100" dist="32000" dir="5400000" algn="tl">
                    <a:srgbClr val="000000">
                      <a:alpha val="30000"/>
                    </a:srgbClr>
                  </a:outerShdw>
                </a:effectLst>
              </a:rPr>
              <a:t>ВПР</a:t>
            </a:r>
          </a:p>
        </p:txBody>
      </p:sp>
      <p:pic>
        <p:nvPicPr>
          <p:cNvPr id="10" name="Рисунок 9">
            <a:extLst>
              <a:ext uri="{FF2B5EF4-FFF2-40B4-BE49-F238E27FC236}">
                <a16:creationId xmlns:a16="http://schemas.microsoft.com/office/drawing/2014/main" id="{7C7BBEFF-4274-4445-98D5-2CB3D62F4CE6}"/>
              </a:ext>
            </a:extLst>
          </p:cNvPr>
          <p:cNvPicPr>
            <a:picLocks noChangeAspect="1"/>
          </p:cNvPicPr>
          <p:nvPr/>
        </p:nvPicPr>
        <p:blipFill>
          <a:blip r:embed="rId2">
            <a:extLst>
              <a:ext uri="{28A0092B-C50C-407E-A947-70E740481C1C}">
                <a14:useLocalDpi xmlns:a14="http://schemas.microsoft.com/office/drawing/2010/main" val="0"/>
              </a:ext>
            </a:extLst>
          </a:blip>
          <a:srcRect t="6055" b="22152"/>
          <a:stretch/>
        </p:blipFill>
        <p:spPr>
          <a:xfrm>
            <a:off x="0" y="6316234"/>
            <a:ext cx="6858000" cy="3281102"/>
          </a:xfrm>
          <a:prstGeom prst="rect">
            <a:avLst/>
          </a:prstGeom>
        </p:spPr>
      </p:pic>
      <p:sp>
        <p:nvSpPr>
          <p:cNvPr id="7" name="TextBox 6">
            <a:extLst>
              <a:ext uri="{FF2B5EF4-FFF2-40B4-BE49-F238E27FC236}">
                <a16:creationId xmlns:a16="http://schemas.microsoft.com/office/drawing/2014/main" id="{DF0F8D7B-723A-9661-52DF-FB5BCA8DF4FB}"/>
              </a:ext>
            </a:extLst>
          </p:cNvPr>
          <p:cNvSpPr txBox="1"/>
          <p:nvPr/>
        </p:nvSpPr>
        <p:spPr>
          <a:xfrm>
            <a:off x="1009257" y="5024287"/>
            <a:ext cx="4838490" cy="1754326"/>
          </a:xfrm>
          <a:prstGeom prst="rect">
            <a:avLst/>
          </a:prstGeom>
          <a:noFill/>
        </p:spPr>
        <p:txBody>
          <a:bodyPr wrap="square" rtlCol="0">
            <a:spAutoFit/>
          </a:bodyPr>
          <a:lstStyle/>
          <a:p>
            <a:r>
              <a:rPr lang="ru-RU" sz="6000" b="1" dirty="0"/>
              <a:t>10 вариантов</a:t>
            </a:r>
          </a:p>
          <a:p>
            <a:pPr algn="ctr"/>
            <a:r>
              <a:rPr lang="ru-RU" sz="4400" dirty="0"/>
              <a:t>+ аудиофайлы</a:t>
            </a:r>
          </a:p>
        </p:txBody>
      </p:sp>
      <p:sp>
        <p:nvSpPr>
          <p:cNvPr id="8" name="Прямоугольник 7">
            <a:extLst>
              <a:ext uri="{FF2B5EF4-FFF2-40B4-BE49-F238E27FC236}">
                <a16:creationId xmlns:a16="http://schemas.microsoft.com/office/drawing/2014/main" id="{7F3CB009-1867-BF14-C9D6-FDEF2767F2D8}"/>
              </a:ext>
            </a:extLst>
          </p:cNvPr>
          <p:cNvSpPr/>
          <p:nvPr/>
        </p:nvSpPr>
        <p:spPr>
          <a:xfrm>
            <a:off x="2931098" y="9089504"/>
            <a:ext cx="1742786" cy="1015663"/>
          </a:xfrm>
          <a:prstGeom prst="rect">
            <a:avLst/>
          </a:prstGeom>
          <a:noFill/>
        </p:spPr>
        <p:txBody>
          <a:bodyPr wrap="none" lIns="91440" tIns="45720" rIns="91440" bIns="45720">
            <a:spAutoFit/>
          </a:bodyPr>
          <a:lstStyle/>
          <a:p>
            <a:pPr algn="ctr"/>
            <a:r>
              <a:rPr lang="ru-RU" sz="6000" b="1" dirty="0">
                <a:ln w="10160">
                  <a:solidFill>
                    <a:schemeClr val="tx1"/>
                  </a:solidFill>
                  <a:prstDash val="solid"/>
                </a:ln>
                <a:solidFill>
                  <a:srgbClr val="FFFFFF"/>
                </a:solidFill>
                <a:effectLst>
                  <a:outerShdw blurRad="38100" dist="32000" dir="5400000" algn="tl">
                    <a:srgbClr val="000000">
                      <a:alpha val="30000"/>
                    </a:srgbClr>
                  </a:outerShdw>
                </a:effectLst>
              </a:rPr>
              <a:t>2025</a:t>
            </a:r>
          </a:p>
        </p:txBody>
      </p:sp>
      <p:sp>
        <p:nvSpPr>
          <p:cNvPr id="11" name="TextBox 10">
            <a:extLst>
              <a:ext uri="{FF2B5EF4-FFF2-40B4-BE49-F238E27FC236}">
                <a16:creationId xmlns:a16="http://schemas.microsoft.com/office/drawing/2014/main" id="{F47A6C8B-9CB3-94F6-9C01-89DCA9E97548}"/>
              </a:ext>
            </a:extLst>
          </p:cNvPr>
          <p:cNvSpPr txBox="1"/>
          <p:nvPr/>
        </p:nvSpPr>
        <p:spPr>
          <a:xfrm>
            <a:off x="704906" y="2849210"/>
            <a:ext cx="5447192" cy="923330"/>
          </a:xfrm>
          <a:prstGeom prst="rect">
            <a:avLst/>
          </a:prstGeom>
          <a:noFill/>
        </p:spPr>
        <p:txBody>
          <a:bodyPr wrap="square" rtlCol="0">
            <a:spAutoFit/>
          </a:bodyPr>
          <a:lstStyle/>
          <a:p>
            <a:pPr algn="ctr"/>
            <a:r>
              <a:rPr lang="ru-RU" sz="5400" b="1" dirty="0"/>
              <a:t>Английский язык</a:t>
            </a:r>
          </a:p>
        </p:txBody>
      </p:sp>
    </p:spTree>
    <p:extLst>
      <p:ext uri="{BB962C8B-B14F-4D97-AF65-F5344CB8AC3E}">
        <p14:creationId xmlns:p14="http://schemas.microsoft.com/office/powerpoint/2010/main" val="885299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68ECA-1BC4-6983-1028-CB7BB30CE8AA}"/>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72FFFDD-2EE4-67BF-E441-7408B84FA00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25FFD045-D402-4D17-6A77-F77BB525CB0D}"/>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How A Sandwich Appeared</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The origin of the sandwich is associated with the 18th century English nobleman John Montague, the Earl of Sandwich, who, according to legend, asked </a:t>
            </a:r>
            <a:r>
              <a:rPr lang="en-US" sz="1200" b="1" spc="-10" dirty="0">
                <a:latin typeface="Tahoma" panose="020B0604030504040204" pitchFamily="34" charset="0"/>
                <a:ea typeface="Tahoma" panose="020B0604030504040204" pitchFamily="34" charset="0"/>
                <a:cs typeface="Tahoma" panose="020B0604030504040204" pitchFamily="34" charset="0"/>
              </a:rPr>
              <a:t>A</a:t>
            </a:r>
            <a:r>
              <a:rPr lang="en-US" sz="1200" spc="-10" dirty="0">
                <a:latin typeface="Tahoma" panose="020B0604030504040204" pitchFamily="34" charset="0"/>
                <a:ea typeface="Tahoma" panose="020B0604030504040204" pitchFamily="34" charset="0"/>
                <a:cs typeface="Tahoma" panose="020B0604030504040204" pitchFamily="34" charset="0"/>
              </a:rPr>
              <a:t>______ to avoid interrupting his gambling sessions. This practical solution not only allowed him to satisfy his hunger without cutlery, </a:t>
            </a:r>
            <a:r>
              <a:rPr lang="en-US" sz="1200" b="1" spc="-10" dirty="0">
                <a:latin typeface="Tahoma" panose="020B0604030504040204" pitchFamily="34" charset="0"/>
                <a:ea typeface="Tahoma" panose="020B0604030504040204" pitchFamily="34" charset="0"/>
                <a:cs typeface="Tahoma" panose="020B0604030504040204" pitchFamily="34" charset="0"/>
              </a:rPr>
              <a:t>B</a:t>
            </a:r>
            <a:r>
              <a:rPr lang="en-US" sz="1200" spc="-10" dirty="0">
                <a:latin typeface="Tahoma" panose="020B0604030504040204" pitchFamily="34" charset="0"/>
                <a:ea typeface="Tahoma" panose="020B0604030504040204" pitchFamily="34" charset="0"/>
                <a:cs typeface="Tahoma" panose="020B0604030504040204" pitchFamily="34" charset="0"/>
              </a:rPr>
              <a:t>______ of a popular dish that could be enjoyed on the go, which eventually led to the widespread use of the term “sandwich”. </a:t>
            </a:r>
          </a:p>
          <a:p>
            <a:pPr algn="just"/>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As tales spread about this convenient product, the sandwich evolved, and </a:t>
            </a:r>
            <a:r>
              <a:rPr lang="en-US" sz="1200" b="1" spc="-10" dirty="0">
                <a:latin typeface="Tahoma" panose="020B0604030504040204" pitchFamily="34" charset="0"/>
                <a:ea typeface="Tahoma" panose="020B0604030504040204" pitchFamily="34" charset="0"/>
                <a:cs typeface="Tahoma" panose="020B0604030504040204" pitchFamily="34" charset="0"/>
              </a:rPr>
              <a:t>C</a:t>
            </a:r>
            <a:r>
              <a:rPr lang="en-US" sz="1200" spc="-10" dirty="0">
                <a:latin typeface="Tahoma" panose="020B0604030504040204" pitchFamily="34" charset="0"/>
                <a:ea typeface="Tahoma" panose="020B0604030504040204" pitchFamily="34" charset="0"/>
                <a:cs typeface="Tahoma" panose="020B0604030504040204" pitchFamily="34" charset="0"/>
              </a:rPr>
              <a:t>______ adding different fillings, thereby diversifying its taste and texture. Over time, sandwiches have surpassed their humble origins and have become </a:t>
            </a:r>
            <a:r>
              <a:rPr lang="en-US" sz="1200" b="1" spc="-10" dirty="0">
                <a:latin typeface="Tahoma" panose="020B0604030504040204" pitchFamily="34" charset="0"/>
                <a:ea typeface="Tahoma" panose="020B0604030504040204" pitchFamily="34" charset="0"/>
                <a:cs typeface="Tahoma" panose="020B0604030504040204" pitchFamily="34" charset="0"/>
              </a:rPr>
              <a:t>D</a:t>
            </a:r>
            <a:r>
              <a:rPr lang="en-US" sz="1200" spc="-10" dirty="0">
                <a:latin typeface="Tahoma" panose="020B0604030504040204" pitchFamily="34" charset="0"/>
                <a:ea typeface="Tahoma" panose="020B0604030504040204" pitchFamily="34" charset="0"/>
                <a:cs typeface="Tahoma" panose="020B0604030504040204" pitchFamily="34" charset="0"/>
              </a:rPr>
              <a:t>______ with a wide range of culinary creativity. This evolution reflects changes in society, </a:t>
            </a:r>
            <a:r>
              <a:rPr lang="en-US" sz="1200" b="1" spc="-10" dirty="0">
                <a:latin typeface="Tahoma" panose="020B0604030504040204" pitchFamily="34" charset="0"/>
                <a:ea typeface="Tahoma" panose="020B0604030504040204" pitchFamily="34" charset="0"/>
                <a:cs typeface="Tahoma" panose="020B0604030504040204" pitchFamily="34" charset="0"/>
              </a:rPr>
              <a:t>E</a:t>
            </a:r>
            <a:r>
              <a:rPr lang="en-US" sz="1200" spc="-10" dirty="0">
                <a:latin typeface="Tahoma" panose="020B0604030504040204" pitchFamily="34" charset="0"/>
                <a:ea typeface="Tahoma" panose="020B0604030504040204" pitchFamily="34" charset="0"/>
                <a:cs typeface="Tahoma" panose="020B0604030504040204" pitchFamily="34" charset="0"/>
              </a:rPr>
              <a:t>______ and the need for portable food, which makes the sandwich not just a dish, but a cultural phenomenon.</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to make the taste better </a:t>
            </a:r>
          </a:p>
          <a:p>
            <a:pPr algn="just"/>
            <a:r>
              <a:rPr lang="en-US" sz="1200" dirty="0">
                <a:latin typeface="Tahoma" panose="020B0604030504040204" pitchFamily="34" charset="0"/>
                <a:ea typeface="Tahoma" panose="020B0604030504040204" pitchFamily="34" charset="0"/>
                <a:cs typeface="Tahoma" panose="020B0604030504040204" pitchFamily="34" charset="0"/>
              </a:rPr>
              <a:t>2) but also inspired the creation  </a:t>
            </a:r>
          </a:p>
          <a:p>
            <a:pPr algn="just"/>
            <a:r>
              <a:rPr lang="en-US" sz="1200" dirty="0">
                <a:latin typeface="Tahoma" panose="020B0604030504040204" pitchFamily="34" charset="0"/>
                <a:ea typeface="Tahoma" panose="020B0604030504040204" pitchFamily="34" charset="0"/>
                <a:cs typeface="Tahoma" panose="020B0604030504040204" pitchFamily="34" charset="0"/>
              </a:rPr>
              <a:t>3) people experimented by </a:t>
            </a:r>
          </a:p>
          <a:p>
            <a:pPr algn="just"/>
            <a:r>
              <a:rPr lang="en-US" sz="1200" dirty="0">
                <a:latin typeface="Tahoma" panose="020B0604030504040204" pitchFamily="34" charset="0"/>
                <a:ea typeface="Tahoma" panose="020B0604030504040204" pitchFamily="34" charset="0"/>
                <a:cs typeface="Tahoma" panose="020B0604030504040204" pitchFamily="34" charset="0"/>
              </a:rPr>
              <a:t>4) to serve his meat between two slices of bread </a:t>
            </a:r>
          </a:p>
          <a:p>
            <a:pPr algn="just"/>
            <a:r>
              <a:rPr lang="en-US" sz="1200" dirty="0">
                <a:latin typeface="Tahoma" panose="020B0604030504040204" pitchFamily="34" charset="0"/>
                <a:ea typeface="Tahoma" panose="020B0604030504040204" pitchFamily="34" charset="0"/>
                <a:cs typeface="Tahoma" panose="020B0604030504040204" pitchFamily="34" charset="0"/>
              </a:rPr>
              <a:t>5) one of the main dishes in various cultures</a:t>
            </a:r>
          </a:p>
          <a:p>
            <a:pPr algn="just"/>
            <a:r>
              <a:rPr lang="en-US" sz="1200" dirty="0">
                <a:latin typeface="Tahoma" panose="020B0604030504040204" pitchFamily="34" charset="0"/>
                <a:ea typeface="Tahoma" panose="020B0604030504040204" pitchFamily="34" charset="0"/>
                <a:cs typeface="Tahoma" panose="020B0604030504040204" pitchFamily="34" charset="0"/>
              </a:rPr>
              <a:t>6) such as the increasing pace of life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81B2F6BF-14BC-20E0-32E8-F283BCDFDBB4}"/>
              </a:ext>
            </a:extLst>
          </p:cNvPr>
          <p:cNvSpPr txBox="1"/>
          <p:nvPr/>
        </p:nvSpPr>
        <p:spPr>
          <a:xfrm>
            <a:off x="3259060" y="9443471"/>
            <a:ext cx="339881" cy="276999"/>
          </a:xfrm>
          <a:prstGeom prst="rect">
            <a:avLst/>
          </a:prstGeom>
          <a:noFill/>
        </p:spPr>
        <p:txBody>
          <a:bodyPr wrap="square" rtlCol="0">
            <a:spAutoFit/>
          </a:bodyPr>
          <a:lstStyle/>
          <a:p>
            <a:r>
              <a:rPr lang="en-US" sz="1200" dirty="0"/>
              <a:t>9</a:t>
            </a:r>
            <a:endParaRPr lang="ru-RU" sz="1200" dirty="0"/>
          </a:p>
        </p:txBody>
      </p:sp>
      <p:sp>
        <p:nvSpPr>
          <p:cNvPr id="3" name="TextBox 2">
            <a:extLst>
              <a:ext uri="{FF2B5EF4-FFF2-40B4-BE49-F238E27FC236}">
                <a16:creationId xmlns:a16="http://schemas.microsoft.com/office/drawing/2014/main" id="{36FABE72-41B2-E07F-55F3-524D1E024FA4}"/>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2</a:t>
            </a:r>
            <a:endParaRPr lang="ru-RU" sz="900" dirty="0"/>
          </a:p>
        </p:txBody>
      </p:sp>
      <p:sp>
        <p:nvSpPr>
          <p:cNvPr id="6" name="Овал 5">
            <a:extLst>
              <a:ext uri="{FF2B5EF4-FFF2-40B4-BE49-F238E27FC236}">
                <a16:creationId xmlns:a16="http://schemas.microsoft.com/office/drawing/2014/main" id="{99077C83-4460-EF9F-66C8-ED9D18D4797F}"/>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FF930DD6-7494-B91B-815D-F4BB5D200939}"/>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1831C08F-D1DF-DBAE-406C-36FB5FE11B17}"/>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2F75901C-C716-F786-8A40-F5A1C7255373}"/>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ECF42DA5-8987-619B-6B1E-1E5EB765D866}"/>
              </a:ext>
            </a:extLst>
          </p:cNvPr>
          <p:cNvGraphicFramePr>
            <a:graphicFrameLocks noGrp="1"/>
          </p:cNvGraphicFramePr>
          <p:nvPr>
            <p:extLst>
              <p:ext uri="{D42A27DB-BD31-4B8C-83A1-F6EECF244321}">
                <p14:modId xmlns:p14="http://schemas.microsoft.com/office/powerpoint/2010/main" val="102783398"/>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Nostradamus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Nostradamus, a French astrologer and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the XVI century, is best known for his mysterious 4-lined poems, which,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to many opinions, predict important world events. His writings, filled with unclear formulations and uncertain references, have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many interpretations,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political events and natural disasters to extraordinary technological advances. Enthusiasts have analyzed his poems, often linking them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such as the French Revolution and the World Wars. Despite the controversy about accuracy, Nostradamus' predictions continue to excite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those who are intrigued by the mysteries of time and fate.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events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according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from</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imagination</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provoked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situations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physician</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with</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593ABD00-ACA9-A3F3-FB52-BD4780C38239}"/>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428778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720BC-451F-8FBF-9346-301644009EDD}"/>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4899611-76B4-D05F-C8AD-799CDD075EC2}"/>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8E46BBD4-2F13-A306-D755-5C1DA2A919ED}"/>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E7024AB2-B6C9-A3B7-8FF0-698711AA19A5}"/>
              </a:ext>
            </a:extLst>
          </p:cNvPr>
          <p:cNvSpPr txBox="1"/>
          <p:nvPr/>
        </p:nvSpPr>
        <p:spPr>
          <a:xfrm>
            <a:off x="3259060" y="9443471"/>
            <a:ext cx="339881" cy="276999"/>
          </a:xfrm>
          <a:prstGeom prst="rect">
            <a:avLst/>
          </a:prstGeom>
          <a:noFill/>
        </p:spPr>
        <p:txBody>
          <a:bodyPr wrap="square" rtlCol="0">
            <a:spAutoFit/>
          </a:bodyPr>
          <a:lstStyle/>
          <a:p>
            <a:r>
              <a:rPr lang="en-US" sz="1200" dirty="0"/>
              <a:t>10</a:t>
            </a:r>
            <a:endParaRPr lang="ru-RU" sz="1200" dirty="0"/>
          </a:p>
        </p:txBody>
      </p:sp>
      <p:sp>
        <p:nvSpPr>
          <p:cNvPr id="3" name="TextBox 2">
            <a:extLst>
              <a:ext uri="{FF2B5EF4-FFF2-40B4-BE49-F238E27FC236}">
                <a16:creationId xmlns:a16="http://schemas.microsoft.com/office/drawing/2014/main" id="{3B3BA1FA-A12B-BB03-2C16-0B9CB0DFE6FF}"/>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2</a:t>
            </a:r>
            <a:endParaRPr lang="ru-RU" sz="900" dirty="0"/>
          </a:p>
        </p:txBody>
      </p:sp>
      <p:sp>
        <p:nvSpPr>
          <p:cNvPr id="12" name="TextBox 11">
            <a:extLst>
              <a:ext uri="{FF2B5EF4-FFF2-40B4-BE49-F238E27FC236}">
                <a16:creationId xmlns:a16="http://schemas.microsoft.com/office/drawing/2014/main" id="{47B18BFD-2A26-2016-BF5A-07C8EF9DF5E4}"/>
              </a:ext>
            </a:extLst>
          </p:cNvPr>
          <p:cNvSpPr txBox="1"/>
          <p:nvPr/>
        </p:nvSpPr>
        <p:spPr>
          <a:xfrm>
            <a:off x="5176638" y="1841405"/>
            <a:ext cx="1302120" cy="5078313"/>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CLOSE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BEAT</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THIRTY</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DECIDE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FIND</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BR</a:t>
            </a:r>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ING</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76FC839C-E996-7F00-E7C5-3D7815835D8F}"/>
              </a:ext>
            </a:extLst>
          </p:cNvPr>
          <p:cNvSpPr txBox="1"/>
          <p:nvPr/>
        </p:nvSpPr>
        <p:spPr>
          <a:xfrm>
            <a:off x="723567" y="1841405"/>
            <a:ext cx="4453071" cy="5262979"/>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One clear autumn day, twelve-year-old Lucas was riding his bike along the paths of Maplewood Park when something shiny caught his attention. Curious, he dismounted and came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to see what was there. There, half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buried under a pile of golden leaves, was a worn leather wallet.</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He picked it up, feeling the weight on his palm. </a:t>
            </a:r>
            <a:r>
              <a:rPr lang="en-US" sz="1200" dirty="0">
                <a:latin typeface="Tahoma" panose="020B0604030504040204" pitchFamily="34" charset="0"/>
                <a:ea typeface="Tahoma" panose="020B0604030504040204" pitchFamily="34" charset="0"/>
                <a:cs typeface="Tahoma" panose="020B0604030504040204" pitchFamily="34" charset="0"/>
              </a:rPr>
              <a:t>It</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was thick. With a quick movement, he opened it. Inside he found cash — twenty crisp bills. His heart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wildly. He imagined all the candy, video games and comics he could buy.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But behind the excitement, a sense of guilt appeared. In the wallet was an ID card with a photo of a woman in her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 Her name was Emma Green. Lucas felt doubt — the money didn't belong to him. After a moment's thought, he pulled the ID out and looked at the address. It was not far from the park. Without hesitation, he jumped back on his bike,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to return the wallet.</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When he reached the door, he hesitated. What if she didn't believe 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the wallet? Taking a deep breath, he rang the doorbell. Emma opened it, and her eyes widened in surprise when Lucas handed her the wallet. “Oh, thank you!”,  she exclaimed, her voice trembling with relief. “I thought I'd lost it forever!”. Lucas smiled, warmed by her gratitude. At that moment, he realized that doing the right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thing</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1" spc="-20"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more joy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than</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anything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money</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can</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buy</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ru-RU" sz="1200" b="0" spc="-2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30951404-0F1C-347D-2204-00373471C92D}"/>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DF2AD4F0-F1A1-18EF-9C98-F40C91FC21E6}"/>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730670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8D2E5-0A9B-B388-3530-E1857F395AF7}"/>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FD3B7AF-75C5-A810-A68E-CBB92138F3BF}"/>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ACF2E0EE-E737-7AB7-90B2-831A099C4E76}"/>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flag of Great Britain is called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Union Nations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Union Crosses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Union Jim</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Union Jack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The Tower of London is now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royal palace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prison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 museum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royal mint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The main national holiday in the USA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Independence Day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Memorial Day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Thanksgiving Day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Washington’s Birthday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was the first president of America?</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Theodore Roosevelt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Abraham Lincoln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George Washington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Thomas Jefferson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Stonehenge is located in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America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England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Canada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Australia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3320B28F-E70F-C3F2-8CF2-BEA12A40201A}"/>
              </a:ext>
            </a:extLst>
          </p:cNvPr>
          <p:cNvSpPr txBox="1"/>
          <p:nvPr/>
        </p:nvSpPr>
        <p:spPr>
          <a:xfrm>
            <a:off x="3259060" y="9443471"/>
            <a:ext cx="339881" cy="276999"/>
          </a:xfrm>
          <a:prstGeom prst="rect">
            <a:avLst/>
          </a:prstGeom>
          <a:noFill/>
        </p:spPr>
        <p:txBody>
          <a:bodyPr wrap="square" rtlCol="0">
            <a:spAutoFit/>
          </a:bodyPr>
          <a:lstStyle/>
          <a:p>
            <a:r>
              <a:rPr lang="en-US" sz="1200" dirty="0"/>
              <a:t>11</a:t>
            </a:r>
            <a:endParaRPr lang="ru-RU" sz="1200" dirty="0"/>
          </a:p>
        </p:txBody>
      </p:sp>
      <p:sp>
        <p:nvSpPr>
          <p:cNvPr id="3" name="TextBox 2">
            <a:extLst>
              <a:ext uri="{FF2B5EF4-FFF2-40B4-BE49-F238E27FC236}">
                <a16:creationId xmlns:a16="http://schemas.microsoft.com/office/drawing/2014/main" id="{6D434702-5944-2B39-1002-D48C1D03152C}"/>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2</a:t>
            </a:r>
            <a:endParaRPr lang="ru-RU" sz="900" dirty="0"/>
          </a:p>
        </p:txBody>
      </p:sp>
      <p:sp>
        <p:nvSpPr>
          <p:cNvPr id="6" name="Овал 5">
            <a:extLst>
              <a:ext uri="{FF2B5EF4-FFF2-40B4-BE49-F238E27FC236}">
                <a16:creationId xmlns:a16="http://schemas.microsoft.com/office/drawing/2014/main" id="{7836253D-54DF-450F-A9B0-0B4403923286}"/>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02D3369E-4422-59FD-B6AF-5ED984C3C063}"/>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5C7C6CD2-1748-E61C-26A0-2CE9A8FF01B7}"/>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095803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55445-4667-A09B-D491-E736DA629075}"/>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FBB6391-EA8B-F539-34B9-39A630EF08A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D7981505-282A-574E-9E7B-43CAE483C490}"/>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EE62E585-CAB3-DC70-7513-E60D8E1301F8}"/>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Ryan:</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Ryan.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his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visit to the museum.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6D7DC230-9931-E411-7FFD-F186EE5A6C86}"/>
              </a:ext>
            </a:extLst>
          </p:cNvPr>
          <p:cNvGraphicFramePr>
            <a:graphicFrameLocks noGrp="1"/>
          </p:cNvGraphicFramePr>
          <p:nvPr>
            <p:extLst>
              <p:ext uri="{D42A27DB-BD31-4B8C-83A1-F6EECF244321}">
                <p14:modId xmlns:p14="http://schemas.microsoft.com/office/powerpoint/2010/main" val="2168773550"/>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Ryan@mail.uk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Ecology</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Well, I’m doing a project on ecological problems around the world. I’ve chosen ecology of Russia. Could you, please, help me to answer some questions?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Is there much pollution in your region? What other ecological problems do you have? What is important to do to help the environment?</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You know, I’m going to visit local Natural Museum in a few days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1A65B50F-5717-6CA1-3AFA-0BDB4E0E0EB2}"/>
              </a:ext>
            </a:extLst>
          </p:cNvPr>
          <p:cNvSpPr txBox="1"/>
          <p:nvPr/>
        </p:nvSpPr>
        <p:spPr>
          <a:xfrm>
            <a:off x="3258243" y="9443471"/>
            <a:ext cx="341514" cy="276999"/>
          </a:xfrm>
          <a:prstGeom prst="rect">
            <a:avLst/>
          </a:prstGeom>
          <a:noFill/>
        </p:spPr>
        <p:txBody>
          <a:bodyPr wrap="square" rtlCol="0">
            <a:spAutoFit/>
          </a:bodyPr>
          <a:lstStyle/>
          <a:p>
            <a:r>
              <a:rPr lang="en-US" sz="1200" dirty="0"/>
              <a:t>12</a:t>
            </a:r>
            <a:endParaRPr lang="ru-RU" sz="1200" dirty="0"/>
          </a:p>
        </p:txBody>
      </p:sp>
      <p:sp>
        <p:nvSpPr>
          <p:cNvPr id="11" name="TextBox 10">
            <a:extLst>
              <a:ext uri="{FF2B5EF4-FFF2-40B4-BE49-F238E27FC236}">
                <a16:creationId xmlns:a16="http://schemas.microsoft.com/office/drawing/2014/main" id="{E249C15F-9F49-BE42-B994-B081B39ED6D8}"/>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2</a:t>
            </a:r>
            <a:endParaRPr lang="ru-RU" sz="900" dirty="0"/>
          </a:p>
        </p:txBody>
      </p:sp>
      <p:graphicFrame>
        <p:nvGraphicFramePr>
          <p:cNvPr id="12" name="Таблица 11">
            <a:extLst>
              <a:ext uri="{FF2B5EF4-FFF2-40B4-BE49-F238E27FC236}">
                <a16:creationId xmlns:a16="http://schemas.microsoft.com/office/drawing/2014/main" id="{D3DAAC80-225F-0205-0529-D1AE40F7295B}"/>
              </a:ext>
            </a:extLst>
          </p:cNvPr>
          <p:cNvGraphicFramePr>
            <a:graphicFrameLocks noGrp="1"/>
          </p:cNvGraphicFramePr>
          <p:nvPr>
            <p:extLst>
              <p:ext uri="{D42A27DB-BD31-4B8C-83A1-F6EECF244321}">
                <p14:modId xmlns:p14="http://schemas.microsoft.com/office/powerpoint/2010/main" val="1599408909"/>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Ryan@mail.uk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Ecology</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2275013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4F84F-514C-F9D5-EADE-A30B0447606F}"/>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93783BF-3AA5-1705-EE78-67EB23C77D36}"/>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81F1860F-FC09-A6E5-CC73-81381D84F139}"/>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F2D3E65E-0C12-F75B-83A8-B230FD3864DF}"/>
              </a:ext>
            </a:extLst>
          </p:cNvPr>
          <p:cNvSpPr txBox="1"/>
          <p:nvPr/>
        </p:nvSpPr>
        <p:spPr>
          <a:xfrm>
            <a:off x="723569" y="1223377"/>
            <a:ext cx="5895891" cy="5816977"/>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feels better after running?</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Julia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Fred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does more exercises except running?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Julia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Fred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wants to lengthen muscles? </a:t>
            </a: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Julia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Fred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is a fan of pizza?</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Julia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Fred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suggests to run one more circle?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Julia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Fred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1724A218-262F-A60C-24C1-022746CCACB9}"/>
              </a:ext>
            </a:extLst>
          </p:cNvPr>
          <p:cNvSpPr txBox="1"/>
          <p:nvPr/>
        </p:nvSpPr>
        <p:spPr>
          <a:xfrm>
            <a:off x="3244772" y="9443471"/>
            <a:ext cx="368456" cy="276999"/>
          </a:xfrm>
          <a:prstGeom prst="rect">
            <a:avLst/>
          </a:prstGeom>
          <a:noFill/>
        </p:spPr>
        <p:txBody>
          <a:bodyPr wrap="square" rtlCol="0">
            <a:spAutoFit/>
          </a:bodyPr>
          <a:lstStyle/>
          <a:p>
            <a:r>
              <a:rPr lang="en-US" sz="1200" dirty="0"/>
              <a:t>13</a:t>
            </a:r>
            <a:endParaRPr lang="ru-RU" sz="1200" dirty="0"/>
          </a:p>
        </p:txBody>
      </p:sp>
      <p:sp>
        <p:nvSpPr>
          <p:cNvPr id="9" name="TextBox 8">
            <a:extLst>
              <a:ext uri="{FF2B5EF4-FFF2-40B4-BE49-F238E27FC236}">
                <a16:creationId xmlns:a16="http://schemas.microsoft.com/office/drawing/2014/main" id="{0B3E753E-AB35-7600-730D-A78B571B1DA8}"/>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0BD150F1-F825-0F9A-D9E5-4FE368CCAFE4}"/>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3</a:t>
            </a:r>
            <a:endParaRPr lang="ru-RU" sz="1600" b="1" dirty="0"/>
          </a:p>
        </p:txBody>
      </p:sp>
      <p:graphicFrame>
        <p:nvGraphicFramePr>
          <p:cNvPr id="5" name="Таблица 4">
            <a:extLst>
              <a:ext uri="{FF2B5EF4-FFF2-40B4-BE49-F238E27FC236}">
                <a16:creationId xmlns:a16="http://schemas.microsoft.com/office/drawing/2014/main" id="{CD069907-8FEC-91EA-09FB-6BAB7916BAE4}"/>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68789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1FE17-CD4D-AE26-9FD2-D0AF447647E3}"/>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188B7DE5-ACB8-7A04-623D-F3584D3D73AB}"/>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B9E2D4BB-8063-88D5-22EA-6C19928B62E7}"/>
              </a:ext>
            </a:extLst>
          </p:cNvPr>
          <p:cNvSpPr txBox="1"/>
          <p:nvPr/>
        </p:nvSpPr>
        <p:spPr>
          <a:xfrm>
            <a:off x="3244772" y="9443471"/>
            <a:ext cx="368456" cy="276999"/>
          </a:xfrm>
          <a:prstGeom prst="rect">
            <a:avLst/>
          </a:prstGeom>
          <a:noFill/>
        </p:spPr>
        <p:txBody>
          <a:bodyPr wrap="square" rtlCol="0">
            <a:spAutoFit/>
          </a:bodyPr>
          <a:lstStyle/>
          <a:p>
            <a:r>
              <a:rPr lang="en-US" sz="1200" dirty="0"/>
              <a:t>14</a:t>
            </a:r>
            <a:endParaRPr lang="ru-RU" sz="1200" dirty="0"/>
          </a:p>
        </p:txBody>
      </p:sp>
      <p:sp>
        <p:nvSpPr>
          <p:cNvPr id="10" name="Овал 9">
            <a:extLst>
              <a:ext uri="{FF2B5EF4-FFF2-40B4-BE49-F238E27FC236}">
                <a16:creationId xmlns:a16="http://schemas.microsoft.com/office/drawing/2014/main" id="{5C3CC22D-1779-FAA4-220C-C15F6055CBB4}"/>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71740F0A-7BC5-A5C2-FA19-0A30F4451492}"/>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dynamic design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Eco-friendly lifestyle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Living in a ball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An architectural inversion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A high construction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A controversial design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One of the most interesting examples of non-traditional housing is the famous "Bubble House" in France. Designed by architect Antti </a:t>
            </a:r>
            <a:r>
              <a:rPr lang="en-US" sz="1200" dirty="0" err="1">
                <a:latin typeface="Tahoma" panose="020B0604030504040204" pitchFamily="34" charset="0"/>
                <a:ea typeface="Tahoma" panose="020B0604030504040204" pitchFamily="34" charset="0"/>
                <a:cs typeface="Tahoma" panose="020B0604030504040204" pitchFamily="34" charset="0"/>
              </a:rPr>
              <a:t>Lovag</a:t>
            </a:r>
            <a:r>
              <a:rPr lang="en-US" sz="1200" dirty="0">
                <a:latin typeface="Tahoma" panose="020B0604030504040204" pitchFamily="34" charset="0"/>
                <a:ea typeface="Tahoma" panose="020B0604030504040204" pitchFamily="34" charset="0"/>
                <a:cs typeface="Tahoma" panose="020B0604030504040204" pitchFamily="34" charset="0"/>
              </a:rPr>
              <a:t>, this residence has spherical and organic forms that mimic the structures of nature. With its rounded walls and windows, the Bubble House creates a whimsical atmosphere that seems to transport you into a fairytale. Architects and design enthusiasts can learn valuable lessons from such innovative designs.</a:t>
            </a: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Another fascinating structure is the "Treehouse" in Costa Rica, artfully built under the shade of a tropical forest by an architect William D. H. Haines. The Treehouse provides not only a stunning view but also a functional living space in harmony with nature. Such a house encourages to lead environmentally friendly and sustainable living, demonstrating that building a house doesn't always mean disturbing the environment. Instead, it can be a chance to coexist with nature and minimize one’s carbon footprint.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Travelling to different parts of the globe, we come across the "</a:t>
            </a:r>
            <a:r>
              <a:rPr lang="en-US" sz="1200" dirty="0" err="1">
                <a:latin typeface="Tahoma" panose="020B0604030504040204" pitchFamily="34" charset="0"/>
                <a:ea typeface="Tahoma" panose="020B0604030504040204" pitchFamily="34" charset="0"/>
                <a:cs typeface="Tahoma" panose="020B0604030504040204" pitchFamily="34" charset="0"/>
              </a:rPr>
              <a:t>Kugelmugel</a:t>
            </a:r>
            <a:r>
              <a:rPr lang="en-US" sz="1200" dirty="0">
                <a:latin typeface="Tahoma" panose="020B0604030504040204" pitchFamily="34" charset="0"/>
                <a:ea typeface="Tahoma" panose="020B0604030504040204" pitchFamily="34" charset="0"/>
                <a:cs typeface="Tahoma" panose="020B0604030504040204" pitchFamily="34" charset="0"/>
              </a:rPr>
              <a:t>" in Austria, a spherical house that embodies the spirit of freedom and creativity. Initially built by an artist Edwin </a:t>
            </a:r>
            <a:r>
              <a:rPr lang="en-US" sz="1200" dirty="0" err="1">
                <a:latin typeface="Tahoma" panose="020B0604030504040204" pitchFamily="34" charset="0"/>
                <a:ea typeface="Tahoma" panose="020B0604030504040204" pitchFamily="34" charset="0"/>
                <a:cs typeface="Tahoma" panose="020B0604030504040204" pitchFamily="34" charset="0"/>
              </a:rPr>
              <a:t>Lipburger</a:t>
            </a:r>
            <a:r>
              <a:rPr lang="en-US" sz="1200" dirty="0">
                <a:latin typeface="Tahoma" panose="020B0604030504040204" pitchFamily="34" charset="0"/>
                <a:ea typeface="Tahoma" panose="020B0604030504040204" pitchFamily="34" charset="0"/>
                <a:cs typeface="Tahoma" panose="020B0604030504040204" pitchFamily="34" charset="0"/>
              </a:rPr>
              <a:t> without legal permission, it caused a debate about unique living spaces and their place within society. Made in bright </a:t>
            </a:r>
            <a:r>
              <a:rPr lang="en-US" sz="1200" dirty="0" err="1">
                <a:latin typeface="Tahoma" panose="020B0604030504040204" pitchFamily="34" charset="0"/>
                <a:ea typeface="Tahoma" panose="020B0604030504040204" pitchFamily="34" charset="0"/>
                <a:cs typeface="Tahoma" panose="020B0604030504040204" pitchFamily="34" charset="0"/>
              </a:rPr>
              <a:t>colours</a:t>
            </a:r>
            <a:r>
              <a:rPr lang="en-US" sz="1200" dirty="0">
                <a:latin typeface="Tahoma" panose="020B0604030504040204" pitchFamily="34" charset="0"/>
                <a:ea typeface="Tahoma" panose="020B0604030504040204" pitchFamily="34" charset="0"/>
                <a:cs typeface="Tahoma" panose="020B0604030504040204" pitchFamily="34" charset="0"/>
              </a:rPr>
              <a:t> and decorated with unusual elements, </a:t>
            </a:r>
            <a:r>
              <a:rPr lang="en-US" sz="1200" dirty="0" err="1">
                <a:latin typeface="Tahoma" panose="020B0604030504040204" pitchFamily="34" charset="0"/>
                <a:ea typeface="Tahoma" panose="020B0604030504040204" pitchFamily="34" charset="0"/>
                <a:cs typeface="Tahoma" panose="020B0604030504040204" pitchFamily="34" charset="0"/>
              </a:rPr>
              <a:t>Kugelmugel</a:t>
            </a:r>
            <a:r>
              <a:rPr lang="en-US" sz="1200" dirty="0">
                <a:latin typeface="Tahoma" panose="020B0604030504040204" pitchFamily="34" charset="0"/>
                <a:ea typeface="Tahoma" panose="020B0604030504040204" pitchFamily="34" charset="0"/>
                <a:cs typeface="Tahoma" panose="020B0604030504040204" pitchFamily="34" charset="0"/>
              </a:rPr>
              <a:t> differs from the traditional Viennese background.  It serves as a reminder that creativity can challenge social norms.  </a:t>
            </a: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The "Upside Down House" in Poland, designed by the visionary architect Daniel </a:t>
            </a:r>
            <a:r>
              <a:rPr lang="en-US" sz="1200" dirty="0" err="1">
                <a:latin typeface="Tahoma" panose="020B0604030504040204" pitchFamily="34" charset="0"/>
                <a:ea typeface="Tahoma" panose="020B0604030504040204" pitchFamily="34" charset="0"/>
                <a:cs typeface="Tahoma" panose="020B0604030504040204" pitchFamily="34" charset="0"/>
              </a:rPr>
              <a:t>Czapiewski</a:t>
            </a:r>
            <a:r>
              <a:rPr lang="en-US" sz="1200" dirty="0">
                <a:latin typeface="Tahoma" panose="020B0604030504040204" pitchFamily="34" charset="0"/>
                <a:ea typeface="Tahoma" panose="020B0604030504040204" pitchFamily="34" charset="0"/>
                <a:cs typeface="Tahoma" panose="020B0604030504040204" pitchFamily="34" charset="0"/>
              </a:rPr>
              <a:t>, perfectly illustrates the concept of playful architecture. With its roof at the bottom, the entire interior is designed to disorient and amuse visitors. The house, complete with furniture, appliances and decor, all positioned upside down, invites onlookers to step into a different perspective and challenges their perceptions of reality. This unusual house serves as a wonderful source of inspiration for creative fields like interior design or art.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One of the most iconic unusual buildings is the famous „Dancing House“ in Prague, Czech Republic. Designed by Frank Gehry and Vlado </a:t>
            </a:r>
            <a:r>
              <a:rPr lang="en-US" sz="1200" dirty="0" err="1">
                <a:latin typeface="Tahoma" panose="020B0604030504040204" pitchFamily="34" charset="0"/>
                <a:ea typeface="Tahoma" panose="020B0604030504040204" pitchFamily="34" charset="0"/>
                <a:cs typeface="Tahoma" panose="020B0604030504040204" pitchFamily="34" charset="0"/>
              </a:rPr>
              <a:t>Milunić</a:t>
            </a:r>
            <a:r>
              <a:rPr lang="en-US" sz="1200" dirty="0">
                <a:latin typeface="Tahoma" panose="020B0604030504040204" pitchFamily="34" charset="0"/>
                <a:ea typeface="Tahoma" panose="020B0604030504040204" pitchFamily="34" charset="0"/>
                <a:cs typeface="Tahoma" panose="020B0604030504040204" pitchFamily="34" charset="0"/>
              </a:rPr>
              <a:t>, this building is famous for its distinctive, twisting form that seems to be in motion and resembles dancing figures. This architectural masterpiece is evidence that houses can break free from traditional, rigid designs and express dynamic shapes. Imagine living in a house that looks like it’s swaying in the wind; it would certainly be a topic for conversations among people!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C8D523A7-DF29-E874-AEF4-CA73EE032BDD}"/>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3</a:t>
            </a:r>
            <a:endParaRPr lang="ru-RU" sz="900" dirty="0"/>
          </a:p>
        </p:txBody>
      </p:sp>
      <p:graphicFrame>
        <p:nvGraphicFramePr>
          <p:cNvPr id="8" name="Таблица 7">
            <a:extLst>
              <a:ext uri="{FF2B5EF4-FFF2-40B4-BE49-F238E27FC236}">
                <a16:creationId xmlns:a16="http://schemas.microsoft.com/office/drawing/2014/main" id="{2A75A3B9-914A-EFC9-1F8B-5AB6B5B45213}"/>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023916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2E39C-BADB-B833-E81E-BF006D7325B8}"/>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F890F61-974D-8790-F2EC-339E857177A5}"/>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87C77349-C97F-D176-3247-9B9F50F4CD02}"/>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Hooligans </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term “hooligan" first appeared in the late 19th century, mainly in Britain. Most notably, it is believed that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called "Jimmy Jones", which featured a character named Hooligan, a bully man known for his mischievous behavior. This characterization resonated with the public, which eventually led to the adoption of the term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especially in the context of football riots.</a:t>
            </a:r>
          </a:p>
          <a:p>
            <a:pPr algn="just"/>
            <a:r>
              <a:rPr lang="en-US" sz="1200" dirty="0">
                <a:latin typeface="Tahoma" panose="020B0604030504040204" pitchFamily="34" charset="0"/>
                <a:ea typeface="Tahoma" panose="020B0604030504040204" pitchFamily="34" charset="0"/>
                <a:cs typeface="Tahoma" panose="020B0604030504040204" pitchFamily="34" charset="0"/>
              </a:rPr>
              <a:t>     During the 20th century, the meaning of the word "hooligan" has expanded, becoming synonymous with violent football fans who staged fights and acts of vandalism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This phenomenon drew much attention in the 1980s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of football-related violence in the UK and beyond, prompting governments to take more strict measures to address the problem. Consequently, the term “hooligan"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reflecting a mix of social issues and destructive nature of sports fandom.</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both in and outside stadiums </a:t>
            </a:r>
          </a:p>
          <a:p>
            <a:pPr algn="just"/>
            <a:r>
              <a:rPr lang="en-US" sz="1200" dirty="0">
                <a:latin typeface="Tahoma" panose="020B0604030504040204" pitchFamily="34" charset="0"/>
                <a:ea typeface="Tahoma" panose="020B0604030504040204" pitchFamily="34" charset="0"/>
                <a:cs typeface="Tahoma" panose="020B0604030504040204" pitchFamily="34" charset="0"/>
              </a:rPr>
              <a:t>2) to describe unruly, disorderly individuals </a:t>
            </a:r>
          </a:p>
          <a:p>
            <a:pPr algn="just"/>
            <a:r>
              <a:rPr lang="en-US" sz="1200" dirty="0">
                <a:latin typeface="Tahoma" panose="020B0604030504040204" pitchFamily="34" charset="0"/>
                <a:ea typeface="Tahoma" panose="020B0604030504040204" pitchFamily="34" charset="0"/>
                <a:cs typeface="Tahoma" panose="020B0604030504040204" pitchFamily="34" charset="0"/>
              </a:rPr>
              <a:t>3) has become a cultural marker </a:t>
            </a:r>
          </a:p>
          <a:p>
            <a:pPr algn="just"/>
            <a:r>
              <a:rPr lang="en-US" sz="1200" dirty="0">
                <a:latin typeface="Tahoma" panose="020B0604030504040204" pitchFamily="34" charset="0"/>
                <a:ea typeface="Tahoma" panose="020B0604030504040204" pitchFamily="34" charset="0"/>
                <a:cs typeface="Tahoma" panose="020B0604030504040204" pitchFamily="34" charset="0"/>
              </a:rPr>
              <a:t>4) when the media highlighted the widespread problem </a:t>
            </a:r>
          </a:p>
          <a:p>
            <a:pPr algn="just"/>
            <a:r>
              <a:rPr lang="en-US" sz="1200" dirty="0">
                <a:latin typeface="Tahoma" panose="020B0604030504040204" pitchFamily="34" charset="0"/>
                <a:ea typeface="Tahoma" panose="020B0604030504040204" pitchFamily="34" charset="0"/>
                <a:cs typeface="Tahoma" panose="020B0604030504040204" pitchFamily="34" charset="0"/>
              </a:rPr>
              <a:t>5) it was borrowed from a comic music hall song </a:t>
            </a:r>
          </a:p>
          <a:p>
            <a:pPr algn="just"/>
            <a:r>
              <a:rPr lang="en-US" sz="1200" dirty="0">
                <a:latin typeface="Tahoma" panose="020B0604030504040204" pitchFamily="34" charset="0"/>
                <a:ea typeface="Tahoma" panose="020B0604030504040204" pitchFamily="34" charset="0"/>
                <a:cs typeface="Tahoma" panose="020B0604030504040204" pitchFamily="34" charset="0"/>
              </a:rPr>
              <a:t>6) to become less widespread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D776D6F7-004F-EC20-8FCA-0BE4D23D8A73}"/>
              </a:ext>
            </a:extLst>
          </p:cNvPr>
          <p:cNvSpPr txBox="1"/>
          <p:nvPr/>
        </p:nvSpPr>
        <p:spPr>
          <a:xfrm>
            <a:off x="3259060" y="9443471"/>
            <a:ext cx="339881" cy="276999"/>
          </a:xfrm>
          <a:prstGeom prst="rect">
            <a:avLst/>
          </a:prstGeom>
          <a:noFill/>
        </p:spPr>
        <p:txBody>
          <a:bodyPr wrap="square" rtlCol="0">
            <a:spAutoFit/>
          </a:bodyPr>
          <a:lstStyle/>
          <a:p>
            <a:r>
              <a:rPr lang="en-US" sz="1200" dirty="0"/>
              <a:t>15</a:t>
            </a:r>
            <a:endParaRPr lang="ru-RU" sz="1200" dirty="0"/>
          </a:p>
        </p:txBody>
      </p:sp>
      <p:sp>
        <p:nvSpPr>
          <p:cNvPr id="3" name="TextBox 2">
            <a:extLst>
              <a:ext uri="{FF2B5EF4-FFF2-40B4-BE49-F238E27FC236}">
                <a16:creationId xmlns:a16="http://schemas.microsoft.com/office/drawing/2014/main" id="{C3D6DB1D-CEB3-1627-D9DA-F37D40242181}"/>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3</a:t>
            </a:r>
            <a:endParaRPr lang="ru-RU" sz="900" dirty="0"/>
          </a:p>
        </p:txBody>
      </p:sp>
      <p:sp>
        <p:nvSpPr>
          <p:cNvPr id="6" name="Овал 5">
            <a:extLst>
              <a:ext uri="{FF2B5EF4-FFF2-40B4-BE49-F238E27FC236}">
                <a16:creationId xmlns:a16="http://schemas.microsoft.com/office/drawing/2014/main" id="{58C0FB78-AC9F-EC42-7674-F361E5264517}"/>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7C378F85-01A2-C030-D449-484A7E3B5A52}"/>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A1C570B4-A92D-095D-43DD-33426D97A62D}"/>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7B60A3C4-F6BD-FD91-A4A9-5ECAD20D2E4B}"/>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F5C09974-A71D-D5A4-8BA2-E25493F23E70}"/>
              </a:ext>
            </a:extLst>
          </p:cNvPr>
          <p:cNvGraphicFramePr>
            <a:graphicFrameLocks noGrp="1"/>
          </p:cNvGraphicFramePr>
          <p:nvPr>
            <p:extLst>
              <p:ext uri="{D42A27DB-BD31-4B8C-83A1-F6EECF244321}">
                <p14:modId xmlns:p14="http://schemas.microsoft.com/office/powerpoint/2010/main" val="1564942232"/>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Unusual senses of animals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The animal world is full of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adaptations that give some species unusual sensory organs, allowing them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the environment. For example, the star-nosed mole has a unique sense of touch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to its 22 fleshy appendages, which act as hypersensitive fingers to detect food in dark underground habitats. Besides, some species of bats use echolocation,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high-frequency sounds that bounce off objects, allowing them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the surroundings in complete darkness. In addition, the mantis shrimp has a complex visual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that is able to perceive a spectrum of colors far beyond human capabilities.</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see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nature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making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amazing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enjoy</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navigate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system</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thanks</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21EDB4DC-AAB3-F743-4860-ED9C40CD77FD}"/>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274254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4BC1F-D589-888E-15A4-59CB04058665}"/>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29164C0-9AE4-5858-8309-7AFAF563433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28CB4FB8-80A0-8B61-6126-78FD873A40A8}"/>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8D6815DE-0688-CDDF-EE7D-086FA6BEEBC0}"/>
              </a:ext>
            </a:extLst>
          </p:cNvPr>
          <p:cNvSpPr txBox="1"/>
          <p:nvPr/>
        </p:nvSpPr>
        <p:spPr>
          <a:xfrm>
            <a:off x="3259060" y="9443471"/>
            <a:ext cx="339881" cy="276999"/>
          </a:xfrm>
          <a:prstGeom prst="rect">
            <a:avLst/>
          </a:prstGeom>
          <a:noFill/>
        </p:spPr>
        <p:txBody>
          <a:bodyPr wrap="square" rtlCol="0">
            <a:spAutoFit/>
          </a:bodyPr>
          <a:lstStyle/>
          <a:p>
            <a:r>
              <a:rPr lang="en-US" sz="1200" dirty="0"/>
              <a:t>16</a:t>
            </a:r>
            <a:endParaRPr lang="ru-RU" sz="1200" dirty="0"/>
          </a:p>
        </p:txBody>
      </p:sp>
      <p:sp>
        <p:nvSpPr>
          <p:cNvPr id="3" name="TextBox 2">
            <a:extLst>
              <a:ext uri="{FF2B5EF4-FFF2-40B4-BE49-F238E27FC236}">
                <a16:creationId xmlns:a16="http://schemas.microsoft.com/office/drawing/2014/main" id="{79632410-0D82-DFE5-D441-88296E519B79}"/>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3</a:t>
            </a:r>
            <a:endParaRPr lang="ru-RU" sz="900" dirty="0"/>
          </a:p>
        </p:txBody>
      </p:sp>
      <p:sp>
        <p:nvSpPr>
          <p:cNvPr id="12" name="TextBox 11">
            <a:extLst>
              <a:ext uri="{FF2B5EF4-FFF2-40B4-BE49-F238E27FC236}">
                <a16:creationId xmlns:a16="http://schemas.microsoft.com/office/drawing/2014/main" id="{9E915CEF-B7E8-ED7B-ABE4-FE7E9725914E}"/>
              </a:ext>
            </a:extLst>
          </p:cNvPr>
          <p:cNvSpPr txBox="1"/>
          <p:nvPr/>
        </p:nvSpPr>
        <p:spPr>
          <a:xfrm>
            <a:off x="5176638" y="1841405"/>
            <a:ext cx="1302120" cy="5447645"/>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SEEM</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ONE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LOCATE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SHELF</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NEAR</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FIND</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A0A41D04-53DA-A59B-8726-5BFC3114F342}"/>
              </a:ext>
            </a:extLst>
          </p:cNvPr>
          <p:cNvSpPr txBox="1"/>
          <p:nvPr/>
        </p:nvSpPr>
        <p:spPr>
          <a:xfrm>
            <a:off x="723567" y="1841405"/>
            <a:ext cx="4453071" cy="5447645"/>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Ethan looked out the window of his new apartment, admiring the unfamiliar landscape of Hawthorne City. After years of routine in his sleepy hometown, the leap into urban life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both exciting and frightening to him.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On his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day, Ethan decided to explore the neighborhood. Pulling his jacket tighter to protect himself from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the drizzling rain, Ethan wandered through the crowded streets.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Bright neon signs sparkled above cafes and shops. As soon as he began to have doubts, he came across a small bookstore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between a cafe and a barbershop.</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 bell tinkled softly as Ethan entered, and the warm smell of old paper enveloped him. Among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filled with novels he found a cozy corner where a woman was sitting and reading. Her curly hair framed her face, and she seemed completely immersed in reading. “Is it </a:t>
            </a:r>
            <a:r>
              <a:rPr lang="en-US" sz="1200" dirty="0">
                <a:latin typeface="Tahoma" panose="020B0604030504040204" pitchFamily="34" charset="0"/>
                <a:ea typeface="Tahoma" panose="020B0604030504040204" pitchFamily="34" charset="0"/>
                <a:cs typeface="Tahoma" panose="020B0604030504040204" pitchFamily="34" charset="0"/>
              </a:rPr>
              <a:t>interesting</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he asked, pointing to the book in her lap. She looked up in surprise, but her smile was inviting. “It's wonderful. It's about finding a home in unexpected places”, </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she replied. Intrigued, Ethan settled into the </a:t>
            </a:r>
            <a:r>
              <a:rPr lang="en-US" sz="1200" b="1" spc="-30"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chair, and soon the conversation was flowing as easily as the sound of rain outside the window.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 hours flew by unnoticed, filled with laughter. In this small bookstore, under the shadow of stories and newfound connections, Ethan realized that maybe, just maybe, 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his place in Hawthorne City.</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1A2C1F4E-DE29-7FCC-BED5-B9D2B86AABE1}"/>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8DFF5902-CE8F-C639-147F-6F56821EBB80}"/>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1539536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4B360-2480-9D3E-D92F-249415EE0466}"/>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6611BD7-B6BC-6C6A-D47B-376AD4225E02}"/>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973041D7-DD59-4D51-D0C5-495004A30592}"/>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place where the president of the USA works is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White House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Empire State Building</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Rockefeller Center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US Capitol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Where does the name Big Ben come from?</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person who built the tower was called Ben.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It is the name of the main bell.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Queen gave the name to the tower.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It is not known.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The flag of Scotland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red diagonal cross on the white background.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red straight cross on the white background.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 red dragon on the white and green background.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blue diagonal cross on the white background.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The Statue of Liberty is located in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Washington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Los Angeles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New York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Chicago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There are … states in Australia.</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five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six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seven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no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F538D88A-5806-3D16-D1D7-4FADF9B9DEF0}"/>
              </a:ext>
            </a:extLst>
          </p:cNvPr>
          <p:cNvSpPr txBox="1"/>
          <p:nvPr/>
        </p:nvSpPr>
        <p:spPr>
          <a:xfrm>
            <a:off x="3259060" y="9443471"/>
            <a:ext cx="339881" cy="276999"/>
          </a:xfrm>
          <a:prstGeom prst="rect">
            <a:avLst/>
          </a:prstGeom>
          <a:noFill/>
        </p:spPr>
        <p:txBody>
          <a:bodyPr wrap="square" rtlCol="0">
            <a:spAutoFit/>
          </a:bodyPr>
          <a:lstStyle/>
          <a:p>
            <a:r>
              <a:rPr lang="en-US" sz="1200" dirty="0"/>
              <a:t>17</a:t>
            </a:r>
            <a:endParaRPr lang="ru-RU" sz="1200" dirty="0"/>
          </a:p>
        </p:txBody>
      </p:sp>
      <p:sp>
        <p:nvSpPr>
          <p:cNvPr id="3" name="TextBox 2">
            <a:extLst>
              <a:ext uri="{FF2B5EF4-FFF2-40B4-BE49-F238E27FC236}">
                <a16:creationId xmlns:a16="http://schemas.microsoft.com/office/drawing/2014/main" id="{912651A2-4860-1D74-2502-FE2B8351E5F7}"/>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3</a:t>
            </a:r>
            <a:endParaRPr lang="ru-RU" sz="900" dirty="0"/>
          </a:p>
        </p:txBody>
      </p:sp>
      <p:sp>
        <p:nvSpPr>
          <p:cNvPr id="6" name="Овал 5">
            <a:extLst>
              <a:ext uri="{FF2B5EF4-FFF2-40B4-BE49-F238E27FC236}">
                <a16:creationId xmlns:a16="http://schemas.microsoft.com/office/drawing/2014/main" id="{1798F25F-B637-7A11-D192-1DC08F368A16}"/>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72FA4DCE-E496-1442-872A-36BEBD233E3B}"/>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0CF11E2E-B492-5A1A-D240-6EBA188DCACB}"/>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357902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C544F-0B90-6B4C-E6E0-DB5070777A55}"/>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10A9E6E-66BB-ADD7-16C1-7E7670EF003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D1E7E73A-833E-8E41-497C-E7BB6AC7158D}"/>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92A07923-897C-A697-0852-524B85024523}"/>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Richard:</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Richard.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his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book.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6E5BBADE-C422-7026-E66D-75F0CDCA4B92}"/>
              </a:ext>
            </a:extLst>
          </p:cNvPr>
          <p:cNvGraphicFramePr>
            <a:graphicFrameLocks noGrp="1"/>
          </p:cNvGraphicFramePr>
          <p:nvPr>
            <p:extLst>
              <p:ext uri="{D42A27DB-BD31-4B8C-83A1-F6EECF244321}">
                <p14:modId xmlns:p14="http://schemas.microsoft.com/office/powerpoint/2010/main" val="2341278080"/>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Richard@mail.uk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School Theatres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Our school theatre staged a play yesterday. I had a role of a prince who fought a dragon. The play was great success!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Do you have drama lessons at school? Have your ever performed on stage? What role would you like to play if you had a chance?</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I’ll tell you a secret, I am trying to write a book now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54BCC20E-EB44-C447-58A7-0E7CDFF7609F}"/>
              </a:ext>
            </a:extLst>
          </p:cNvPr>
          <p:cNvSpPr txBox="1"/>
          <p:nvPr/>
        </p:nvSpPr>
        <p:spPr>
          <a:xfrm>
            <a:off x="3258243" y="9443471"/>
            <a:ext cx="341514" cy="276999"/>
          </a:xfrm>
          <a:prstGeom prst="rect">
            <a:avLst/>
          </a:prstGeom>
          <a:noFill/>
        </p:spPr>
        <p:txBody>
          <a:bodyPr wrap="square" rtlCol="0">
            <a:spAutoFit/>
          </a:bodyPr>
          <a:lstStyle/>
          <a:p>
            <a:r>
              <a:rPr lang="en-US" sz="1200" dirty="0"/>
              <a:t>18</a:t>
            </a:r>
            <a:endParaRPr lang="ru-RU" sz="1200" dirty="0"/>
          </a:p>
        </p:txBody>
      </p:sp>
      <p:sp>
        <p:nvSpPr>
          <p:cNvPr id="11" name="TextBox 10">
            <a:extLst>
              <a:ext uri="{FF2B5EF4-FFF2-40B4-BE49-F238E27FC236}">
                <a16:creationId xmlns:a16="http://schemas.microsoft.com/office/drawing/2014/main" id="{CEB88C83-980C-10EE-0F78-D313043912A1}"/>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3</a:t>
            </a:r>
            <a:endParaRPr lang="ru-RU" sz="900" dirty="0"/>
          </a:p>
        </p:txBody>
      </p:sp>
      <p:graphicFrame>
        <p:nvGraphicFramePr>
          <p:cNvPr id="12" name="Таблица 11">
            <a:extLst>
              <a:ext uri="{FF2B5EF4-FFF2-40B4-BE49-F238E27FC236}">
                <a16:creationId xmlns:a16="http://schemas.microsoft.com/office/drawing/2014/main" id="{89BD7C64-C7CF-3894-2CE3-3D233A0AC483}"/>
              </a:ext>
            </a:extLst>
          </p:cNvPr>
          <p:cNvGraphicFramePr>
            <a:graphicFrameLocks noGrp="1"/>
          </p:cNvGraphicFramePr>
          <p:nvPr>
            <p:extLst>
              <p:ext uri="{D42A27DB-BD31-4B8C-83A1-F6EECF244321}">
                <p14:modId xmlns:p14="http://schemas.microsoft.com/office/powerpoint/2010/main" val="1994915463"/>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Richard@mail.uk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School Theatres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138089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25A8DCC-2972-009C-F22A-B0352E4A682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TextBox 4">
            <a:extLst>
              <a:ext uri="{FF2B5EF4-FFF2-40B4-BE49-F238E27FC236}">
                <a16:creationId xmlns:a16="http://schemas.microsoft.com/office/drawing/2014/main" id="{56DC74E8-D3F6-5D6B-8867-9802F327F9B2}"/>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1</a:t>
            </a:r>
            <a:endParaRPr lang="ru-RU" sz="1600" b="1" dirty="0"/>
          </a:p>
        </p:txBody>
      </p:sp>
      <p:sp>
        <p:nvSpPr>
          <p:cNvPr id="6" name="Овал 5">
            <a:extLst>
              <a:ext uri="{FF2B5EF4-FFF2-40B4-BE49-F238E27FC236}">
                <a16:creationId xmlns:a16="http://schemas.microsoft.com/office/drawing/2014/main" id="{AFEB8201-631F-798D-BFEF-CE5945A7158A}"/>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8D50548D-905E-E594-E93B-EBA8E849E4CE}"/>
              </a:ext>
            </a:extLst>
          </p:cNvPr>
          <p:cNvSpPr txBox="1"/>
          <p:nvPr/>
        </p:nvSpPr>
        <p:spPr>
          <a:xfrm>
            <a:off x="723569" y="1223377"/>
            <a:ext cx="5895891" cy="5816977"/>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has changed in appearance?</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Emil</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works in the same city?</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Emil</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has changes in personal life?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Emil</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has a pet?</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Emil</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misses the past?</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Emil</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graphicFrame>
        <p:nvGraphicFramePr>
          <p:cNvPr id="8" name="Таблица 7">
            <a:extLst>
              <a:ext uri="{FF2B5EF4-FFF2-40B4-BE49-F238E27FC236}">
                <a16:creationId xmlns:a16="http://schemas.microsoft.com/office/drawing/2014/main" id="{76333021-CCA9-EAA7-995C-ED347E1418AF}"/>
              </a:ext>
            </a:extLst>
          </p:cNvPr>
          <p:cNvGraphicFramePr>
            <a:graphicFrameLocks noGrp="1"/>
          </p:cNvGraphicFramePr>
          <p:nvPr>
            <p:extLst>
              <p:ext uri="{D42A27DB-BD31-4B8C-83A1-F6EECF244321}">
                <p14:modId xmlns:p14="http://schemas.microsoft.com/office/powerpoint/2010/main" val="17568816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2" name="TextBox 1">
            <a:extLst>
              <a:ext uri="{FF2B5EF4-FFF2-40B4-BE49-F238E27FC236}">
                <a16:creationId xmlns:a16="http://schemas.microsoft.com/office/drawing/2014/main" id="{3AF38C87-4109-EBF0-E4A2-CF2A532AB31A}"/>
              </a:ext>
            </a:extLst>
          </p:cNvPr>
          <p:cNvSpPr txBox="1"/>
          <p:nvPr/>
        </p:nvSpPr>
        <p:spPr>
          <a:xfrm>
            <a:off x="3244772" y="9443471"/>
            <a:ext cx="368456" cy="276999"/>
          </a:xfrm>
          <a:prstGeom prst="rect">
            <a:avLst/>
          </a:prstGeom>
          <a:noFill/>
        </p:spPr>
        <p:txBody>
          <a:bodyPr wrap="square" rtlCol="0">
            <a:spAutoFit/>
          </a:bodyPr>
          <a:lstStyle/>
          <a:p>
            <a:r>
              <a:rPr lang="en-US" sz="1200" dirty="0"/>
              <a:t>1</a:t>
            </a:r>
            <a:endParaRPr lang="ru-RU" sz="1200" dirty="0"/>
          </a:p>
        </p:txBody>
      </p:sp>
      <p:sp>
        <p:nvSpPr>
          <p:cNvPr id="9" name="TextBox 8">
            <a:extLst>
              <a:ext uri="{FF2B5EF4-FFF2-40B4-BE49-F238E27FC236}">
                <a16:creationId xmlns:a16="http://schemas.microsoft.com/office/drawing/2014/main" id="{D4A0FEF0-DC62-81C1-0A5A-D83117087F00}"/>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Tree>
    <p:extLst>
      <p:ext uri="{BB962C8B-B14F-4D97-AF65-F5344CB8AC3E}">
        <p14:creationId xmlns:p14="http://schemas.microsoft.com/office/powerpoint/2010/main" val="1609546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0B7F0-D538-FFCA-D111-33C9CF1E317D}"/>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1C70EA7-C05A-182A-152A-32EF8FF548C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80AA133C-4161-F3AE-64C4-14CA1FE2967F}"/>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F6C560DC-E3F3-9F99-E052-E4C1389DBA32}"/>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thinks a family park is a great idea?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wants to provide information about the nature in the park?</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cares about safety?</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refuses to organize a public meeting?</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will prepare an announcement?</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Sarah</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BB6A1E31-9307-1670-1266-8E23F4BBB07A}"/>
              </a:ext>
            </a:extLst>
          </p:cNvPr>
          <p:cNvSpPr txBox="1"/>
          <p:nvPr/>
        </p:nvSpPr>
        <p:spPr>
          <a:xfrm>
            <a:off x="3244772" y="9443471"/>
            <a:ext cx="368456" cy="276999"/>
          </a:xfrm>
          <a:prstGeom prst="rect">
            <a:avLst/>
          </a:prstGeom>
          <a:noFill/>
        </p:spPr>
        <p:txBody>
          <a:bodyPr wrap="square" rtlCol="0">
            <a:spAutoFit/>
          </a:bodyPr>
          <a:lstStyle/>
          <a:p>
            <a:r>
              <a:rPr lang="en-US" sz="1200" dirty="0"/>
              <a:t>19</a:t>
            </a:r>
            <a:endParaRPr lang="ru-RU" sz="1200" dirty="0"/>
          </a:p>
        </p:txBody>
      </p:sp>
      <p:sp>
        <p:nvSpPr>
          <p:cNvPr id="9" name="TextBox 8">
            <a:extLst>
              <a:ext uri="{FF2B5EF4-FFF2-40B4-BE49-F238E27FC236}">
                <a16:creationId xmlns:a16="http://schemas.microsoft.com/office/drawing/2014/main" id="{424AA059-4C14-2ED3-4C05-41EFDD0D96A6}"/>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508A88C7-B72C-1C1E-EC5C-A7DE681540A3}"/>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4</a:t>
            </a:r>
            <a:endParaRPr lang="ru-RU" sz="1600" b="1" dirty="0"/>
          </a:p>
        </p:txBody>
      </p:sp>
      <p:graphicFrame>
        <p:nvGraphicFramePr>
          <p:cNvPr id="5" name="Таблица 4">
            <a:extLst>
              <a:ext uri="{FF2B5EF4-FFF2-40B4-BE49-F238E27FC236}">
                <a16:creationId xmlns:a16="http://schemas.microsoft.com/office/drawing/2014/main" id="{00DA6342-4CC9-3971-FCDB-028568525031}"/>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500511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9C60E-712E-E1B3-4648-8F4845B464A4}"/>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A6F1B65-267A-727E-BD64-8C67BE9DD1F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D59EF41F-D82C-8E9F-A0F0-C6780D9F2E0D}"/>
              </a:ext>
            </a:extLst>
          </p:cNvPr>
          <p:cNvSpPr txBox="1"/>
          <p:nvPr/>
        </p:nvSpPr>
        <p:spPr>
          <a:xfrm>
            <a:off x="3244772" y="9443471"/>
            <a:ext cx="368456" cy="276999"/>
          </a:xfrm>
          <a:prstGeom prst="rect">
            <a:avLst/>
          </a:prstGeom>
          <a:noFill/>
        </p:spPr>
        <p:txBody>
          <a:bodyPr wrap="square" rtlCol="0">
            <a:spAutoFit/>
          </a:bodyPr>
          <a:lstStyle/>
          <a:p>
            <a:r>
              <a:rPr lang="ru-RU" sz="1200" dirty="0"/>
              <a:t>2</a:t>
            </a:r>
            <a:r>
              <a:rPr lang="en-US" sz="1200" dirty="0"/>
              <a:t>0</a:t>
            </a:r>
            <a:endParaRPr lang="ru-RU" sz="1200" dirty="0"/>
          </a:p>
        </p:txBody>
      </p:sp>
      <p:sp>
        <p:nvSpPr>
          <p:cNvPr id="10" name="Овал 9">
            <a:extLst>
              <a:ext uri="{FF2B5EF4-FFF2-40B4-BE49-F238E27FC236}">
                <a16:creationId xmlns:a16="http://schemas.microsoft.com/office/drawing/2014/main" id="{C0A24D31-2DB9-7ECA-1565-5558BC07196B}"/>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2FC0E99D-087F-D1EF-C5D0-247D6F910E45}"/>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beach paradise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Culture shock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 journey through time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Mountain hiking to history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Old and new meets together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Heavenly magic</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When we think about the most beautiful places on Earth, our imagination often paints breathtaking landscapes that seem almost otherworldly. One such place is the glow of the Northern Lights in Iceland, where bright shades of green, pink and purple dance across the night sky. Imagine standing on a snowy expanse, the cold air filled with anticipation as you are looking up, and the universe performing a magical performance just for you. </a:t>
            </a: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Another stunning destination that captures the hearts of many is the breathtaking beaches of the Maldives. Crystal-clear turquoise waters, snow-white sands and lush palm trees swaying gently in the breeze create a feeling of a scene straight out of a movie. Picture yourself lying on a beach, the warm sun caresses your skin, and the sound of gentle waves lapping at the shore. This paradise is an ideal setting for creating lasting memories with friends or family.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Exploring the Ancient city of Petra in Jordan can ignite the imagination of any person interested in history and adventure. This archeological wonder carved into rose-red cliffs tells tales of a long-lost civilization. A walk through the narrow gorge called the Siq and an opportunity to see the magnificent treasury is an unforgettable moment. Tourists are drawn to stories of adventure, and Petra, with its stunning architecture and rich history, offers a unique blend of exploration and cultural learning. It’s a chance to travel back in time and feel the thrill of discovering a long-hidden gem.</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There are also wonderful cities that showcase beauty in their bustling streets. One such city is Kyoto, Japan, known for its stunning temples and picturesque gardens. The cherry blossoms in spring transform the city into a pale pink wonderland, and the ancient traditions are organically combined with modern life. Tourists are often captivated by the unique culture, delicious cuisine and opportunities for adventure, from visiting traditional tea houses to participating in bright festivals. </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Another striking location that deserves a place on the list of dreams is Machu Picchu, nestled high in the Andes Mountains of Peru. The ancient Incan citadel offers more than just stunning architecture; it allows to look into history surrounded by breathtaking natural beauty. Hiking along the Inca Trail leading to this iconic site not only opens up stunning panoramic views but also fosters a sense of accomplishment that resonates deeply with the adventurous spirit.</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052AB8AA-67CF-287A-DCFC-EEE2439B0F9B}"/>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4</a:t>
            </a:r>
            <a:endParaRPr lang="ru-RU" sz="900" dirty="0"/>
          </a:p>
        </p:txBody>
      </p:sp>
      <p:graphicFrame>
        <p:nvGraphicFramePr>
          <p:cNvPr id="8" name="Таблица 7">
            <a:extLst>
              <a:ext uri="{FF2B5EF4-FFF2-40B4-BE49-F238E27FC236}">
                <a16:creationId xmlns:a16="http://schemas.microsoft.com/office/drawing/2014/main" id="{008B5299-6C0D-57F2-BF75-D4CE32B4F9C6}"/>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532370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78582-8B00-2BC4-D1E8-AEB891DD6815}"/>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E11053E-350F-CC65-7C8C-E19FBDB3BB0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DEF539BA-6D04-DD1F-77F9-13F799A8EABC}"/>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The Skinny House</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Skinny House in Boston,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spans just 10.4 feet wide, nestled between two larger buildings. According to the legend, two brothers got a piece of land after the death of their father.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the other took the opportunity to build a large house, as a result of which the soldier got a tiny piece of land, which was not enough to build any building. In retaliation,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in order to block his brother's sunlight and spoil the picturesque view.</a:t>
            </a:r>
          </a:p>
          <a:p>
            <a:pPr algn="just"/>
            <a:r>
              <a:rPr lang="en-US" sz="1200" dirty="0">
                <a:latin typeface="Tahoma" panose="020B0604030504040204" pitchFamily="34" charset="0"/>
                <a:ea typeface="Tahoma" panose="020B0604030504040204" pitchFamily="34" charset="0"/>
                <a:cs typeface="Tahoma" panose="020B0604030504040204" pitchFamily="34" charset="0"/>
              </a:rPr>
              <a:t>     Despite its small structure, the Skinny House boasts remarkable creativity in its design, providing an unexpected level of comfort. The vertical space is effectively used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and much natural light that penetrates through strategically placed windows. In addition, its facade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contributes to the bright character of the East Boston area, attracting both curious visitors and architecture lovers.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built in the late 19th century</a:t>
            </a:r>
          </a:p>
          <a:p>
            <a:pPr algn="just"/>
            <a:r>
              <a:rPr lang="en-US" sz="1200" dirty="0">
                <a:latin typeface="Tahoma" panose="020B0604030504040204" pitchFamily="34" charset="0"/>
                <a:ea typeface="Tahoma" panose="020B0604030504040204" pitchFamily="34" charset="0"/>
                <a:cs typeface="Tahoma" panose="020B0604030504040204" pitchFamily="34" charset="0"/>
              </a:rPr>
              <a:t>2) decorated with characteristic Victorian elements </a:t>
            </a:r>
          </a:p>
          <a:p>
            <a:pPr algn="just"/>
            <a:r>
              <a:rPr lang="en-US" sz="1200" dirty="0">
                <a:latin typeface="Tahoma" panose="020B0604030504040204" pitchFamily="34" charset="0"/>
                <a:ea typeface="Tahoma" panose="020B0604030504040204" pitchFamily="34" charset="0"/>
                <a:cs typeface="Tahoma" panose="020B0604030504040204" pitchFamily="34" charset="0"/>
              </a:rPr>
              <a:t>3) thanks to the multifunctional rooms</a:t>
            </a:r>
          </a:p>
          <a:p>
            <a:pPr algn="just"/>
            <a:r>
              <a:rPr lang="en-US" sz="1200" dirty="0">
                <a:latin typeface="Tahoma" panose="020B0604030504040204" pitchFamily="34" charset="0"/>
                <a:ea typeface="Tahoma" panose="020B0604030504040204" pitchFamily="34" charset="0"/>
                <a:cs typeface="Tahoma" panose="020B0604030504040204" pitchFamily="34" charset="0"/>
              </a:rPr>
              <a:t>4) while one brother was in military service</a:t>
            </a:r>
          </a:p>
          <a:p>
            <a:pPr algn="just"/>
            <a:r>
              <a:rPr lang="en-US" sz="1200" dirty="0">
                <a:latin typeface="Tahoma" panose="020B0604030504040204" pitchFamily="34" charset="0"/>
                <a:ea typeface="Tahoma" panose="020B0604030504040204" pitchFamily="34" charset="0"/>
                <a:cs typeface="Tahoma" panose="020B0604030504040204" pitchFamily="34" charset="0"/>
              </a:rPr>
              <a:t>5) when he returned</a:t>
            </a:r>
          </a:p>
          <a:p>
            <a:pPr algn="just"/>
            <a:r>
              <a:rPr lang="en-US" sz="1200" dirty="0">
                <a:latin typeface="Tahoma" panose="020B0604030504040204" pitchFamily="34" charset="0"/>
                <a:ea typeface="Tahoma" panose="020B0604030504040204" pitchFamily="34" charset="0"/>
                <a:cs typeface="Tahoma" panose="020B0604030504040204" pitchFamily="34" charset="0"/>
              </a:rPr>
              <a:t>6) he decided to build a narrow house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E6511AA3-4177-B6C9-847F-6C1195A56736}"/>
              </a:ext>
            </a:extLst>
          </p:cNvPr>
          <p:cNvSpPr txBox="1"/>
          <p:nvPr/>
        </p:nvSpPr>
        <p:spPr>
          <a:xfrm>
            <a:off x="3259060" y="9443471"/>
            <a:ext cx="339881" cy="276999"/>
          </a:xfrm>
          <a:prstGeom prst="rect">
            <a:avLst/>
          </a:prstGeom>
          <a:noFill/>
        </p:spPr>
        <p:txBody>
          <a:bodyPr wrap="square" rtlCol="0">
            <a:spAutoFit/>
          </a:bodyPr>
          <a:lstStyle/>
          <a:p>
            <a:r>
              <a:rPr lang="en-US" sz="1200" dirty="0"/>
              <a:t>21</a:t>
            </a:r>
            <a:endParaRPr lang="ru-RU" sz="1200" dirty="0"/>
          </a:p>
        </p:txBody>
      </p:sp>
      <p:sp>
        <p:nvSpPr>
          <p:cNvPr id="3" name="TextBox 2">
            <a:extLst>
              <a:ext uri="{FF2B5EF4-FFF2-40B4-BE49-F238E27FC236}">
                <a16:creationId xmlns:a16="http://schemas.microsoft.com/office/drawing/2014/main" id="{6D1754E2-361C-502D-75EB-E3B50B8ECD08}"/>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4</a:t>
            </a:r>
            <a:endParaRPr lang="ru-RU" sz="900" dirty="0"/>
          </a:p>
        </p:txBody>
      </p:sp>
      <p:sp>
        <p:nvSpPr>
          <p:cNvPr id="6" name="Овал 5">
            <a:extLst>
              <a:ext uri="{FF2B5EF4-FFF2-40B4-BE49-F238E27FC236}">
                <a16:creationId xmlns:a16="http://schemas.microsoft.com/office/drawing/2014/main" id="{16491285-ECF3-DA0E-DD68-696707F8E90D}"/>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16057D37-C39E-823F-CBC3-1BC283A3BDFD}"/>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51C7295C-245E-E034-CE4E-2FAC32507C1E}"/>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7C884EDB-3A73-7798-3ED7-AEDBD1E61A27}"/>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E870FF84-4E37-E076-A610-B2427460796E}"/>
              </a:ext>
            </a:extLst>
          </p:cNvPr>
          <p:cNvGraphicFramePr>
            <a:graphicFrameLocks noGrp="1"/>
          </p:cNvGraphicFramePr>
          <p:nvPr>
            <p:extLst>
              <p:ext uri="{D42A27DB-BD31-4B8C-83A1-F6EECF244321}">
                <p14:modId xmlns:p14="http://schemas.microsoft.com/office/powerpoint/2010/main" val="735385619"/>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Pasta Stories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Pasta books offer readers exciting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that take them into a weird world of culinary charm. For example, "Noodle Man" combines </a:t>
                      </a:r>
                      <a:r>
                        <a:rPr lang="en-US" sz="1200" b="0" dirty="0" err="1">
                          <a:solidFill>
                            <a:schemeClr val="tx1"/>
                          </a:solidFill>
                          <a:latin typeface="Tahoma" panose="020B0604030504040204" pitchFamily="34" charset="0"/>
                          <a:ea typeface="Tahoma" panose="020B0604030504040204" pitchFamily="34" charset="0"/>
                          <a:cs typeface="Tahoma" panose="020B0604030504040204" pitchFamily="34" charset="0"/>
                        </a:rPr>
                        <a:t>humour</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and creativity, as it tells the story of a hero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goes in search of perfect noodles. Meanwhile, "The Last Superhero" shows how the world can be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through the pasta cooking process. "Alice in the Land of Pasta" impresses with Alice’s travelling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the country where noodles come to life. Finally, "Strega Nona" fascinates with its stories about how the grandmother-witch cooks pasta, teaching to enjoy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dishes. Together, the stories glorify the </a:t>
                      </a:r>
                      <a:r>
                        <a:rPr lang="en-US" sz="1200" b="1"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of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cooking</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pasta</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and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instill</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love</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of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reading</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and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cooking</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ru-RU"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pastime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around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who</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skill</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saved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adventures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homemade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which</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F31C9CDB-1346-2057-16BD-E88D7123FF15}"/>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23751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F4124-6EEA-D6BE-3B4D-2E605FB42CA1}"/>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3D58824-ADA4-F860-D37D-C8D8C2740BE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6B9D3834-D5CB-DB96-D249-D5B648F0DA15}"/>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95373331-EA8B-1690-3898-A97A7FD424CC}"/>
              </a:ext>
            </a:extLst>
          </p:cNvPr>
          <p:cNvSpPr txBox="1"/>
          <p:nvPr/>
        </p:nvSpPr>
        <p:spPr>
          <a:xfrm>
            <a:off x="3259060" y="9443471"/>
            <a:ext cx="339881" cy="276999"/>
          </a:xfrm>
          <a:prstGeom prst="rect">
            <a:avLst/>
          </a:prstGeom>
          <a:noFill/>
        </p:spPr>
        <p:txBody>
          <a:bodyPr wrap="square" rtlCol="0">
            <a:spAutoFit/>
          </a:bodyPr>
          <a:lstStyle/>
          <a:p>
            <a:r>
              <a:rPr lang="en-US" sz="1200" dirty="0"/>
              <a:t>22</a:t>
            </a:r>
            <a:endParaRPr lang="ru-RU" sz="1200" dirty="0"/>
          </a:p>
        </p:txBody>
      </p:sp>
      <p:sp>
        <p:nvSpPr>
          <p:cNvPr id="3" name="TextBox 2">
            <a:extLst>
              <a:ext uri="{FF2B5EF4-FFF2-40B4-BE49-F238E27FC236}">
                <a16:creationId xmlns:a16="http://schemas.microsoft.com/office/drawing/2014/main" id="{354CD5F3-3CA3-6A44-D561-05F22EE14010}"/>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4</a:t>
            </a:r>
            <a:endParaRPr lang="ru-RU" sz="900" dirty="0"/>
          </a:p>
        </p:txBody>
      </p:sp>
      <p:sp>
        <p:nvSpPr>
          <p:cNvPr id="12" name="TextBox 11">
            <a:extLst>
              <a:ext uri="{FF2B5EF4-FFF2-40B4-BE49-F238E27FC236}">
                <a16:creationId xmlns:a16="http://schemas.microsoft.com/office/drawing/2014/main" id="{F149210A-84A0-23F7-2562-0F71666BCE79}"/>
              </a:ext>
            </a:extLst>
          </p:cNvPr>
          <p:cNvSpPr txBox="1"/>
          <p:nvPr/>
        </p:nvSpPr>
        <p:spPr>
          <a:xfrm>
            <a:off x="5176638" y="1841405"/>
            <a:ext cx="1302120" cy="5632311"/>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FAMOUS</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HE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PLAY</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THIS</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DECORATE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EVOKE</a:t>
            </a:r>
          </a:p>
          <a:p>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3620FE35-40A8-32F6-EAE9-BBC9052AAE3E}"/>
              </a:ext>
            </a:extLst>
          </p:cNvPr>
          <p:cNvSpPr txBox="1"/>
          <p:nvPr/>
        </p:nvSpPr>
        <p:spPr>
          <a:xfrm>
            <a:off x="723567" y="1841405"/>
            <a:ext cx="4453071" cy="5632311"/>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Peter the Great, Emperor of Russia from 1682 to 1725, was known for his wonderful sense of humor and inclination for practical jokes.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One of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Peter’s jokes was his love to change clothes and socialize with ordinary people. Peter often dressed up in various costumes, from the clothes of a modest merchant to a smart aristocrat. His tricks often led both his subjects and officials into a state of amusement and confusion. Ordinary people admired the tsar's ability to fully immerse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in their lives, even if it meant arranging harmless practical jokes or having lively conversations.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Besides, it was known that Peter hosted extravagant parties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which</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he </a:t>
            </a:r>
            <a:r>
              <a:rPr lang="en-US" sz="1200" b="1" spc="-30"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pranks</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on his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guests</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for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example</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he staged mock battles. These humorous performances were not just for his entertainment; they conveyed Peter's main idea </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to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break</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down</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the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barriers</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of the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social</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hierarchy</a:t>
            </a:r>
            <a:r>
              <a:rPr lang="en-US" sz="1200" b="0" spc="-30" dirty="0">
                <a:solidFill>
                  <a:schemeClr val="tx1"/>
                </a:solidFill>
                <a:latin typeface="Tahoma" panose="020B0604030504040204" pitchFamily="34" charset="0"/>
                <a:ea typeface="Tahoma" panose="020B0604030504040204" pitchFamily="34" charset="0"/>
                <a:cs typeface="Tahoma" panose="020B0604030504040204" pitchFamily="34" charset="0"/>
              </a:rPr>
              <a:t>. By taking part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fun events, he reminded the nobility of their humanity.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One of the most known fountains in Peterhof, the Grand Cascade, </a:t>
            </a:r>
            <a:r>
              <a:rPr lang="en-US" sz="1200" b="1" dirty="0">
                <a:latin typeface="Tahoma" panose="020B0604030504040204" pitchFamily="34" charset="0"/>
                <a:ea typeface="Tahoma" panose="020B0604030504040204" pitchFamily="34" charset="0"/>
                <a:cs typeface="Tahoma" panose="020B0604030504040204" pitchFamily="34" charset="0"/>
              </a:rPr>
              <a:t>5</a:t>
            </a:r>
            <a:r>
              <a:rPr lang="en-US" sz="1200" dirty="0">
                <a:latin typeface="Tahoma" panose="020B0604030504040204" pitchFamily="34" charset="0"/>
                <a:ea typeface="Tahoma" panose="020B0604030504040204" pitchFamily="34" charset="0"/>
                <a:cs typeface="Tahoma" panose="020B0604030504040204" pitchFamily="34" charset="0"/>
              </a:rPr>
              <a:t>________________ with breathtaking gold-plated sculptures and cascades that invite guests to stroll through the lush gardens. However, the playful nature of these fountains often took visitors by surprise. Unexpected jets of water appeared almost out of nowhere and splashed careless guests. This design element was planned specifically because Peter wanted </a:t>
            </a:r>
            <a:r>
              <a:rPr lang="en-US" sz="1200" b="1" dirty="0">
                <a:latin typeface="Tahoma" panose="020B0604030504040204" pitchFamily="34" charset="0"/>
                <a:ea typeface="Tahoma" panose="020B0604030504040204" pitchFamily="34" charset="0"/>
                <a:cs typeface="Tahoma" panose="020B0604030504040204" pitchFamily="34" charset="0"/>
              </a:rPr>
              <a:t>6</a:t>
            </a:r>
            <a:r>
              <a:rPr lang="en-US" sz="1200" dirty="0">
                <a:latin typeface="Tahoma" panose="020B0604030504040204" pitchFamily="34" charset="0"/>
                <a:ea typeface="Tahoma" panose="020B0604030504040204" pitchFamily="34" charset="0"/>
                <a:cs typeface="Tahoma" panose="020B0604030504040204" pitchFamily="34" charset="0"/>
              </a:rPr>
              <a:t>________________ joy and laughter, emphasizing his innovative spirit. </a:t>
            </a:r>
          </a:p>
        </p:txBody>
      </p:sp>
      <p:sp>
        <p:nvSpPr>
          <p:cNvPr id="6" name="Овал 5">
            <a:extLst>
              <a:ext uri="{FF2B5EF4-FFF2-40B4-BE49-F238E27FC236}">
                <a16:creationId xmlns:a16="http://schemas.microsoft.com/office/drawing/2014/main" id="{6311113B-53DE-CE7A-C8DB-98CFABF96934}"/>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881552EB-80C6-7632-D8DC-4C15B99A414F}"/>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3817142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7FE2A-0630-0CD8-43F8-35372A9A8EE8}"/>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67C26C2-FEBA-E7C6-5239-A1E045DE652F}"/>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5B31193C-EEC5-0D49-0BC1-B950309226C3}"/>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name of ceremonial guardians of the Tower of London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a:t>
            </a:r>
            <a:r>
              <a:rPr lang="en-US" sz="1200" dirty="0" err="1">
                <a:latin typeface="Tahoma" panose="020B0604030504040204" pitchFamily="34" charset="0"/>
                <a:ea typeface="Tahoma" panose="020B0604030504040204" pitchFamily="34" charset="0"/>
                <a:cs typeface="Tahoma" panose="020B0604030504040204" pitchFamily="34" charset="0"/>
              </a:rPr>
              <a:t>Fisheaters</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Fruiteaters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Beefeaters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a:t>
            </a:r>
            <a:r>
              <a:rPr lang="en-US" sz="1200" dirty="0" err="1">
                <a:latin typeface="Tahoma" panose="020B0604030504040204" pitchFamily="34" charset="0"/>
                <a:ea typeface="Tahoma" panose="020B0604030504040204" pitchFamily="34" charset="0"/>
                <a:cs typeface="Tahoma" panose="020B0604030504040204" pitchFamily="34" charset="0"/>
              </a:rPr>
              <a:t>Nuteaters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The longest river in North America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Mississippi</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Thames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Colorado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Murray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 is constructed under the English Channel to link the UK with France.</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Tube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Giant’s Causeway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Underwater Bridge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Channel Tunnel ("Chunnel")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lives at 10 Downing Street?</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Prime Minister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Archbishop</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Royal Family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Mayor of London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The national sport in the USA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hockey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baseball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football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basketball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769E126F-0153-DD5F-EEDB-AE6626BAA054}"/>
              </a:ext>
            </a:extLst>
          </p:cNvPr>
          <p:cNvSpPr txBox="1"/>
          <p:nvPr/>
        </p:nvSpPr>
        <p:spPr>
          <a:xfrm>
            <a:off x="3259060" y="9443471"/>
            <a:ext cx="339881" cy="276999"/>
          </a:xfrm>
          <a:prstGeom prst="rect">
            <a:avLst/>
          </a:prstGeom>
          <a:noFill/>
        </p:spPr>
        <p:txBody>
          <a:bodyPr wrap="square" rtlCol="0">
            <a:spAutoFit/>
          </a:bodyPr>
          <a:lstStyle/>
          <a:p>
            <a:r>
              <a:rPr lang="en-US" sz="1200" dirty="0"/>
              <a:t>2</a:t>
            </a:r>
            <a:r>
              <a:rPr lang="ru-RU" sz="1200" dirty="0"/>
              <a:t>3</a:t>
            </a:r>
          </a:p>
        </p:txBody>
      </p:sp>
      <p:sp>
        <p:nvSpPr>
          <p:cNvPr id="3" name="TextBox 2">
            <a:extLst>
              <a:ext uri="{FF2B5EF4-FFF2-40B4-BE49-F238E27FC236}">
                <a16:creationId xmlns:a16="http://schemas.microsoft.com/office/drawing/2014/main" id="{E2CAB69E-0B63-6DFC-E69A-C632540D0EAD}"/>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4</a:t>
            </a:r>
            <a:endParaRPr lang="ru-RU" sz="900" dirty="0"/>
          </a:p>
        </p:txBody>
      </p:sp>
      <p:sp>
        <p:nvSpPr>
          <p:cNvPr id="6" name="Овал 5">
            <a:extLst>
              <a:ext uri="{FF2B5EF4-FFF2-40B4-BE49-F238E27FC236}">
                <a16:creationId xmlns:a16="http://schemas.microsoft.com/office/drawing/2014/main" id="{C80AD90D-69FC-CD81-9BFF-A1D9211D66D4}"/>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F67EFC06-11CF-5939-F643-F30E61ABE807}"/>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2781B1F5-A8D6-F1A3-4495-747D8DDC87A1}"/>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1222722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F7E59-2E75-A5DE-F652-3723A614F525}"/>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59E96C2-44F5-C9B0-B851-A0C05D3014AD}"/>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A3BC5106-786C-1D4D-0815-E27976F36FF9}"/>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0D2FCE24-08B4-3E41-BF00-55C108CFDA3C}"/>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Olivia:</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Olivia.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her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her aunt.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370EFBF3-AE50-38A0-9F08-37F8639D6A15}"/>
              </a:ext>
            </a:extLst>
          </p:cNvPr>
          <p:cNvGraphicFramePr>
            <a:graphicFrameLocks noGrp="1"/>
          </p:cNvGraphicFramePr>
          <p:nvPr>
            <p:extLst>
              <p:ext uri="{D42A27DB-BD31-4B8C-83A1-F6EECF244321}">
                <p14:modId xmlns:p14="http://schemas.microsoft.com/office/powerpoint/2010/main" val="3395874095"/>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Olivia@mail.uk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Travelling</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My parents like to spend their vacation in different cities of our country. They often take me with them. So, I have a rich travelling experience.</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What cities of your country have you been to? What attraction do you remember most of all? What do you never forget to take with you on a trip?</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As I know, my aunt will come in two weeks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4090FA46-C075-E1AD-DE5E-EA36B6B26A2D}"/>
              </a:ext>
            </a:extLst>
          </p:cNvPr>
          <p:cNvSpPr txBox="1"/>
          <p:nvPr/>
        </p:nvSpPr>
        <p:spPr>
          <a:xfrm>
            <a:off x="3258243" y="9443471"/>
            <a:ext cx="341514" cy="276999"/>
          </a:xfrm>
          <a:prstGeom prst="rect">
            <a:avLst/>
          </a:prstGeom>
          <a:noFill/>
        </p:spPr>
        <p:txBody>
          <a:bodyPr wrap="square" rtlCol="0">
            <a:spAutoFit/>
          </a:bodyPr>
          <a:lstStyle/>
          <a:p>
            <a:r>
              <a:rPr lang="en-US" sz="1200" dirty="0"/>
              <a:t>2</a:t>
            </a:r>
            <a:r>
              <a:rPr lang="ru-RU" sz="1200" dirty="0"/>
              <a:t>4</a:t>
            </a:r>
          </a:p>
        </p:txBody>
      </p:sp>
      <p:sp>
        <p:nvSpPr>
          <p:cNvPr id="11" name="TextBox 10">
            <a:extLst>
              <a:ext uri="{FF2B5EF4-FFF2-40B4-BE49-F238E27FC236}">
                <a16:creationId xmlns:a16="http://schemas.microsoft.com/office/drawing/2014/main" id="{987BD2A6-6B72-E984-DB22-BD40D478ED0D}"/>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4</a:t>
            </a:r>
            <a:endParaRPr lang="ru-RU" sz="900" dirty="0"/>
          </a:p>
        </p:txBody>
      </p:sp>
      <p:graphicFrame>
        <p:nvGraphicFramePr>
          <p:cNvPr id="12" name="Таблица 11">
            <a:extLst>
              <a:ext uri="{FF2B5EF4-FFF2-40B4-BE49-F238E27FC236}">
                <a16:creationId xmlns:a16="http://schemas.microsoft.com/office/drawing/2014/main" id="{F043E7CB-EE04-A0B9-3893-50A30C946DA5}"/>
              </a:ext>
            </a:extLst>
          </p:cNvPr>
          <p:cNvGraphicFramePr>
            <a:graphicFrameLocks noGrp="1"/>
          </p:cNvGraphicFramePr>
          <p:nvPr>
            <p:extLst>
              <p:ext uri="{D42A27DB-BD31-4B8C-83A1-F6EECF244321}">
                <p14:modId xmlns:p14="http://schemas.microsoft.com/office/powerpoint/2010/main" val="3476077442"/>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Olivia@mail.uk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Travelling</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2066815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EE62-BDBB-1CE0-5D6E-BA44EAADC88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33F3604-193B-11E1-297F-3CC35C7B526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5E938504-7747-8445-4FB9-187E8A55C267}"/>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7A42E65D-321D-8523-FB50-23AF0E2B9957}"/>
              </a:ext>
            </a:extLst>
          </p:cNvPr>
          <p:cNvSpPr txBox="1"/>
          <p:nvPr/>
        </p:nvSpPr>
        <p:spPr>
          <a:xfrm>
            <a:off x="723569" y="1223377"/>
            <a:ext cx="5895891" cy="5816977"/>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wasn’t allowed to go to a concert?</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Mary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David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wants their school grades not to be controlled?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Mary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David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thinks that social media is ruining modern children?</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Mary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David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doesn’t feel pressure about using the Internet?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Mary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David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wants to communicate with parents in social media?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Mary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David</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237D8D65-9105-E738-268D-3D14E134372F}"/>
              </a:ext>
            </a:extLst>
          </p:cNvPr>
          <p:cNvSpPr txBox="1"/>
          <p:nvPr/>
        </p:nvSpPr>
        <p:spPr>
          <a:xfrm>
            <a:off x="3244772" y="9443471"/>
            <a:ext cx="368456" cy="276999"/>
          </a:xfrm>
          <a:prstGeom prst="rect">
            <a:avLst/>
          </a:prstGeom>
          <a:noFill/>
        </p:spPr>
        <p:txBody>
          <a:bodyPr wrap="square" rtlCol="0">
            <a:spAutoFit/>
          </a:bodyPr>
          <a:lstStyle/>
          <a:p>
            <a:r>
              <a:rPr lang="en-US" sz="1200" dirty="0"/>
              <a:t>25</a:t>
            </a:r>
            <a:endParaRPr lang="ru-RU" sz="1200" dirty="0"/>
          </a:p>
        </p:txBody>
      </p:sp>
      <p:sp>
        <p:nvSpPr>
          <p:cNvPr id="9" name="TextBox 8">
            <a:extLst>
              <a:ext uri="{FF2B5EF4-FFF2-40B4-BE49-F238E27FC236}">
                <a16:creationId xmlns:a16="http://schemas.microsoft.com/office/drawing/2014/main" id="{392439F0-8680-56E4-7B61-7A8783B6145A}"/>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C9A65D1B-FE0C-AB86-4557-3B3702A47C60}"/>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5</a:t>
            </a:r>
            <a:endParaRPr lang="ru-RU" sz="1600" b="1" dirty="0"/>
          </a:p>
        </p:txBody>
      </p:sp>
      <p:graphicFrame>
        <p:nvGraphicFramePr>
          <p:cNvPr id="5" name="Таблица 4">
            <a:extLst>
              <a:ext uri="{FF2B5EF4-FFF2-40B4-BE49-F238E27FC236}">
                <a16:creationId xmlns:a16="http://schemas.microsoft.com/office/drawing/2014/main" id="{B94D2C23-A575-1DD6-8CEB-7B33E16E3471}"/>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854398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DBB10-D730-088A-0AEC-E6808E315EA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BE409C2-ED9B-4181-B432-8A0B8266019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4088931F-C3BB-5F3E-2330-FDA65541A3C2}"/>
              </a:ext>
            </a:extLst>
          </p:cNvPr>
          <p:cNvSpPr txBox="1"/>
          <p:nvPr/>
        </p:nvSpPr>
        <p:spPr>
          <a:xfrm>
            <a:off x="3244772" y="9443471"/>
            <a:ext cx="368456" cy="276999"/>
          </a:xfrm>
          <a:prstGeom prst="rect">
            <a:avLst/>
          </a:prstGeom>
          <a:noFill/>
        </p:spPr>
        <p:txBody>
          <a:bodyPr wrap="square" rtlCol="0">
            <a:spAutoFit/>
          </a:bodyPr>
          <a:lstStyle/>
          <a:p>
            <a:r>
              <a:rPr lang="ru-RU" sz="1200" dirty="0"/>
              <a:t>2</a:t>
            </a:r>
            <a:r>
              <a:rPr lang="en-US" sz="1200" dirty="0"/>
              <a:t>6</a:t>
            </a:r>
            <a:endParaRPr lang="ru-RU" sz="1200" dirty="0"/>
          </a:p>
        </p:txBody>
      </p:sp>
      <p:sp>
        <p:nvSpPr>
          <p:cNvPr id="10" name="Овал 9">
            <a:extLst>
              <a:ext uri="{FF2B5EF4-FFF2-40B4-BE49-F238E27FC236}">
                <a16:creationId xmlns:a16="http://schemas.microsoft.com/office/drawing/2014/main" id="{9E8A61D0-D84B-2000-2E22-80D85A261B31}"/>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CB99313A-8E2E-AE9A-E768-76B7F5DB59E2}"/>
              </a:ext>
            </a:extLst>
          </p:cNvPr>
          <p:cNvSpPr txBox="1"/>
          <p:nvPr/>
        </p:nvSpPr>
        <p:spPr>
          <a:xfrm>
            <a:off x="665282" y="472460"/>
            <a:ext cx="5895891" cy="8956298"/>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unique beauty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Inspiring power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Ecological importance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An underwater paradise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Need for help</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Governmental support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The Great Barrier Reef, an enchanting underwater paradise located off the coast of Queensland, Australia, is one of the most famous natural wonders on the planet. Stretching over 2,300 kilometers, this colossal ecosystem is home to thousands of marine species, including </a:t>
            </a:r>
            <a:r>
              <a:rPr lang="en-US" sz="1200" dirty="0" err="1">
                <a:latin typeface="Tahoma" panose="020B0604030504040204" pitchFamily="34" charset="0"/>
                <a:ea typeface="Tahoma" panose="020B0604030504040204" pitchFamily="34" charset="0"/>
                <a:cs typeface="Tahoma" panose="020B0604030504040204" pitchFamily="34" charset="0"/>
              </a:rPr>
              <a:t>colourful</a:t>
            </a:r>
            <a:r>
              <a:rPr lang="en-US" sz="1200" dirty="0">
                <a:latin typeface="Tahoma" panose="020B0604030504040204" pitchFamily="34" charset="0"/>
                <a:ea typeface="Tahoma" panose="020B0604030504040204" pitchFamily="34" charset="0"/>
                <a:cs typeface="Tahoma" panose="020B0604030504040204" pitchFamily="34" charset="0"/>
              </a:rPr>
              <a:t> corals, vibrant fish and fascinating sea turtles. Exploring the Great Barrier Reef offers a unique opportunity to witness the beauty and complexity of marine life. It’s not just a beautiful sight; it serves as a reminder of the importance of preserving the environment for future generations.</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Adventure seekers can dive or snorkel among the crystalline waters, discovering a bustling underwater world that resembles a real-life aquarium. Imagine swimming next to schools of radiant fish, touching the delicate textures of corals and watching the graceful movements of dolphins and stingrays. The feeling of weightlessness while floating above this magnificent biome will appeal to many people, awakening a sense of wonder and adventure that can last a lifetime.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The Great Barrier Reef is not only stunning but also plays a crucial role in maintaining global biodiversity. It supports countless ecosystems and provides resources for millions of people, making it essential for both local communities and the planet. Learning about the reef’s significance encourages to think about conservation efforts. Even small actions, like reducing plastic use or raising awareness about marine protection, can have a huge impact on preserving this vital treasure.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However, the reef faces several threats, including climate change, pollution and overfishing. Rising water temperatures lead to coral bleaching, which weakens the structure of the reef and threatens the myriad species that depend on it for survival. Many international organizations work tirelessly to restore and protect the reef. Initiatives aimed at protecting this natural wonder include strict regulations on fishing practices, restoration projects focused on coral health, and programs to reduce runoff from agriculture that harms water quality.</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The Great Barrier Reef is a reminder of the wonders of our planet and the importance of adventure in our lives. Whether through diving into its depths, gaining knowledge about its ecosystems or actively participating in conservation efforts, the Great Barrier Reef represents a crossroads of education, awareness and action. It is not just a destination but also a catalyst for change, encouraging people to value and protect the extraordinary world we all share.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DC7F0885-EB11-8D16-8871-5F8517EF6C9F}"/>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5</a:t>
            </a:r>
            <a:endParaRPr lang="ru-RU" sz="900" dirty="0"/>
          </a:p>
        </p:txBody>
      </p:sp>
      <p:graphicFrame>
        <p:nvGraphicFramePr>
          <p:cNvPr id="8" name="Таблица 7">
            <a:extLst>
              <a:ext uri="{FF2B5EF4-FFF2-40B4-BE49-F238E27FC236}">
                <a16:creationId xmlns:a16="http://schemas.microsoft.com/office/drawing/2014/main" id="{35EC0601-B81E-9F99-D6A4-E5D0E9404CBB}"/>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507942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A87F1-F0DF-906C-9B2D-9CD34918620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F1E6314-F046-5EDE-A3ED-97E38171616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06F7BF91-4D87-BC32-7055-30035AD6A5B0}"/>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The Moscow Kremlin </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The Moscow Kremlin, a majestic symbol of Russia's rich history and political power, is an architectural marvel </a:t>
            </a:r>
            <a:r>
              <a:rPr lang="en-US" sz="1200" b="1" spc="-10" dirty="0">
                <a:latin typeface="Tahoma" panose="020B0604030504040204" pitchFamily="34" charset="0"/>
                <a:ea typeface="Tahoma" panose="020B0604030504040204" pitchFamily="34" charset="0"/>
                <a:cs typeface="Tahoma" panose="020B0604030504040204" pitchFamily="34" charset="0"/>
              </a:rPr>
              <a:t>A</a:t>
            </a:r>
            <a:r>
              <a:rPr lang="en-US" sz="1200" spc="-10" dirty="0">
                <a:latin typeface="Tahoma" panose="020B0604030504040204" pitchFamily="34" charset="0"/>
                <a:ea typeface="Tahoma" panose="020B0604030504040204" pitchFamily="34" charset="0"/>
                <a:cs typeface="Tahoma" panose="020B0604030504040204" pitchFamily="34" charset="0"/>
              </a:rPr>
              <a:t>______. This fortified complex with red brick walls and iconic towers houses many historical buildings, like the Grand Kremlin Palace and the Assumption Cathedral. The Kremlin, listed as a UNESCO World Heritage Site, is </a:t>
            </a:r>
            <a:r>
              <a:rPr lang="en-US" sz="1200" b="1" spc="-10" dirty="0">
                <a:latin typeface="Tahoma" panose="020B0604030504040204" pitchFamily="34" charset="0"/>
                <a:ea typeface="Tahoma" panose="020B0604030504040204" pitchFamily="34" charset="0"/>
                <a:cs typeface="Tahoma" panose="020B0604030504040204" pitchFamily="34" charset="0"/>
              </a:rPr>
              <a:t>B</a:t>
            </a:r>
            <a:r>
              <a:rPr lang="en-US" sz="1200" spc="-10" dirty="0">
                <a:latin typeface="Tahoma" panose="020B0604030504040204" pitchFamily="34" charset="0"/>
                <a:ea typeface="Tahoma" panose="020B0604030504040204" pitchFamily="34" charset="0"/>
                <a:cs typeface="Tahoma" panose="020B0604030504040204" pitchFamily="34" charset="0"/>
              </a:rPr>
              <a:t>______, but also a symbol of art and culture, representing the centuries-old heritage of Russia and serving as a </a:t>
            </a:r>
            <a:r>
              <a:rPr lang="en-US" sz="1200" spc="-10" dirty="0" err="1">
                <a:latin typeface="Tahoma" panose="020B0604030504040204" pitchFamily="34" charset="0"/>
                <a:ea typeface="Tahoma" panose="020B0604030504040204" pitchFamily="34" charset="0"/>
                <a:cs typeface="Tahoma" panose="020B0604030504040204" pitchFamily="34" charset="0"/>
              </a:rPr>
              <a:t>centre</a:t>
            </a:r>
            <a:r>
              <a:rPr lang="en-US" sz="1200" spc="-10" dirty="0">
                <a:latin typeface="Tahoma" panose="020B0604030504040204" pitchFamily="34" charset="0"/>
                <a:ea typeface="Tahoma" panose="020B0604030504040204" pitchFamily="34" charset="0"/>
                <a:cs typeface="Tahoma" panose="020B0604030504040204" pitchFamily="34" charset="0"/>
              </a:rPr>
              <a:t> for national holidays and events.</a:t>
            </a:r>
          </a:p>
          <a:p>
            <a:pPr algn="just"/>
            <a:r>
              <a:rPr lang="en-US" sz="1200" spc="-10" dirty="0">
                <a:latin typeface="Tahoma" panose="020B0604030504040204" pitchFamily="34" charset="0"/>
                <a:ea typeface="Tahoma" panose="020B0604030504040204" pitchFamily="34" charset="0"/>
                <a:cs typeface="Tahoma" panose="020B0604030504040204" pitchFamily="34" charset="0"/>
              </a:rPr>
              <a:t>     Tourists are often fascinated by its architecture and stunning beauty of the cathedrals, </a:t>
            </a:r>
            <a:r>
              <a:rPr lang="en-US" sz="1200" b="1" spc="-10" dirty="0">
                <a:latin typeface="Tahoma" panose="020B0604030504040204" pitchFamily="34" charset="0"/>
                <a:ea typeface="Tahoma" panose="020B0604030504040204" pitchFamily="34" charset="0"/>
                <a:cs typeface="Tahoma" panose="020B0604030504040204" pitchFamily="34" charset="0"/>
              </a:rPr>
              <a:t>C</a:t>
            </a:r>
            <a:r>
              <a:rPr lang="en-US" sz="1200" spc="-10" dirty="0">
                <a:latin typeface="Tahoma" panose="020B0604030504040204" pitchFamily="34" charset="0"/>
                <a:ea typeface="Tahoma" panose="020B0604030504040204" pitchFamily="34" charset="0"/>
                <a:cs typeface="Tahoma" panose="020B0604030504040204" pitchFamily="34" charset="0"/>
              </a:rPr>
              <a:t>______ of different historical periods. The greatness of St. Basil's Cathedral with its colorful domes and unusual patterns is </a:t>
            </a:r>
            <a:r>
              <a:rPr lang="en-US" sz="1200" b="1" spc="-10" dirty="0">
                <a:latin typeface="Tahoma" panose="020B0604030504040204" pitchFamily="34" charset="0"/>
                <a:ea typeface="Tahoma" panose="020B0604030504040204" pitchFamily="34" charset="0"/>
                <a:cs typeface="Tahoma" panose="020B0604030504040204" pitchFamily="34" charset="0"/>
              </a:rPr>
              <a:t>D</a:t>
            </a:r>
            <a:r>
              <a:rPr lang="en-US" sz="1200" spc="-10" dirty="0">
                <a:latin typeface="Tahoma" panose="020B0604030504040204" pitchFamily="34" charset="0"/>
                <a:ea typeface="Tahoma" panose="020B0604030504040204" pitchFamily="34" charset="0"/>
                <a:cs typeface="Tahoma" panose="020B0604030504040204" pitchFamily="34" charset="0"/>
              </a:rPr>
              <a:t>______. In addition to its external attractiveness, the Kremlin has big historical importance, as it witnessed key events </a:t>
            </a:r>
            <a:r>
              <a:rPr lang="en-US" sz="1200" b="1" spc="-10" dirty="0">
                <a:latin typeface="Tahoma" panose="020B0604030504040204" pitchFamily="34" charset="0"/>
                <a:ea typeface="Tahoma" panose="020B0604030504040204" pitchFamily="34" charset="0"/>
                <a:cs typeface="Tahoma" panose="020B0604030504040204" pitchFamily="34" charset="0"/>
              </a:rPr>
              <a:t>E</a:t>
            </a:r>
            <a:r>
              <a:rPr lang="en-US" sz="1200" spc="-10" dirty="0">
                <a:latin typeface="Tahoma" panose="020B0604030504040204" pitchFamily="34" charset="0"/>
                <a:ea typeface="Tahoma" panose="020B0604030504040204" pitchFamily="34" charset="0"/>
                <a:cs typeface="Tahoma" panose="020B0604030504040204" pitchFamily="34" charset="0"/>
              </a:rPr>
              <a:t>______, from the reign of the tsars to the turbulent years of Soviet power.</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that shaped the nation</a:t>
            </a:r>
          </a:p>
          <a:p>
            <a:pPr algn="just"/>
            <a:r>
              <a:rPr lang="en-US" sz="1200" dirty="0">
                <a:latin typeface="Tahoma" panose="020B0604030504040204" pitchFamily="34" charset="0"/>
                <a:ea typeface="Tahoma" panose="020B0604030504040204" pitchFamily="34" charset="0"/>
                <a:cs typeface="Tahoma" panose="020B0604030504040204" pitchFamily="34" charset="0"/>
              </a:rPr>
              <a:t>2) which reflect architectural styles</a:t>
            </a:r>
          </a:p>
          <a:p>
            <a:pPr algn="just"/>
            <a:r>
              <a:rPr lang="en-US" sz="1200" dirty="0">
                <a:latin typeface="Tahoma" panose="020B0604030504040204" pitchFamily="34" charset="0"/>
                <a:ea typeface="Tahoma" panose="020B0604030504040204" pitchFamily="34" charset="0"/>
                <a:cs typeface="Tahoma" panose="020B0604030504040204" pitchFamily="34" charset="0"/>
              </a:rPr>
              <a:t>3) that has stood the test of time</a:t>
            </a:r>
          </a:p>
          <a:p>
            <a:pPr algn="just"/>
            <a:r>
              <a:rPr lang="en-US" sz="1200" dirty="0">
                <a:latin typeface="Tahoma" panose="020B0604030504040204" pitchFamily="34" charset="0"/>
                <a:ea typeface="Tahoma" panose="020B0604030504040204" pitchFamily="34" charset="0"/>
                <a:cs typeface="Tahoma" panose="020B0604030504040204" pitchFamily="34" charset="0"/>
              </a:rPr>
              <a:t>4) which makes it an important building</a:t>
            </a:r>
          </a:p>
          <a:p>
            <a:pPr algn="just"/>
            <a:r>
              <a:rPr lang="en-US" sz="1200" dirty="0">
                <a:latin typeface="Tahoma" panose="020B0604030504040204" pitchFamily="34" charset="0"/>
                <a:ea typeface="Tahoma" panose="020B0604030504040204" pitchFamily="34" charset="0"/>
                <a:cs typeface="Tahoma" panose="020B0604030504040204" pitchFamily="34" charset="0"/>
              </a:rPr>
              <a:t>5) not only the official residence of the President of Russia</a:t>
            </a:r>
          </a:p>
          <a:p>
            <a:pPr algn="just"/>
            <a:r>
              <a:rPr lang="en-US" sz="1200" dirty="0">
                <a:latin typeface="Tahoma" panose="020B0604030504040204" pitchFamily="34" charset="0"/>
                <a:ea typeface="Tahoma" panose="020B0604030504040204" pitchFamily="34" charset="0"/>
                <a:cs typeface="Tahoma" panose="020B0604030504040204" pitchFamily="34" charset="0"/>
              </a:rPr>
              <a:t>6) a visual embodiment of Russian culture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4766937-43F5-F3BF-2F10-76664BF145C7}"/>
              </a:ext>
            </a:extLst>
          </p:cNvPr>
          <p:cNvSpPr txBox="1"/>
          <p:nvPr/>
        </p:nvSpPr>
        <p:spPr>
          <a:xfrm>
            <a:off x="3259060" y="9443471"/>
            <a:ext cx="339881" cy="276999"/>
          </a:xfrm>
          <a:prstGeom prst="rect">
            <a:avLst/>
          </a:prstGeom>
          <a:noFill/>
        </p:spPr>
        <p:txBody>
          <a:bodyPr wrap="square" rtlCol="0">
            <a:spAutoFit/>
          </a:bodyPr>
          <a:lstStyle/>
          <a:p>
            <a:r>
              <a:rPr lang="en-US" sz="1200" dirty="0"/>
              <a:t>27</a:t>
            </a:r>
            <a:endParaRPr lang="ru-RU" sz="1200" dirty="0"/>
          </a:p>
        </p:txBody>
      </p:sp>
      <p:sp>
        <p:nvSpPr>
          <p:cNvPr id="3" name="TextBox 2">
            <a:extLst>
              <a:ext uri="{FF2B5EF4-FFF2-40B4-BE49-F238E27FC236}">
                <a16:creationId xmlns:a16="http://schemas.microsoft.com/office/drawing/2014/main" id="{02F29D92-6773-4AE9-1FEA-BDC6A90EC640}"/>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5</a:t>
            </a:r>
            <a:endParaRPr lang="ru-RU" sz="900" dirty="0"/>
          </a:p>
        </p:txBody>
      </p:sp>
      <p:sp>
        <p:nvSpPr>
          <p:cNvPr id="6" name="Овал 5">
            <a:extLst>
              <a:ext uri="{FF2B5EF4-FFF2-40B4-BE49-F238E27FC236}">
                <a16:creationId xmlns:a16="http://schemas.microsoft.com/office/drawing/2014/main" id="{C578D0C8-E342-2AE5-B4F0-AFC48336275D}"/>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BEBAE5F6-75CF-12E9-8D5E-CFF9D904C986}"/>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BAEC2DC8-0358-663F-3AB6-1714789F584B}"/>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22AB6323-5ABF-833D-FBEE-4BD816BEA475}"/>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22C8B89D-90BE-4EAA-84EF-1293BE96B917}"/>
              </a:ext>
            </a:extLst>
          </p:cNvPr>
          <p:cNvGraphicFramePr>
            <a:graphicFrameLocks noGrp="1"/>
          </p:cNvGraphicFramePr>
          <p:nvPr>
            <p:extLst>
              <p:ext uri="{D42A27DB-BD31-4B8C-83A1-F6EECF244321}">
                <p14:modId xmlns:p14="http://schemas.microsoft.com/office/powerpoint/2010/main" val="1910664430"/>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The Moon</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The moon, the Earth’s </a:t>
                      </a:r>
                      <a:r>
                        <a:rPr lang="en-US" sz="1200" b="1"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satellite,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fascinates</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humanity</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with its glow and a profound impact on various aspects of our planet. The moon,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at a distance of approximately 238,855 miles from us, controls the tides, creating rhythmic ebbs and flows in our oceans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to its gravitational pull. In addition, the Moon's surface, dotted with craters and stars,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serves </a:t>
                      </a:r>
                      <a:r>
                        <a:rPr lang="en-US" sz="1200" b="1"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a reminder of the turbulent history of the Solar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System. When we look at the night sky, the moon continues to inspire us with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curiosity and artistic expression, symbolizing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the endless possibilities of exploration and the close connection we share with the universe.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located </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as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rising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due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scientific</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like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only</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both</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00DBF789-A7FA-EF1A-2456-59381062F154}"/>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128969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C540D-3D6F-AC00-79E7-E32D26455102}"/>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4CC67EF-D189-4A5B-91AD-0E0C171A2CF4}"/>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4B57CC94-58B1-863E-067D-5BA3358C4721}"/>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8ABCA827-7056-E310-3181-0B6628D10D3F}"/>
              </a:ext>
            </a:extLst>
          </p:cNvPr>
          <p:cNvSpPr txBox="1"/>
          <p:nvPr/>
        </p:nvSpPr>
        <p:spPr>
          <a:xfrm>
            <a:off x="3259060" y="9443471"/>
            <a:ext cx="339881" cy="276999"/>
          </a:xfrm>
          <a:prstGeom prst="rect">
            <a:avLst/>
          </a:prstGeom>
          <a:noFill/>
        </p:spPr>
        <p:txBody>
          <a:bodyPr wrap="square" rtlCol="0">
            <a:spAutoFit/>
          </a:bodyPr>
          <a:lstStyle/>
          <a:p>
            <a:r>
              <a:rPr lang="en-US" sz="1200" dirty="0"/>
              <a:t>28</a:t>
            </a:r>
            <a:endParaRPr lang="ru-RU" sz="1200" dirty="0"/>
          </a:p>
        </p:txBody>
      </p:sp>
      <p:sp>
        <p:nvSpPr>
          <p:cNvPr id="3" name="TextBox 2">
            <a:extLst>
              <a:ext uri="{FF2B5EF4-FFF2-40B4-BE49-F238E27FC236}">
                <a16:creationId xmlns:a16="http://schemas.microsoft.com/office/drawing/2014/main" id="{7A414E87-F56A-3A7F-6F5E-7A5E0D89B73F}"/>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5</a:t>
            </a:r>
            <a:endParaRPr lang="ru-RU" sz="900" dirty="0"/>
          </a:p>
        </p:txBody>
      </p:sp>
      <p:sp>
        <p:nvSpPr>
          <p:cNvPr id="12" name="TextBox 11">
            <a:extLst>
              <a:ext uri="{FF2B5EF4-FFF2-40B4-BE49-F238E27FC236}">
                <a16:creationId xmlns:a16="http://schemas.microsoft.com/office/drawing/2014/main" id="{ABBCBA28-E211-2E89-83E7-5284C4A40DE4}"/>
              </a:ext>
            </a:extLst>
          </p:cNvPr>
          <p:cNvSpPr txBox="1"/>
          <p:nvPr/>
        </p:nvSpPr>
        <p:spPr>
          <a:xfrm>
            <a:off x="5176638" y="1841405"/>
            <a:ext cx="1302120" cy="4339650"/>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FAST</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TELL</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DISTRACT</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LARGE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RUMMAGE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CATCH</a:t>
            </a:r>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5D399B47-E60F-49F4-DF10-11484844F444}"/>
              </a:ext>
            </a:extLst>
          </p:cNvPr>
          <p:cNvSpPr txBox="1"/>
          <p:nvPr/>
        </p:nvSpPr>
        <p:spPr>
          <a:xfrm>
            <a:off x="723567" y="1841405"/>
            <a:ext cx="4453071" cy="4524315"/>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 doorbell rang, making Mia flinch. A tall figure in a dark hoodie entered, looked around before pulling out a gleaming knife and demanding money from the cashier. Her father froze in fear but Mia's heart beat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not from horror, but from determination. Mia remembered the old stories her grandmother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her about bravery and quick thinking.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Glancing towards the pantry, she came up with a crazy plan. She whispered to her father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the robber. “I'll be right back”, she told him. In the pantry, she grabbed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box of packing tape she could find, her hands shaking, but her mind was clear. Returning, she noticed the robber, who, with his back turned,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through the cash register. Without hesitation, she rushed forward.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 sudden noise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the robber off guard, and in that moment of confusion, Mia threw the box tape at him. It landed at his feet, and he lost his balance, slipping on a stack of boxes that fell down. Her father took advantage of the opportunity and grab the robber. Mia's heart was pounding, but now it wasn't from fear, but from pride that she changed the course of events. </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441602D0-99D9-FCE3-B275-67AF97A88FF9}"/>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CDCA9219-4D56-CCD0-D308-F026DFE3CACD}"/>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3750317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25A8DCC-2972-009C-F22A-B0352E4A682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3AF38C87-4109-EBF0-E4A2-CF2A532AB31A}"/>
              </a:ext>
            </a:extLst>
          </p:cNvPr>
          <p:cNvSpPr txBox="1"/>
          <p:nvPr/>
        </p:nvSpPr>
        <p:spPr>
          <a:xfrm>
            <a:off x="3244772" y="9443471"/>
            <a:ext cx="368456" cy="276999"/>
          </a:xfrm>
          <a:prstGeom prst="rect">
            <a:avLst/>
          </a:prstGeom>
          <a:noFill/>
        </p:spPr>
        <p:txBody>
          <a:bodyPr wrap="square" rtlCol="0">
            <a:spAutoFit/>
          </a:bodyPr>
          <a:lstStyle/>
          <a:p>
            <a:r>
              <a:rPr lang="ru-RU" sz="1200" dirty="0"/>
              <a:t>2</a:t>
            </a:r>
          </a:p>
        </p:txBody>
      </p:sp>
      <p:sp>
        <p:nvSpPr>
          <p:cNvPr id="10" name="Овал 9">
            <a:extLst>
              <a:ext uri="{FF2B5EF4-FFF2-40B4-BE49-F238E27FC236}">
                <a16:creationId xmlns:a16="http://schemas.microsoft.com/office/drawing/2014/main" id="{E100E73B-127F-997A-4072-A49ADE26C58C}"/>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1BEF5494-E87C-CAAE-E1C6-B94BCFF26844}"/>
              </a:ext>
            </a:extLst>
          </p:cNvPr>
          <p:cNvSpPr txBox="1"/>
          <p:nvPr/>
        </p:nvSpPr>
        <p:spPr>
          <a:xfrm>
            <a:off x="665282" y="472460"/>
            <a:ext cx="5895891" cy="9325630"/>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i="0" dirty="0">
                <a:effectLst/>
                <a:latin typeface="Tahoma" panose="020B0604030504040204" pitchFamily="34" charset="0"/>
                <a:ea typeface="Tahoma" panose="020B0604030504040204" pitchFamily="34" charset="0"/>
                <a:cs typeface="Tahoma" panose="020B0604030504040204" pitchFamily="34" charset="0"/>
              </a:rPr>
              <a:t>1.  Call to action</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i="0" dirty="0">
                <a:effectLst/>
                <a:latin typeface="Tahoma" panose="020B0604030504040204" pitchFamily="34" charset="0"/>
                <a:ea typeface="Tahoma" panose="020B0604030504040204" pitchFamily="34" charset="0"/>
                <a:cs typeface="Tahoma" panose="020B0604030504040204" pitchFamily="34" charset="0"/>
              </a:rPr>
              <a:t>2.  The role of flora</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Ecological problems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value of nature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Studying fauna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The weather wonders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b="0" i="0" dirty="0">
                <a:effectLst/>
                <a:latin typeface="Tahoma" panose="020B0604030504040204" pitchFamily="34" charset="0"/>
                <a:ea typeface="Tahoma" panose="020B0604030504040204" pitchFamily="34" charset="0"/>
                <a:cs typeface="Tahoma" panose="020B0604030504040204" pitchFamily="34" charset="0"/>
              </a:rPr>
              <a:t>Nature is a treasure trove of wonders that captivates the imagination of people everywhere. From the towering peaks of majestic mountains to the serene beauty of shimmering lakes, the natural world is a canvas on which breathtaking landscapes are painted. It serves not only as a backdrop for adventure but also as a source of inspiration and peace. Exploring nature allows people to feel connected with the Earth, fostering a sense of responsibility </a:t>
            </a:r>
            <a:r>
              <a:rPr lang="en-US" sz="1200" dirty="0">
                <a:latin typeface="Tahoma" panose="020B0604030504040204" pitchFamily="34" charset="0"/>
                <a:ea typeface="Tahoma" panose="020B0604030504040204" pitchFamily="34" charset="0"/>
                <a:cs typeface="Tahoma" panose="020B0604030504040204" pitchFamily="34" charset="0"/>
              </a:rPr>
              <a:t>for</a:t>
            </a:r>
            <a:r>
              <a:rPr lang="en-US" sz="1200" b="0" i="0" dirty="0">
                <a:effectLst/>
                <a:latin typeface="Tahoma" panose="020B0604030504040204" pitchFamily="34" charset="0"/>
                <a:ea typeface="Tahoma" panose="020B0604030504040204" pitchFamily="34" charset="0"/>
                <a:cs typeface="Tahoma" panose="020B0604030504040204" pitchFamily="34" charset="0"/>
              </a:rPr>
              <a:t> preserving its beauty for future generations.</a:t>
            </a:r>
            <a:r>
              <a:rPr lang="en-US" sz="1200" b="1"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b="0" i="0" dirty="0">
                <a:effectLst/>
                <a:latin typeface="Tahoma" panose="020B0604030504040204" pitchFamily="34" charset="0"/>
                <a:ea typeface="Tahoma" panose="020B0604030504040204" pitchFamily="34" charset="0"/>
                <a:cs typeface="Tahoma" panose="020B0604030504040204" pitchFamily="34" charset="0"/>
              </a:rPr>
              <a:t>One of the most enchanting aspects of nature is plant life. People can find peace wandering through dense forests, where towering trees and bright flowers create a picturesque palette of colors. Each plant tells a story, from cheerful cacti thriving in harsh deserts to delicate orchids blossoming in tropical rainforests. Communication with nature can awake a passion for environmental protection, encouraging people to appreciate the complex relationships within ecosystems and the essential role that plants play in </a:t>
            </a:r>
            <a:r>
              <a:rPr lang="en-US" sz="1200" dirty="0">
                <a:latin typeface="Tahoma" panose="020B0604030504040204" pitchFamily="34" charset="0"/>
                <a:ea typeface="Tahoma" panose="020B0604030504040204" pitchFamily="34" charset="0"/>
                <a:cs typeface="Tahoma" panose="020B0604030504040204" pitchFamily="34" charset="0"/>
              </a:rPr>
              <a:t>maintaining</a:t>
            </a:r>
            <a:r>
              <a:rPr lang="en-US" sz="1200" b="0" i="0" dirty="0">
                <a:effectLst/>
                <a:latin typeface="Tahoma" panose="020B0604030504040204" pitchFamily="34" charset="0"/>
                <a:ea typeface="Tahoma" panose="020B0604030504040204" pitchFamily="34" charset="0"/>
                <a:cs typeface="Tahoma" panose="020B0604030504040204" pitchFamily="34" charset="0"/>
              </a:rPr>
              <a:t> life on our planet.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b="0" i="0" dirty="0">
                <a:effectLst/>
                <a:latin typeface="Tahoma" panose="020B0604030504040204" pitchFamily="34" charset="0"/>
                <a:ea typeface="Tahoma" panose="020B0604030504040204" pitchFamily="34" charset="0"/>
                <a:cs typeface="Tahoma" panose="020B0604030504040204" pitchFamily="34" charset="0"/>
              </a:rPr>
              <a:t>Encountering wildlife in its natural habitat is one of the most exciting experiences a </a:t>
            </a:r>
            <a:r>
              <a:rPr lang="en-US" sz="1200" dirty="0">
                <a:latin typeface="Tahoma" panose="020B0604030504040204" pitchFamily="34" charset="0"/>
                <a:ea typeface="Tahoma" panose="020B0604030504040204" pitchFamily="34" charset="0"/>
                <a:cs typeface="Tahoma" panose="020B0604030504040204" pitchFamily="34" charset="0"/>
              </a:rPr>
              <a:t>person</a:t>
            </a:r>
            <a:r>
              <a:rPr lang="en-US" sz="1200" b="0" i="0" dirty="0">
                <a:effectLst/>
                <a:latin typeface="Tahoma" panose="020B0604030504040204" pitchFamily="34" charset="0"/>
                <a:ea typeface="Tahoma" panose="020B0604030504040204" pitchFamily="34" charset="0"/>
                <a:cs typeface="Tahoma" panose="020B0604030504040204" pitchFamily="34" charset="0"/>
              </a:rPr>
              <a:t> can have. Whether it's watching a fleet-footed deer making its way through the undergrowth or the spectacular flight of a hawk soaring overhead, these moments create lasting memories. Studying animal </a:t>
            </a:r>
            <a:r>
              <a:rPr lang="en-US" sz="1200" b="0" i="0" dirty="0" err="1">
                <a:effectLst/>
                <a:latin typeface="Tahoma" panose="020B0604030504040204" pitchFamily="34" charset="0"/>
                <a:ea typeface="Tahoma" panose="020B0604030504040204" pitchFamily="34" charset="0"/>
                <a:cs typeface="Tahoma" panose="020B0604030504040204" pitchFamily="34" charset="0"/>
              </a:rPr>
              <a:t>behaviour</a:t>
            </a:r>
            <a:r>
              <a:rPr lang="en-US" sz="1200" b="0" i="0" dirty="0">
                <a:effectLst/>
                <a:latin typeface="Tahoma" panose="020B0604030504040204" pitchFamily="34" charset="0"/>
                <a:ea typeface="Tahoma" panose="020B0604030504040204" pitchFamily="34" charset="0"/>
                <a:cs typeface="Tahoma" panose="020B0604030504040204" pitchFamily="34" charset="0"/>
              </a:rPr>
              <a:t> and their roles in the ecosystem offers wide learning opportunities, broadens horizons and </a:t>
            </a:r>
            <a:r>
              <a:rPr lang="en-US" sz="1200" dirty="0">
                <a:latin typeface="Tahoma" panose="020B0604030504040204" pitchFamily="34" charset="0"/>
                <a:ea typeface="Tahoma" panose="020B0604030504040204" pitchFamily="34" charset="0"/>
                <a:cs typeface="Tahoma" panose="020B0604030504040204" pitchFamily="34" charset="0"/>
              </a:rPr>
              <a:t>promotes</a:t>
            </a:r>
            <a:r>
              <a:rPr lang="en-US" sz="1200" b="0" i="0" dirty="0">
                <a:effectLst/>
                <a:latin typeface="Tahoma" panose="020B0604030504040204" pitchFamily="34" charset="0"/>
                <a:ea typeface="Tahoma" panose="020B0604030504040204" pitchFamily="34" charset="0"/>
                <a:cs typeface="Tahoma" panose="020B0604030504040204" pitchFamily="34" charset="0"/>
              </a:rPr>
              <a:t> a deep understanding of biodiversity. Every encounter with wildlife serves as a reminder of the delicate balance that exists in nature.</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b="0" i="0" dirty="0">
                <a:solidFill>
                  <a:srgbClr val="1E293B"/>
                </a:solidFill>
                <a:effectLst/>
                <a:latin typeface="courier"/>
              </a:rPr>
              <a:t> </a:t>
            </a:r>
            <a:r>
              <a:rPr lang="en-US" sz="1200" dirty="0">
                <a:latin typeface="Tahoma" panose="020B0604030504040204" pitchFamily="34" charset="0"/>
                <a:ea typeface="Tahoma" panose="020B0604030504040204" pitchFamily="34" charset="0"/>
                <a:cs typeface="Tahoma" panose="020B0604030504040204" pitchFamily="34" charset="0"/>
              </a:rPr>
              <a:t>The </a:t>
            </a:r>
            <a:r>
              <a:rPr lang="en-US" sz="1200" b="0" i="0" dirty="0">
                <a:effectLst/>
                <a:latin typeface="Tahoma" panose="020B0604030504040204" pitchFamily="34" charset="0"/>
                <a:ea typeface="Tahoma" panose="020B0604030504040204" pitchFamily="34" charset="0"/>
                <a:cs typeface="Tahoma" panose="020B0604030504040204" pitchFamily="34" charset="0"/>
              </a:rPr>
              <a:t>wonders of nature go beyond flora and fauna, showcasing spectacular phenomena that thrill us. Think of the mesmerizing dance of the northern lights illuminating the night sky, or the powerful cascade of a waterfall falling from rocky cliffs. Weather events like thunderstorms or the calm after a fresh snowfall can evoke a sense of wonder and curiosity, motivating them to explore science and meteorology. These experiences reveal the powerful forces at work in our environment and contribute to a deeper understanding of the world around us.</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b="0" i="0" dirty="0">
                <a:effectLst/>
                <a:latin typeface="Tahoma" panose="020B0604030504040204" pitchFamily="34" charset="0"/>
                <a:ea typeface="Tahoma" panose="020B0604030504040204" pitchFamily="34" charset="0"/>
                <a:cs typeface="Tahoma" panose="020B0604030504040204" pitchFamily="34" charset="0"/>
              </a:rPr>
              <a:t> Ultimately, the wonders of nature offer not just a platform for adventure but also an opportunity for personal growth and discovery. By interacting with the environment, people can develop a sense of wonder and responsibility. So, take your hiking boots or your camera — plunge into the world of nature and experience its beauty with your own eyes. Explore, protect and share these wonders, instilling a lasting love for our planet that can inspire others along the way.</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BE354FBF-BDF8-6DD5-FBC9-62F2BECD8E9A}"/>
              </a:ext>
            </a:extLst>
          </p:cNvPr>
          <p:cNvSpPr txBox="1"/>
          <p:nvPr/>
        </p:nvSpPr>
        <p:spPr>
          <a:xfrm>
            <a:off x="6019138" y="23063"/>
            <a:ext cx="715617" cy="230832"/>
          </a:xfrm>
          <a:prstGeom prst="rect">
            <a:avLst/>
          </a:prstGeom>
          <a:noFill/>
        </p:spPr>
        <p:txBody>
          <a:bodyPr wrap="square" rtlCol="0">
            <a:spAutoFit/>
          </a:bodyPr>
          <a:lstStyle/>
          <a:p>
            <a:r>
              <a:rPr lang="ru-RU" sz="900" dirty="0"/>
              <a:t>Вариант 1</a:t>
            </a:r>
          </a:p>
        </p:txBody>
      </p:sp>
      <p:graphicFrame>
        <p:nvGraphicFramePr>
          <p:cNvPr id="8" name="Таблица 7">
            <a:extLst>
              <a:ext uri="{FF2B5EF4-FFF2-40B4-BE49-F238E27FC236}">
                <a16:creationId xmlns:a16="http://schemas.microsoft.com/office/drawing/2014/main" id="{76333021-CCA9-EAA7-995C-ED347E1418AF}"/>
              </a:ext>
            </a:extLst>
          </p:cNvPr>
          <p:cNvGraphicFramePr>
            <a:graphicFrameLocks noGrp="1"/>
          </p:cNvGraphicFramePr>
          <p:nvPr>
            <p:extLst>
              <p:ext uri="{D42A27DB-BD31-4B8C-83A1-F6EECF244321}">
                <p14:modId xmlns:p14="http://schemas.microsoft.com/office/powerpoint/2010/main" val="3995203842"/>
              </p:ext>
            </p:extLst>
          </p:nvPr>
        </p:nvGraphicFramePr>
        <p:xfrm>
          <a:off x="1389786" y="903333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480756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DBC32-B9D7-FB09-7854-12F67E690FA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A0BE2C6-1DCF-41A5-ACE8-06BA9467C762}"/>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BF7767D0-B9E0-3B32-4BCA-C9DECD8C2EEC}"/>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name of the theatre built by William Shakespeare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Ball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Globe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Dome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Shere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The “Russian” </a:t>
            </a:r>
            <a:r>
              <a:rPr lang="en-US" sz="1200" b="1" dirty="0" err="1">
                <a:latin typeface="Tahoma" panose="020B0604030504040204" pitchFamily="34" charset="0"/>
                <a:ea typeface="Tahoma" panose="020B0604030504040204" pitchFamily="34" charset="0"/>
                <a:cs typeface="Tahoma" panose="020B0604030504040204" pitchFamily="34" charset="0"/>
              </a:rPr>
              <a:t>neighbourhood</a:t>
            </a:r>
            <a:r>
              <a:rPr lang="en-US" sz="1200" b="1" dirty="0">
                <a:latin typeface="Tahoma" panose="020B0604030504040204" pitchFamily="34" charset="0"/>
                <a:ea typeface="Tahoma" panose="020B0604030504040204" pitchFamily="34" charset="0"/>
                <a:cs typeface="Tahoma" panose="020B0604030504040204" pitchFamily="34" charset="0"/>
              </a:rPr>
              <a:t> in New York is called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Coney Island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Chelsea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Brighton Beach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Riverdale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The history of Thanksgiving Day is connected with …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respect to veterans of the World War I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gaining independence of thirteen American colonies from the UK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discovery of America by Christopher Columbus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spc="-20" dirty="0">
                <a:latin typeface="Tahoma" panose="020B0604030504040204" pitchFamily="34" charset="0"/>
                <a:ea typeface="Tahoma" panose="020B0604030504040204" pitchFamily="34" charset="0"/>
                <a:cs typeface="Tahoma" panose="020B0604030504040204" pitchFamily="34" charset="0"/>
              </a:rPr>
              <a:t>4) the </a:t>
            </a:r>
            <a:r>
              <a:rPr lang="en-US" sz="1200" spc="-10" dirty="0">
                <a:latin typeface="Tahoma" panose="020B0604030504040204" pitchFamily="34" charset="0"/>
                <a:ea typeface="Tahoma" panose="020B0604030504040204" pitchFamily="34" charset="0"/>
                <a:cs typeface="Tahoma" panose="020B0604030504040204" pitchFamily="34" charset="0"/>
              </a:rPr>
              <a:t>pilgrims</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who</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travelled</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from</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England</a:t>
            </a:r>
            <a:r>
              <a:rPr lang="en-US" sz="1200" spc="-20" dirty="0">
                <a:latin typeface="Tahoma" panose="020B0604030504040204" pitchFamily="34" charset="0"/>
                <a:ea typeface="Tahoma" panose="020B0604030504040204" pitchFamily="34" charset="0"/>
                <a:cs typeface="Tahoma" panose="020B0604030504040204" pitchFamily="34" charset="0"/>
              </a:rPr>
              <a:t> to </a:t>
            </a:r>
            <a:r>
              <a:rPr lang="en-US" sz="1200" spc="-10" dirty="0">
                <a:latin typeface="Tahoma" panose="020B0604030504040204" pitchFamily="34" charset="0"/>
                <a:ea typeface="Tahoma" panose="020B0604030504040204" pitchFamily="34" charset="0"/>
                <a:cs typeface="Tahoma" panose="020B0604030504040204" pitchFamily="34" charset="0"/>
              </a:rPr>
              <a:t>new lands </a:t>
            </a:r>
            <a:r>
              <a:rPr lang="en-US" sz="1200" spc="-20" dirty="0">
                <a:latin typeface="Tahoma" panose="020B0604030504040204" pitchFamily="34" charset="0"/>
                <a:ea typeface="Tahoma" panose="020B0604030504040204" pitchFamily="34" charset="0"/>
                <a:cs typeface="Tahoma" panose="020B0604030504040204" pitchFamily="34" charset="0"/>
              </a:rPr>
              <a:t>in </a:t>
            </a:r>
            <a:r>
              <a:rPr lang="en-US" sz="1200" spc="-10" dirty="0">
                <a:latin typeface="Tahoma" panose="020B0604030504040204" pitchFamily="34" charset="0"/>
                <a:ea typeface="Tahoma" panose="020B0604030504040204" pitchFamily="34" charset="0"/>
                <a:cs typeface="Tahoma" panose="020B0604030504040204" pitchFamily="34" charset="0"/>
              </a:rPr>
              <a:t>search</a:t>
            </a:r>
            <a:r>
              <a:rPr lang="en-US" sz="1200" spc="-20" dirty="0">
                <a:latin typeface="Tahoma" panose="020B0604030504040204" pitchFamily="34" charset="0"/>
                <a:ea typeface="Tahoma" panose="020B0604030504040204" pitchFamily="34" charset="0"/>
                <a:cs typeface="Tahoma" panose="020B0604030504040204" pitchFamily="34" charset="0"/>
              </a:rPr>
              <a:t> of </a:t>
            </a:r>
            <a:r>
              <a:rPr lang="en-US" sz="1200" spc="-10" dirty="0">
                <a:latin typeface="Tahoma" panose="020B0604030504040204" pitchFamily="34" charset="0"/>
                <a:ea typeface="Tahoma" panose="020B0604030504040204" pitchFamily="34" charset="0"/>
                <a:cs typeface="Tahoma" panose="020B0604030504040204" pitchFamily="34" charset="0"/>
              </a:rPr>
              <a:t>religious</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freedom</a:t>
            </a:r>
            <a:endParaRPr lang="ru-RU" sz="1200" spc="-1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The tallest construction in the UK is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30 St Mary Axe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Shard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Big Ben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St Paul’s Cathedral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10" dirty="0">
                <a:latin typeface="Tahoma" panose="020B0604030504040204" pitchFamily="34" charset="0"/>
                <a:ea typeface="Tahoma" panose="020B0604030504040204" pitchFamily="34" charset="0"/>
                <a:cs typeface="Tahoma" panose="020B0604030504040204" pitchFamily="34" charset="0"/>
              </a:rPr>
              <a:t>E. The group of lakes lying on the border between Canada and the USA is …</a:t>
            </a:r>
            <a:endParaRPr lang="en-US" sz="1200" spc="-1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Great Lakes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Lake District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Connecticut lakes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Bladen Lake Group</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8729E765-0937-023D-35E4-0DA1889C388D}"/>
              </a:ext>
            </a:extLst>
          </p:cNvPr>
          <p:cNvSpPr txBox="1"/>
          <p:nvPr/>
        </p:nvSpPr>
        <p:spPr>
          <a:xfrm>
            <a:off x="3259060" y="9443471"/>
            <a:ext cx="339881" cy="276999"/>
          </a:xfrm>
          <a:prstGeom prst="rect">
            <a:avLst/>
          </a:prstGeom>
          <a:noFill/>
        </p:spPr>
        <p:txBody>
          <a:bodyPr wrap="square" rtlCol="0">
            <a:spAutoFit/>
          </a:bodyPr>
          <a:lstStyle/>
          <a:p>
            <a:r>
              <a:rPr lang="en-US" sz="1200" dirty="0"/>
              <a:t>29</a:t>
            </a:r>
            <a:endParaRPr lang="ru-RU" sz="1200" dirty="0"/>
          </a:p>
        </p:txBody>
      </p:sp>
      <p:sp>
        <p:nvSpPr>
          <p:cNvPr id="3" name="TextBox 2">
            <a:extLst>
              <a:ext uri="{FF2B5EF4-FFF2-40B4-BE49-F238E27FC236}">
                <a16:creationId xmlns:a16="http://schemas.microsoft.com/office/drawing/2014/main" id="{E8B255EE-1F60-2525-8DB5-3EC15E5774C3}"/>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5</a:t>
            </a:r>
            <a:endParaRPr lang="ru-RU" sz="900" dirty="0"/>
          </a:p>
        </p:txBody>
      </p:sp>
      <p:sp>
        <p:nvSpPr>
          <p:cNvPr id="6" name="Овал 5">
            <a:extLst>
              <a:ext uri="{FF2B5EF4-FFF2-40B4-BE49-F238E27FC236}">
                <a16:creationId xmlns:a16="http://schemas.microsoft.com/office/drawing/2014/main" id="{A23D28B8-8C09-F95A-1380-80D7D4481989}"/>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DF77F40F-FD90-7A93-560C-68C26824A65B}"/>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00CD4FA4-BE41-7338-45DF-4E2F5CCF0D9D}"/>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42523665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6974-62DC-54A3-2B5A-897C84FA54DB}"/>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8EA0395-AD3C-F120-614E-4F2455A8468D}"/>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07B897BC-D3D6-B715-FD6B-0AE8A5FC227E}"/>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35A2871A-CE05-6F8C-B070-AE1B733E06CA}"/>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Roy:</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Roy.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his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new coffee-machine.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42F8B081-97B3-685D-B703-15CC9266388E}"/>
              </a:ext>
            </a:extLst>
          </p:cNvPr>
          <p:cNvGraphicFramePr>
            <a:graphicFrameLocks noGrp="1"/>
          </p:cNvGraphicFramePr>
          <p:nvPr>
            <p:extLst>
              <p:ext uri="{D42A27DB-BD31-4B8C-83A1-F6EECF244321}">
                <p14:modId xmlns:p14="http://schemas.microsoft.com/office/powerpoint/2010/main" val="3681059859"/>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Roy@mail.uk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Summer Jobs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I’m considering to get a part-time job of a dog-walker this summer. I would like to earn some pocket money to become a little less dependent on parents.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What jobs can teens do in summer in your country? Do you think it’s a good idea for teens to work? Have you ever worked part-time? </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By the way, my parents have bought a new coffee-machine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935E8FC9-85AF-8BE7-B65A-BE7D6D79267C}"/>
              </a:ext>
            </a:extLst>
          </p:cNvPr>
          <p:cNvSpPr txBox="1"/>
          <p:nvPr/>
        </p:nvSpPr>
        <p:spPr>
          <a:xfrm>
            <a:off x="3253889" y="9443471"/>
            <a:ext cx="350222" cy="276999"/>
          </a:xfrm>
          <a:prstGeom prst="rect">
            <a:avLst/>
          </a:prstGeom>
          <a:noFill/>
        </p:spPr>
        <p:txBody>
          <a:bodyPr wrap="square" rtlCol="0">
            <a:spAutoFit/>
          </a:bodyPr>
          <a:lstStyle/>
          <a:p>
            <a:r>
              <a:rPr lang="en-US" sz="1200" dirty="0"/>
              <a:t>30</a:t>
            </a:r>
            <a:endParaRPr lang="ru-RU" sz="1200" dirty="0"/>
          </a:p>
        </p:txBody>
      </p:sp>
      <p:sp>
        <p:nvSpPr>
          <p:cNvPr id="11" name="TextBox 10">
            <a:extLst>
              <a:ext uri="{FF2B5EF4-FFF2-40B4-BE49-F238E27FC236}">
                <a16:creationId xmlns:a16="http://schemas.microsoft.com/office/drawing/2014/main" id="{99B5CF59-836A-4A4E-FC0D-BA42631367AE}"/>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5</a:t>
            </a:r>
            <a:endParaRPr lang="ru-RU" sz="900" dirty="0"/>
          </a:p>
        </p:txBody>
      </p:sp>
      <p:graphicFrame>
        <p:nvGraphicFramePr>
          <p:cNvPr id="12" name="Таблица 11">
            <a:extLst>
              <a:ext uri="{FF2B5EF4-FFF2-40B4-BE49-F238E27FC236}">
                <a16:creationId xmlns:a16="http://schemas.microsoft.com/office/drawing/2014/main" id="{C49BE5F5-3C5B-8770-7DB9-7571CF83E735}"/>
              </a:ext>
            </a:extLst>
          </p:cNvPr>
          <p:cNvGraphicFramePr>
            <a:graphicFrameLocks noGrp="1"/>
          </p:cNvGraphicFramePr>
          <p:nvPr>
            <p:extLst>
              <p:ext uri="{D42A27DB-BD31-4B8C-83A1-F6EECF244321}">
                <p14:modId xmlns:p14="http://schemas.microsoft.com/office/powerpoint/2010/main" val="3046880804"/>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a:t>
                      </a:r>
                      <a:r>
                        <a:rPr lang="en-US" sz="1200" b="1">
                          <a:solidFill>
                            <a:schemeClr val="tx1"/>
                          </a:solidFill>
                          <a:latin typeface="Tahoma" panose="020B0604030504040204" pitchFamily="34" charset="0"/>
                          <a:ea typeface="Tahoma" panose="020B0604030504040204" pitchFamily="34" charset="0"/>
                          <a:cs typeface="Tahoma" panose="020B0604030504040204" pitchFamily="34" charset="0"/>
                        </a:rPr>
                        <a:t>: Roy@</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Summer Jobs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37569302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E0A47-49DB-3E78-605F-29105671D19E}"/>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95FFD71-9975-0991-C39F-50514915C45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E5EF53AB-1AC2-5D24-0D2D-D673445B0342}"/>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342831E3-F462-D007-9A68-E457A0EDD76A}"/>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Who created funny names for constellations while camping?</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Alex</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Jane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had the best moment in life in sports competition?</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Alex</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Jane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was at the victory party after the competition?</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Alex</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Jane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used to buy ice-cream after school?</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Alex</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Jane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liked topping in ice-cream?</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Alex</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Jane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F39C2A43-EB1F-0210-4B8B-AB45F92E8356}"/>
              </a:ext>
            </a:extLst>
          </p:cNvPr>
          <p:cNvSpPr txBox="1"/>
          <p:nvPr/>
        </p:nvSpPr>
        <p:spPr>
          <a:xfrm>
            <a:off x="3244772" y="9443471"/>
            <a:ext cx="368456" cy="276999"/>
          </a:xfrm>
          <a:prstGeom prst="rect">
            <a:avLst/>
          </a:prstGeom>
          <a:noFill/>
        </p:spPr>
        <p:txBody>
          <a:bodyPr wrap="square" rtlCol="0">
            <a:spAutoFit/>
          </a:bodyPr>
          <a:lstStyle/>
          <a:p>
            <a:r>
              <a:rPr lang="en-US" sz="1200" dirty="0"/>
              <a:t>31</a:t>
            </a:r>
            <a:endParaRPr lang="ru-RU" sz="1200" dirty="0"/>
          </a:p>
        </p:txBody>
      </p:sp>
      <p:sp>
        <p:nvSpPr>
          <p:cNvPr id="9" name="TextBox 8">
            <a:extLst>
              <a:ext uri="{FF2B5EF4-FFF2-40B4-BE49-F238E27FC236}">
                <a16:creationId xmlns:a16="http://schemas.microsoft.com/office/drawing/2014/main" id="{8C0C4AA6-6561-5544-6BA5-AAE6F4A22E8C}"/>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02B06390-12A7-5039-123F-F42288E0882D}"/>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6</a:t>
            </a:r>
            <a:endParaRPr lang="ru-RU" sz="1600" b="1" dirty="0"/>
          </a:p>
        </p:txBody>
      </p:sp>
      <p:graphicFrame>
        <p:nvGraphicFramePr>
          <p:cNvPr id="5" name="Таблица 4">
            <a:extLst>
              <a:ext uri="{FF2B5EF4-FFF2-40B4-BE49-F238E27FC236}">
                <a16:creationId xmlns:a16="http://schemas.microsoft.com/office/drawing/2014/main" id="{378B0F16-C4AA-211C-9FF7-DB6A7D1ED432}"/>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2207678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A0929-CBD6-0047-001F-10E0185C6DA9}"/>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7E14ACC-4E80-8279-C9A7-B269014D4020}"/>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71001B80-6576-9CDF-AA93-7106F4FBE8AC}"/>
              </a:ext>
            </a:extLst>
          </p:cNvPr>
          <p:cNvSpPr txBox="1"/>
          <p:nvPr/>
        </p:nvSpPr>
        <p:spPr>
          <a:xfrm>
            <a:off x="3244772" y="9443471"/>
            <a:ext cx="368456" cy="276999"/>
          </a:xfrm>
          <a:prstGeom prst="rect">
            <a:avLst/>
          </a:prstGeom>
          <a:noFill/>
        </p:spPr>
        <p:txBody>
          <a:bodyPr wrap="square" rtlCol="0">
            <a:spAutoFit/>
          </a:bodyPr>
          <a:lstStyle/>
          <a:p>
            <a:r>
              <a:rPr lang="en-US" sz="1200" dirty="0"/>
              <a:t>3</a:t>
            </a:r>
            <a:r>
              <a:rPr lang="ru-RU" sz="1200" dirty="0"/>
              <a:t>2</a:t>
            </a:r>
          </a:p>
        </p:txBody>
      </p:sp>
      <p:sp>
        <p:nvSpPr>
          <p:cNvPr id="10" name="Овал 9">
            <a:extLst>
              <a:ext uri="{FF2B5EF4-FFF2-40B4-BE49-F238E27FC236}">
                <a16:creationId xmlns:a16="http://schemas.microsoft.com/office/drawing/2014/main" id="{C3B9FB2D-7DF1-8CD7-876A-7D5BD590493B}"/>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97462BC3-2441-0A1F-0AAD-A6D17C6421A6}"/>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wonders of adaptation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landscape of extremes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Echoes of the past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Tough conditions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Exploration methods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Sculptural landscape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Death Valley, located in eastern California, is an example of natural extremes and one of the hottest places on Earth. Stretching over 5,200 square miles, it is the largest national park in the United States, attracting adventurers, scientists and photographers. The rugged terrain of the valley, characterized by extensive salt marshes, high sand dunes and steep mountains, creates impressive conditions for exploration. Visitors often come to admire its breathtaking scenery and experience the unparalleled serenity of the environment where absolute silence reigns.</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The climate in Death Valley is known for its severity: in summer temperatures rise above 49°C. In contrast, in winter daytime temperatures average around 16°C. Rainfall is rare and dry conditions contribute to its unique geological features. Despite these extreme weather conditions, the harsh beauty of the valley captivates those who dare to visit such an inhospitable environment.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Geological wonders of Death Valley tell a story of intense heat and erosion. The valley floor is dominated by salt marshes, known as the </a:t>
            </a:r>
            <a:r>
              <a:rPr lang="en-US" sz="1200" dirty="0" err="1">
                <a:latin typeface="Tahoma" panose="020B0604030504040204" pitchFamily="34" charset="0"/>
                <a:ea typeface="Tahoma" panose="020B0604030504040204" pitchFamily="34" charset="0"/>
                <a:cs typeface="Tahoma" panose="020B0604030504040204" pitchFamily="34" charset="0"/>
              </a:rPr>
              <a:t>Badwater</a:t>
            </a:r>
            <a:r>
              <a:rPr lang="en-US" sz="1200" dirty="0">
                <a:latin typeface="Tahoma" panose="020B0604030504040204" pitchFamily="34" charset="0"/>
                <a:ea typeface="Tahoma" panose="020B0604030504040204" pitchFamily="34" charset="0"/>
                <a:cs typeface="Tahoma" panose="020B0604030504040204" pitchFamily="34" charset="0"/>
              </a:rPr>
              <a:t> Basin, which is the lowest point in North America at 282 feet below sea level. Nearby the mesquite flat sand dunes rise majestically, with their soft, wind-sculpted sands inviting exploration and photography. Other formations, like Zabriskie Point and Dante’s View, provide stunning views of the landscape with the dramatic elevation changes, attracting geologists and tourists.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Despite its reputation for desolation, Death Valley has an astonishing variety of flora and fauna. Life here has adapted to the extreme conditions, with hardy plants like the creosote bush and various cacti. Seasonal rains can transform the valley into a lush oasis of wildflowers, creating a vibrant tapestry that attracts nature enthusiasts during a short blooming period. Similarly, wildlife such as the elusive desert bighorn sheep, coyotes and a variety of reptiles thrive in this challenging environment, showcasing the delicate balance of life in Death Valley.</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Death Valley also has a rich cultural history. The valley was inhabited by native peoples, primarily the Timbisha Shoshones, who lived in the region for thousands of years. Their knowledge of the land and its resources proves human resilience and adaptability. Furthermore, the ghost towns and mining operations that arose during the Gold Rush era offer a glimpse into the valley's past, where fortunes were sought and often lost in the relentless desert. Today these remnants serve as historical landmarks that tell the story about human efforts in the face of great adversity.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727160BE-E8B6-54EB-5382-827B0EC754E9}"/>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6</a:t>
            </a:r>
            <a:endParaRPr lang="ru-RU" sz="900" dirty="0"/>
          </a:p>
        </p:txBody>
      </p:sp>
      <p:graphicFrame>
        <p:nvGraphicFramePr>
          <p:cNvPr id="8" name="Таблица 7">
            <a:extLst>
              <a:ext uri="{FF2B5EF4-FFF2-40B4-BE49-F238E27FC236}">
                <a16:creationId xmlns:a16="http://schemas.microsoft.com/office/drawing/2014/main" id="{72F49982-5CD5-D56B-6EA1-4051B889564F}"/>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719291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03F6D-F5E8-CAED-88A5-7855DF24DD22}"/>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ED5A832-87E2-3559-6466-9109001290B9}"/>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4F110938-692B-05C6-8FD6-B1691F5D436C}"/>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Origin Of Chips</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origin of chips, especially potato chips, can be traced back to 1853,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created them at Moon's Lake House in Saratoga Springs, New York. Legend has it that a displeased customer repeatedly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claiming they were too thick.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Krum sliced potatoes into paper-thin slices, fried them until golden brown and salted them - a culinary innovation that soon won the hearts of snack lovers all over the world. </a:t>
            </a:r>
          </a:p>
          <a:p>
            <a:pPr algn="just"/>
            <a:r>
              <a:rPr lang="en-US" sz="1200" dirty="0">
                <a:latin typeface="Tahoma" panose="020B0604030504040204" pitchFamily="34" charset="0"/>
                <a:ea typeface="Tahoma" panose="020B0604030504040204" pitchFamily="34" charset="0"/>
                <a:cs typeface="Tahoma" panose="020B0604030504040204" pitchFamily="34" charset="0"/>
              </a:rPr>
              <a:t>     Initially, chips were considered a simple side dish,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and became a usual snack in the United States and beyond. Over time, advances in mass production and packaging have made chips available to a wider audience. Today there are many variations,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to various flavors such as barbecue, sour cream and even exotic spices.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but quickly gained popularity </a:t>
            </a:r>
          </a:p>
          <a:p>
            <a:pPr algn="just"/>
            <a:r>
              <a:rPr lang="en-US" sz="1200" dirty="0">
                <a:latin typeface="Tahoma" panose="020B0604030504040204" pitchFamily="34" charset="0"/>
                <a:ea typeface="Tahoma" panose="020B0604030504040204" pitchFamily="34" charset="0"/>
                <a:cs typeface="Tahoma" panose="020B0604030504040204" pitchFamily="34" charset="0"/>
              </a:rPr>
              <a:t>2) sent back his fried potatoes </a:t>
            </a:r>
          </a:p>
          <a:p>
            <a:pPr algn="just"/>
            <a:r>
              <a:rPr lang="en-US" sz="1200" dirty="0">
                <a:latin typeface="Tahoma" panose="020B0604030504040204" pitchFamily="34" charset="0"/>
                <a:ea typeface="Tahoma" panose="020B0604030504040204" pitchFamily="34" charset="0"/>
                <a:cs typeface="Tahoma" panose="020B0604030504040204" pitchFamily="34" charset="0"/>
              </a:rPr>
              <a:t>3) to calm him down</a:t>
            </a:r>
          </a:p>
          <a:p>
            <a:pPr algn="just"/>
            <a:r>
              <a:rPr lang="en-US" sz="1200" dirty="0">
                <a:latin typeface="Tahoma" panose="020B0604030504040204" pitchFamily="34" charset="0"/>
                <a:ea typeface="Tahoma" panose="020B0604030504040204" pitchFamily="34" charset="0"/>
                <a:cs typeface="Tahoma" panose="020B0604030504040204" pitchFamily="34" charset="0"/>
              </a:rPr>
              <a:t>4) ranging from classic salty options</a:t>
            </a:r>
          </a:p>
          <a:p>
            <a:pPr algn="just"/>
            <a:r>
              <a:rPr lang="en-US" sz="1200" dirty="0">
                <a:latin typeface="Tahoma" panose="020B0604030504040204" pitchFamily="34" charset="0"/>
                <a:ea typeface="Tahoma" panose="020B0604030504040204" pitchFamily="34" charset="0"/>
                <a:cs typeface="Tahoma" panose="020B0604030504040204" pitchFamily="34" charset="0"/>
              </a:rPr>
              <a:t>5) when a chef named George Cram</a:t>
            </a:r>
          </a:p>
          <a:p>
            <a:pPr algn="just"/>
            <a:r>
              <a:rPr lang="en-US" sz="1200" dirty="0">
                <a:latin typeface="Tahoma" panose="020B0604030504040204" pitchFamily="34" charset="0"/>
                <a:ea typeface="Tahoma" panose="020B0604030504040204" pitchFamily="34" charset="0"/>
                <a:cs typeface="Tahoma" panose="020B0604030504040204" pitchFamily="34" charset="0"/>
              </a:rPr>
              <a:t>6) to become famous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4CA41FCD-1207-C7BD-FAE7-128065C0A1A6}"/>
              </a:ext>
            </a:extLst>
          </p:cNvPr>
          <p:cNvSpPr txBox="1"/>
          <p:nvPr/>
        </p:nvSpPr>
        <p:spPr>
          <a:xfrm>
            <a:off x="3259060" y="9443471"/>
            <a:ext cx="339881" cy="276999"/>
          </a:xfrm>
          <a:prstGeom prst="rect">
            <a:avLst/>
          </a:prstGeom>
          <a:noFill/>
        </p:spPr>
        <p:txBody>
          <a:bodyPr wrap="square" rtlCol="0">
            <a:spAutoFit/>
          </a:bodyPr>
          <a:lstStyle/>
          <a:p>
            <a:r>
              <a:rPr lang="en-US" sz="1200" dirty="0"/>
              <a:t>3</a:t>
            </a:r>
            <a:r>
              <a:rPr lang="ru-RU" sz="1200" dirty="0"/>
              <a:t>3</a:t>
            </a:r>
          </a:p>
        </p:txBody>
      </p:sp>
      <p:sp>
        <p:nvSpPr>
          <p:cNvPr id="3" name="TextBox 2">
            <a:extLst>
              <a:ext uri="{FF2B5EF4-FFF2-40B4-BE49-F238E27FC236}">
                <a16:creationId xmlns:a16="http://schemas.microsoft.com/office/drawing/2014/main" id="{FD84BB2D-0BD3-C8CA-ECF2-3B4859E44C5E}"/>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6</a:t>
            </a:r>
            <a:endParaRPr lang="ru-RU" sz="900" dirty="0"/>
          </a:p>
        </p:txBody>
      </p:sp>
      <p:sp>
        <p:nvSpPr>
          <p:cNvPr id="6" name="Овал 5">
            <a:extLst>
              <a:ext uri="{FF2B5EF4-FFF2-40B4-BE49-F238E27FC236}">
                <a16:creationId xmlns:a16="http://schemas.microsoft.com/office/drawing/2014/main" id="{6BE76B2C-2C58-23B6-60C6-DB71B18341DF}"/>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0024255B-35BB-9E3A-9E35-EDAADBD39253}"/>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2BD66D6B-EB90-4007-87F4-FA3BBACEE40A}"/>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BB60F184-7C09-8108-7828-6F0C7DC9ED4B}"/>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89B47742-BE17-3372-54F8-872CEEC28FC8}"/>
              </a:ext>
            </a:extLst>
          </p:cNvPr>
          <p:cNvGraphicFramePr>
            <a:graphicFrameLocks noGrp="1"/>
          </p:cNvGraphicFramePr>
          <p:nvPr>
            <p:extLst>
              <p:ext uri="{D42A27DB-BD31-4B8C-83A1-F6EECF244321}">
                <p14:modId xmlns:p14="http://schemas.microsoft.com/office/powerpoint/2010/main" val="2013865132"/>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House Of Tomorrow</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The houses of tomorrow represent a harmonious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technology, eco-friendliness and innovative design, creating spaces meet our needs and enrich our lives. Thanks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in smart home technology, AI will be integrated into these residential buildings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comfort and safety, and environmentally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materials and energy-efficient systems will minimize carbon dioxide emissions. In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vertical gardens and solar panels will transform urban spaces, turning roofs into lush green reserves. This visionary approach to architecture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to ensure that as society evolves, our homes adapt and thrive in harmony with the environment.</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increase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blend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wants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addition</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aims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advances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conclusion</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friendly</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2C91F316-AF0F-4E1E-6E4B-6FCF6549EE89}"/>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297968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86748-1A5D-9C97-CDA4-D106B0E839C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C2E9321-F16B-8D2F-A7F1-DF3DE68D4C3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EB0A310F-2F67-8B4A-94B6-A18031D509FE}"/>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F160AAD-D827-46CE-72E4-5FD852D93034}"/>
              </a:ext>
            </a:extLst>
          </p:cNvPr>
          <p:cNvSpPr txBox="1"/>
          <p:nvPr/>
        </p:nvSpPr>
        <p:spPr>
          <a:xfrm>
            <a:off x="3259060" y="9443471"/>
            <a:ext cx="339881" cy="276999"/>
          </a:xfrm>
          <a:prstGeom prst="rect">
            <a:avLst/>
          </a:prstGeom>
          <a:noFill/>
        </p:spPr>
        <p:txBody>
          <a:bodyPr wrap="square" rtlCol="0">
            <a:spAutoFit/>
          </a:bodyPr>
          <a:lstStyle/>
          <a:p>
            <a:r>
              <a:rPr lang="ru-RU" sz="1200" dirty="0"/>
              <a:t>3</a:t>
            </a:r>
            <a:r>
              <a:rPr lang="en-US" sz="1200" dirty="0"/>
              <a:t>4</a:t>
            </a:r>
            <a:endParaRPr lang="ru-RU" sz="1200" dirty="0"/>
          </a:p>
        </p:txBody>
      </p:sp>
      <p:sp>
        <p:nvSpPr>
          <p:cNvPr id="3" name="TextBox 2">
            <a:extLst>
              <a:ext uri="{FF2B5EF4-FFF2-40B4-BE49-F238E27FC236}">
                <a16:creationId xmlns:a16="http://schemas.microsoft.com/office/drawing/2014/main" id="{AE66A3CD-CCB1-406A-4C67-E676CC624DC3}"/>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6</a:t>
            </a:r>
            <a:endParaRPr lang="ru-RU" sz="900" dirty="0"/>
          </a:p>
        </p:txBody>
      </p:sp>
      <p:sp>
        <p:nvSpPr>
          <p:cNvPr id="12" name="TextBox 11">
            <a:extLst>
              <a:ext uri="{FF2B5EF4-FFF2-40B4-BE49-F238E27FC236}">
                <a16:creationId xmlns:a16="http://schemas.microsoft.com/office/drawing/2014/main" id="{35E97F3A-7896-2862-C4B3-5FCD53C02408}"/>
              </a:ext>
            </a:extLst>
          </p:cNvPr>
          <p:cNvSpPr txBox="1"/>
          <p:nvPr/>
        </p:nvSpPr>
        <p:spPr>
          <a:xfrm>
            <a:off x="5176638" y="1841405"/>
            <a:ext cx="1302120" cy="5262979"/>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TELL</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POPULAR</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BECOME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BELIEVE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GO</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REMEDY</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5D1A0183-5FE8-7FE8-AA8E-A80BC13C6AC4}"/>
              </a:ext>
            </a:extLst>
          </p:cNvPr>
          <p:cNvSpPr txBox="1"/>
          <p:nvPr/>
        </p:nvSpPr>
        <p:spPr>
          <a:xfrm>
            <a:off x="723567" y="1841405"/>
            <a:ext cx="4453071" cy="5632311"/>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In 2008, the BBC captivated audiences around the world with an unusual video report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an amazing story about flying penguins discovered in Antarctica. According to the story, these wonderful birds, which have the ability to fly, make a seasonal migration to the lush tropical forests of South America, escaping from the harsh winter cold. The idea of penguins taking off delighted the audience, turning the video clip into one of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on YouTube.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However, it turned out to be a British prank for the first of April.</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In another case, when the media played a joke, the British public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furious in response to the BBC announcement of the replacement of the iconic clock face on Big Ben. The proposal to replace the historical clock with a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modern one with an electronic dial, which </a:t>
            </a:r>
            <a:r>
              <a:rPr lang="en-US" sz="1200" b="1" spc="-10"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"fully in line with the spirit of the times," caused universal resentment about a precious national symbol. The hype, however, was short-lived, as it soon became clear that this announcement was a prank.</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Once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 special report by the Soldier magazine detailed an amazing discovery regarding bear fur worn by Buckingham Palace guards. The article said that the fur on their iconic hats continued to grow despite being cut from the animals, which required periodic haircuts. This strange statement attracted the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attention</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of the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scientific</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community, which </a:t>
            </a:r>
            <a:r>
              <a:rPr lang="en-US" sz="1200" b="1" spc="-20"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to use the unique properties of bear fur in the development of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for baldness. However, the story </a:t>
            </a:r>
            <a:r>
              <a:rPr lang="en-US" sz="1200" dirty="0">
                <a:latin typeface="Tahoma" panose="020B0604030504040204" pitchFamily="34" charset="0"/>
                <a:ea typeface="Tahoma" panose="020B0604030504040204" pitchFamily="34" charset="0"/>
                <a:cs typeface="Tahoma" panose="020B0604030504040204" pitchFamily="34" charset="0"/>
              </a:rPr>
              <a:t>was unmasked by the London Daily Express newspaper i</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n a humorous tone. </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126F9832-22DC-79EB-C9F8-DB67839150CD}"/>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6BF0CF30-73ED-34EF-77C4-45315DB66657}"/>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38243257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EA676-1A41-15E0-C5C2-DC4D402CDB1B}"/>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5708B89-9FF5-DB28-AE91-8DBAB9A3EB68}"/>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D768EB2A-7A7B-FBF7-DA8C-49B7E0552EDF}"/>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name of the park in London known for its Speaker’s Corner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Hyde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Regent’s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Green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St James’s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New Year celebration in Scotland is called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Notting Hill Carnival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Bonfire Night</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Hogmanay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Eisteddfod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What animals are depicted on the coat of arms of Australia?</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kangaroo and the koala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kangaroo and the emu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koala and the emu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echidna and the dingo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What state in the USA has the nickname “The Golden State”?</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Washington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New York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Texas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California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The traditional place of coronation for English monarchs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St. Paul’s Cathedral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Westminster Cathedral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Westminster Abbey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Tower of London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59333401-4BB7-C281-3516-F26B75C296D4}"/>
              </a:ext>
            </a:extLst>
          </p:cNvPr>
          <p:cNvSpPr txBox="1"/>
          <p:nvPr/>
        </p:nvSpPr>
        <p:spPr>
          <a:xfrm>
            <a:off x="3259060" y="9443471"/>
            <a:ext cx="339881" cy="276999"/>
          </a:xfrm>
          <a:prstGeom prst="rect">
            <a:avLst/>
          </a:prstGeom>
          <a:noFill/>
        </p:spPr>
        <p:txBody>
          <a:bodyPr wrap="square" rtlCol="0">
            <a:spAutoFit/>
          </a:bodyPr>
          <a:lstStyle/>
          <a:p>
            <a:r>
              <a:rPr lang="ru-RU" sz="1200" dirty="0"/>
              <a:t>3</a:t>
            </a:r>
            <a:r>
              <a:rPr lang="en-US" sz="1200" dirty="0"/>
              <a:t>5</a:t>
            </a:r>
            <a:endParaRPr lang="ru-RU" sz="1200" dirty="0"/>
          </a:p>
        </p:txBody>
      </p:sp>
      <p:sp>
        <p:nvSpPr>
          <p:cNvPr id="3" name="TextBox 2">
            <a:extLst>
              <a:ext uri="{FF2B5EF4-FFF2-40B4-BE49-F238E27FC236}">
                <a16:creationId xmlns:a16="http://schemas.microsoft.com/office/drawing/2014/main" id="{F282DD04-48B3-D805-6045-455AECF9C18C}"/>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6</a:t>
            </a:r>
            <a:endParaRPr lang="ru-RU" sz="900" dirty="0"/>
          </a:p>
        </p:txBody>
      </p:sp>
      <p:sp>
        <p:nvSpPr>
          <p:cNvPr id="6" name="Овал 5">
            <a:extLst>
              <a:ext uri="{FF2B5EF4-FFF2-40B4-BE49-F238E27FC236}">
                <a16:creationId xmlns:a16="http://schemas.microsoft.com/office/drawing/2014/main" id="{CA8D8865-4C3B-A848-D37B-D0BD925C660A}"/>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327D0062-25C9-2215-4F73-0BEFB5796C69}"/>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24097365-50CF-96E8-9DB2-398E6858D270}"/>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7195218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5EB51-A3F1-021C-AD38-45D69AE304DE}"/>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5D3BCD0F-D7C8-DD91-9555-B403E7C8DD29}"/>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E42F9633-A685-0CCE-95C3-4588E90F58B0}"/>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189CCEC2-EC2B-EE5B-734A-B7B583D237F1}"/>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Lauren:</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Lauren.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her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project.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FAD71036-2208-370D-38CD-C596BC91B64C}"/>
              </a:ext>
            </a:extLst>
          </p:cNvPr>
          <p:cNvGraphicFramePr>
            <a:graphicFrameLocks noGrp="1"/>
          </p:cNvGraphicFramePr>
          <p:nvPr>
            <p:extLst>
              <p:ext uri="{D42A27DB-BD31-4B8C-83A1-F6EECF244321}">
                <p14:modId xmlns:p14="http://schemas.microsoft.com/office/powerpoint/2010/main" val="1038259705"/>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Lauren@mail.uk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Relationship</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Recently I have </a:t>
                      </a:r>
                      <a:r>
                        <a:rPr lang="en-US" sz="1200" b="0" dirty="0" err="1">
                          <a:solidFill>
                            <a:schemeClr val="tx1"/>
                          </a:solidFill>
                          <a:latin typeface="Tahoma" panose="020B0604030504040204" pitchFamily="34" charset="0"/>
                          <a:ea typeface="Tahoma" panose="020B0604030504040204" pitchFamily="34" charset="0"/>
                          <a:cs typeface="Tahoma" panose="020B0604030504040204" pitchFamily="34" charset="0"/>
                        </a:rPr>
                        <a:t>quarrelled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with my best friend Lisa because she doesn't keep her promises. We still don’t talk. I'm very upset.</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Do you often quarrel with friends? What do you usually argue about? What can you advise me to do to make peace with my friend? </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You know, tomorrow I will make a presentation of my project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6CBD69FD-8656-492A-4845-FCAFC0151934}"/>
              </a:ext>
            </a:extLst>
          </p:cNvPr>
          <p:cNvSpPr txBox="1"/>
          <p:nvPr/>
        </p:nvSpPr>
        <p:spPr>
          <a:xfrm>
            <a:off x="3240826" y="9443471"/>
            <a:ext cx="376348" cy="276999"/>
          </a:xfrm>
          <a:prstGeom prst="rect">
            <a:avLst/>
          </a:prstGeom>
          <a:noFill/>
        </p:spPr>
        <p:txBody>
          <a:bodyPr wrap="square" rtlCol="0">
            <a:spAutoFit/>
          </a:bodyPr>
          <a:lstStyle/>
          <a:p>
            <a:r>
              <a:rPr lang="en-US" sz="1200" dirty="0"/>
              <a:t>36</a:t>
            </a:r>
            <a:endParaRPr lang="ru-RU" sz="1200" dirty="0"/>
          </a:p>
        </p:txBody>
      </p:sp>
      <p:sp>
        <p:nvSpPr>
          <p:cNvPr id="11" name="TextBox 10">
            <a:extLst>
              <a:ext uri="{FF2B5EF4-FFF2-40B4-BE49-F238E27FC236}">
                <a16:creationId xmlns:a16="http://schemas.microsoft.com/office/drawing/2014/main" id="{6295DC72-6102-9650-FF29-D957DAC71A23}"/>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6</a:t>
            </a:r>
            <a:endParaRPr lang="ru-RU" sz="900" dirty="0"/>
          </a:p>
        </p:txBody>
      </p:sp>
      <p:graphicFrame>
        <p:nvGraphicFramePr>
          <p:cNvPr id="12" name="Таблица 11">
            <a:extLst>
              <a:ext uri="{FF2B5EF4-FFF2-40B4-BE49-F238E27FC236}">
                <a16:creationId xmlns:a16="http://schemas.microsoft.com/office/drawing/2014/main" id="{F19A7EC0-6AFE-3421-1A84-A0CF52CE9AF8}"/>
              </a:ext>
            </a:extLst>
          </p:cNvPr>
          <p:cNvGraphicFramePr>
            <a:graphicFrameLocks noGrp="1"/>
          </p:cNvGraphicFramePr>
          <p:nvPr>
            <p:extLst>
              <p:ext uri="{D42A27DB-BD31-4B8C-83A1-F6EECF244321}">
                <p14:modId xmlns:p14="http://schemas.microsoft.com/office/powerpoint/2010/main" val="4032531901"/>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Lauren@mail.uk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Relationship</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37026905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1D9FF-A2E2-2E81-87DF-702AF55C3681}"/>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281C379-87C4-6C78-9BA9-ECBAF58FD3D7}"/>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3D31AB88-FF58-9CB1-4272-45091A1661C1}"/>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1B16C048-E806-F6C9-C79B-B08EEC8C41C3}"/>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is pleased with their own phone?</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Ann</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usually takes many photos of food?</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Ann</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believes that modern technologies give unusual opportunities?</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Ann</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thinks that VR gadgets are very expensive?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Ann</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wants to get a new gadget soon?</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Ann</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 Tom</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3E34DFCB-68A0-F00A-1664-E87D302CAED5}"/>
              </a:ext>
            </a:extLst>
          </p:cNvPr>
          <p:cNvSpPr txBox="1"/>
          <p:nvPr/>
        </p:nvSpPr>
        <p:spPr>
          <a:xfrm>
            <a:off x="3244772" y="9443471"/>
            <a:ext cx="368456" cy="276999"/>
          </a:xfrm>
          <a:prstGeom prst="rect">
            <a:avLst/>
          </a:prstGeom>
          <a:noFill/>
        </p:spPr>
        <p:txBody>
          <a:bodyPr wrap="square" rtlCol="0">
            <a:spAutoFit/>
          </a:bodyPr>
          <a:lstStyle/>
          <a:p>
            <a:r>
              <a:rPr lang="en-US" sz="1200" dirty="0"/>
              <a:t>37</a:t>
            </a:r>
            <a:endParaRPr lang="ru-RU" sz="1200" dirty="0"/>
          </a:p>
        </p:txBody>
      </p:sp>
      <p:sp>
        <p:nvSpPr>
          <p:cNvPr id="9" name="TextBox 8">
            <a:extLst>
              <a:ext uri="{FF2B5EF4-FFF2-40B4-BE49-F238E27FC236}">
                <a16:creationId xmlns:a16="http://schemas.microsoft.com/office/drawing/2014/main" id="{0E1399F8-4D33-4F48-6902-E300AE1D2429}"/>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441B62F5-83FF-96B7-96FF-4A9EBAE327BF}"/>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7</a:t>
            </a:r>
            <a:endParaRPr lang="ru-RU" sz="1600" b="1" dirty="0"/>
          </a:p>
        </p:txBody>
      </p:sp>
      <p:graphicFrame>
        <p:nvGraphicFramePr>
          <p:cNvPr id="5" name="Таблица 4">
            <a:extLst>
              <a:ext uri="{FF2B5EF4-FFF2-40B4-BE49-F238E27FC236}">
                <a16:creationId xmlns:a16="http://schemas.microsoft.com/office/drawing/2014/main" id="{0F95970E-6692-B369-BF77-BF7F22521174}"/>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0271095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A3109-3703-B26F-44E0-7E24F11C4406}"/>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551A9AD-6CDA-A5F2-6DDF-48C18F09418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0739B6D7-4DED-3D81-7A10-6912370E3A04}"/>
              </a:ext>
            </a:extLst>
          </p:cNvPr>
          <p:cNvSpPr txBox="1"/>
          <p:nvPr/>
        </p:nvSpPr>
        <p:spPr>
          <a:xfrm>
            <a:off x="3244772" y="9443471"/>
            <a:ext cx="368456" cy="276999"/>
          </a:xfrm>
          <a:prstGeom prst="rect">
            <a:avLst/>
          </a:prstGeom>
          <a:noFill/>
        </p:spPr>
        <p:txBody>
          <a:bodyPr wrap="square" rtlCol="0">
            <a:spAutoFit/>
          </a:bodyPr>
          <a:lstStyle/>
          <a:p>
            <a:r>
              <a:rPr lang="en-US" sz="1200" dirty="0"/>
              <a:t>38</a:t>
            </a:r>
            <a:endParaRPr lang="ru-RU" sz="1200" dirty="0"/>
          </a:p>
        </p:txBody>
      </p:sp>
      <p:sp>
        <p:nvSpPr>
          <p:cNvPr id="10" name="Овал 9">
            <a:extLst>
              <a:ext uri="{FF2B5EF4-FFF2-40B4-BE49-F238E27FC236}">
                <a16:creationId xmlns:a16="http://schemas.microsoft.com/office/drawing/2014/main" id="{4CD03AA6-E885-AEAA-0479-A20CC3893DCD}"/>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6F198DC5-EC49-559C-CCC9-76DD74C30D5F}"/>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power of symbolism</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diversity of designs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role of a wedding dress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Evolution of wedding dresses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The influence of fashion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Choosing “the one” </a:t>
            </a: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A wedding dress symbolizes more than just fabric; it embodies the dreams and aspirations of brides everywhere. Traditionally, these garments are made using complicated details symbolizing love, unity and the unique journey of each couple. From classic ball dresses to modern minimalist silhouettes, the style of a dress often reflects the bride’s personality and cultural background, making it a significant </a:t>
            </a:r>
            <a:r>
              <a:rPr lang="en-US" sz="1200" spc="-20" dirty="0">
                <a:latin typeface="Tahoma" panose="020B0604030504040204" pitchFamily="34" charset="0"/>
                <a:ea typeface="Tahoma" panose="020B0604030504040204" pitchFamily="34" charset="0"/>
                <a:cs typeface="Tahoma" panose="020B0604030504040204" pitchFamily="34" charset="0"/>
              </a:rPr>
              <a:t>element of the wedding day. As a result, choosing a perfect dress is often viewed as an </a:t>
            </a:r>
            <a:r>
              <a:rPr lang="en-US" sz="1200" dirty="0">
                <a:latin typeface="Tahoma" panose="020B0604030504040204" pitchFamily="34" charset="0"/>
                <a:ea typeface="Tahoma" panose="020B0604030504040204" pitchFamily="34" charset="0"/>
                <a:cs typeface="Tahoma" panose="020B0604030504040204" pitchFamily="34" charset="0"/>
              </a:rPr>
              <a:t>initiation ceremony, marking an emotional and physical path to marital happiness.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The history of wedding dress traces back centuries, when royal figures and influential brides set trends that continue to inspire today. The iconic white wedding dress popularized by Queen Victoria in the 19th century changed social norms, forcing many to choose lighter shades symbolizing purity and new beginnings. Over the years wedding dresses were adapted to the cultural and social changes of each era. From exquisite Victorian-age gowns to elegant models of a modern bride, each model tells a story of traditions combined with contemporary trends.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Today the variety of wedding dress styles is nearly limitless. Brides can choose from A-line, mermaid, case and ball gown designs, each offering a distinct silhouette and aesthetic. Fabrics also play a crucial role in overall appearance of a dress; options range from delicate lace and organza to luxurious silk and satin. With an abundance of jewelry designers bring creativity, allowing brides to express their individuality. Each dress becomes a canvas on which personal stories and emotions are woven together, making the decision process exciting and challenging.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Selecting a wedding dress is often a transformative and emotional experience for brides. It includes not only trying on different styles but also anticipation of a new life chapter. Many brides go on this journey with close friends or family, creating pleasant memories. Dress fittings can be a blend of laughter, tears and delight when they imagine a wedding day. The culmination of this event is a moment when a perfect dress is discovered. </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As fashion constantly evolves, wedding dress trends change with it. The 21st century has seen an increase in using eco-friendly materials and ethical production processes by many designers. Additionally, the latest models are shown at wedding fashion weeks. Current trends highlight unique features such as bold colors, eye-catching sleeves, and non-traditional cuts. Social media also influence modern brides, offering instant access to a variety of styles and inspiration.</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BE3434B9-99C1-552A-CC23-B503E6D98CAB}"/>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7</a:t>
            </a:r>
            <a:endParaRPr lang="ru-RU" sz="900" dirty="0"/>
          </a:p>
        </p:txBody>
      </p:sp>
      <p:graphicFrame>
        <p:nvGraphicFramePr>
          <p:cNvPr id="8" name="Таблица 7">
            <a:extLst>
              <a:ext uri="{FF2B5EF4-FFF2-40B4-BE49-F238E27FC236}">
                <a16:creationId xmlns:a16="http://schemas.microsoft.com/office/drawing/2014/main" id="{5F28EDD1-A605-0791-F33F-0368644C756B}"/>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705618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25A8DCC-2972-009C-F22A-B0352E4A682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8D50548D-905E-E594-E93B-EBA8E849E4CE}"/>
              </a:ext>
            </a:extLst>
          </p:cNvPr>
          <p:cNvSpPr txBox="1"/>
          <p:nvPr/>
        </p:nvSpPr>
        <p:spPr>
          <a:xfrm>
            <a:off x="723569" y="300724"/>
            <a:ext cx="5895891" cy="5632311"/>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Sound </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Sound is a collection of vibrations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and each wave carries the potential to awaken emotions, memories and responses. It can be calm, like a gentle rustle of </a:t>
            </a:r>
            <a:r>
              <a:rPr lang="en-US" sz="1200" spc="-10" dirty="0">
                <a:latin typeface="Tahoma" panose="020B0604030504040204" pitchFamily="34" charset="0"/>
                <a:ea typeface="Tahoma" panose="020B0604030504040204" pitchFamily="34" charset="0"/>
                <a:cs typeface="Tahoma" panose="020B0604030504040204" pitchFamily="34" charset="0"/>
              </a:rPr>
              <a:t>leaves on a windy day, or energetic, </a:t>
            </a:r>
            <a:r>
              <a:rPr lang="en-US" sz="1200" b="1" spc="-10" dirty="0">
                <a:latin typeface="Tahoma" panose="020B0604030504040204" pitchFamily="34" charset="0"/>
                <a:ea typeface="Tahoma" panose="020B0604030504040204" pitchFamily="34" charset="0"/>
                <a:cs typeface="Tahoma" panose="020B0604030504040204" pitchFamily="34" charset="0"/>
              </a:rPr>
              <a:t>B</a:t>
            </a:r>
            <a:r>
              <a:rPr lang="en-US" sz="1200" spc="-10" dirty="0">
                <a:latin typeface="Tahoma" panose="020B0604030504040204" pitchFamily="34" charset="0"/>
                <a:ea typeface="Tahoma" panose="020B0604030504040204" pitchFamily="34" charset="0"/>
                <a:cs typeface="Tahoma" panose="020B0604030504040204" pitchFamily="34" charset="0"/>
              </a:rPr>
              <a:t>______. Sounds create connections by crossing </a:t>
            </a:r>
            <a:r>
              <a:rPr lang="en-US" sz="1200" dirty="0">
                <a:latin typeface="Tahoma" panose="020B0604030504040204" pitchFamily="34" charset="0"/>
                <a:ea typeface="Tahoma" panose="020B0604030504040204" pitchFamily="34" charset="0"/>
                <a:cs typeface="Tahoma" panose="020B0604030504040204" pitchFamily="34" charset="0"/>
              </a:rPr>
              <a:t>distances and going beyond language, uniting cultures through common melodies and rhythms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a:t>
            </a:r>
          </a:p>
          <a:p>
            <a:pPr algn="just"/>
            <a:r>
              <a:rPr lang="en-US" sz="1200" dirty="0">
                <a:latin typeface="Tahoma" panose="020B0604030504040204" pitchFamily="34" charset="0"/>
                <a:ea typeface="Tahoma" panose="020B0604030504040204" pitchFamily="34" charset="0"/>
                <a:cs typeface="Tahoma" panose="020B0604030504040204" pitchFamily="34" charset="0"/>
              </a:rPr>
              <a:t>     In the field of human perception, sound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 from communication to artistic expression, shaping our understanding of the world. A quiet whisper of a loved one's voice can provide comfort, while a loud beep of an alarm clock signals urgency and calls for action. Moreover, sound plays a fundamental role in storytelling,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which makes it important for shaping our perception and influencing our lives in both deep and subtle ways.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serves a variety of purposes</a:t>
            </a:r>
          </a:p>
          <a:p>
            <a:pPr algn="just"/>
            <a:r>
              <a:rPr lang="en-US" sz="1200" dirty="0">
                <a:latin typeface="Tahoma" panose="020B0604030504040204" pitchFamily="34" charset="0"/>
                <a:ea typeface="Tahoma" panose="020B0604030504040204" pitchFamily="34" charset="0"/>
                <a:cs typeface="Tahoma" panose="020B0604030504040204" pitchFamily="34" charset="0"/>
              </a:rPr>
              <a:t>2) creating an atmosphere and expressing emotions</a:t>
            </a:r>
          </a:p>
          <a:p>
            <a:pPr algn="just"/>
            <a:r>
              <a:rPr lang="en-US" sz="1200" dirty="0">
                <a:latin typeface="Tahoma" panose="020B0604030504040204" pitchFamily="34" charset="0"/>
                <a:ea typeface="Tahoma" panose="020B0604030504040204" pitchFamily="34" charset="0"/>
                <a:cs typeface="Tahoma" panose="020B0604030504040204" pitchFamily="34" charset="0"/>
              </a:rPr>
              <a:t>3) that resonate in air, water and solid materials</a:t>
            </a:r>
          </a:p>
          <a:p>
            <a:pPr algn="just"/>
            <a:r>
              <a:rPr lang="en-US" sz="1200" dirty="0">
                <a:latin typeface="Tahoma" panose="020B0604030504040204" pitchFamily="34" charset="0"/>
                <a:ea typeface="Tahoma" panose="020B0604030504040204" pitchFamily="34" charset="0"/>
                <a:cs typeface="Tahoma" panose="020B0604030504040204" pitchFamily="34" charset="0"/>
              </a:rPr>
              <a:t>4) that remain in memory long after they have disappeared</a:t>
            </a:r>
          </a:p>
          <a:p>
            <a:pPr algn="just"/>
            <a:r>
              <a:rPr lang="en-US" sz="1200" dirty="0">
                <a:latin typeface="Tahoma" panose="020B0604030504040204" pitchFamily="34" charset="0"/>
                <a:ea typeface="Tahoma" panose="020B0604030504040204" pitchFamily="34" charset="0"/>
                <a:cs typeface="Tahoma" panose="020B0604030504040204" pitchFamily="34" charset="0"/>
              </a:rPr>
              <a:t>5) which help to improve health </a:t>
            </a:r>
          </a:p>
          <a:p>
            <a:pPr algn="just"/>
            <a:r>
              <a:rPr lang="en-US" sz="1200" dirty="0">
                <a:latin typeface="Tahoma" panose="020B0604030504040204" pitchFamily="34" charset="0"/>
                <a:ea typeface="Tahoma" panose="020B0604030504040204" pitchFamily="34" charset="0"/>
                <a:cs typeface="Tahoma" panose="020B0604030504040204" pitchFamily="34" charset="0"/>
              </a:rPr>
              <a:t>6) like powerful blows of ocean waves on rocky shores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A75814AD-2A96-51A9-6104-4D58E8ADBF04}"/>
              </a:ext>
            </a:extLst>
          </p:cNvPr>
          <p:cNvSpPr txBox="1"/>
          <p:nvPr/>
        </p:nvSpPr>
        <p:spPr>
          <a:xfrm>
            <a:off x="3259060" y="9443471"/>
            <a:ext cx="339881" cy="276999"/>
          </a:xfrm>
          <a:prstGeom prst="rect">
            <a:avLst/>
          </a:prstGeom>
          <a:noFill/>
        </p:spPr>
        <p:txBody>
          <a:bodyPr wrap="square" rtlCol="0">
            <a:spAutoFit/>
          </a:bodyPr>
          <a:lstStyle/>
          <a:p>
            <a:r>
              <a:rPr lang="ru-RU" sz="1200" dirty="0"/>
              <a:t>3</a:t>
            </a:r>
          </a:p>
        </p:txBody>
      </p:sp>
      <p:sp>
        <p:nvSpPr>
          <p:cNvPr id="3" name="TextBox 2">
            <a:extLst>
              <a:ext uri="{FF2B5EF4-FFF2-40B4-BE49-F238E27FC236}">
                <a16:creationId xmlns:a16="http://schemas.microsoft.com/office/drawing/2014/main" id="{784AB020-30A0-121B-A1CA-FB356F2228B7}"/>
              </a:ext>
            </a:extLst>
          </p:cNvPr>
          <p:cNvSpPr txBox="1"/>
          <p:nvPr/>
        </p:nvSpPr>
        <p:spPr>
          <a:xfrm>
            <a:off x="6019138" y="23063"/>
            <a:ext cx="715617" cy="230832"/>
          </a:xfrm>
          <a:prstGeom prst="rect">
            <a:avLst/>
          </a:prstGeom>
          <a:noFill/>
        </p:spPr>
        <p:txBody>
          <a:bodyPr wrap="square" rtlCol="0">
            <a:spAutoFit/>
          </a:bodyPr>
          <a:lstStyle/>
          <a:p>
            <a:r>
              <a:rPr lang="ru-RU" sz="900" dirty="0"/>
              <a:t>Вариант 1</a:t>
            </a:r>
          </a:p>
        </p:txBody>
      </p:sp>
      <p:sp>
        <p:nvSpPr>
          <p:cNvPr id="6" name="Овал 5">
            <a:extLst>
              <a:ext uri="{FF2B5EF4-FFF2-40B4-BE49-F238E27FC236}">
                <a16:creationId xmlns:a16="http://schemas.microsoft.com/office/drawing/2014/main" id="{8B2EB0B1-4F70-D95D-23B5-4AC9341FBE0F}"/>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EE0EB0A4-011D-F7CB-E447-DD49B3B1CCD3}"/>
              </a:ext>
            </a:extLst>
          </p:cNvPr>
          <p:cNvGraphicFramePr>
            <a:graphicFrameLocks noGrp="1"/>
          </p:cNvGraphicFramePr>
          <p:nvPr>
            <p:extLst>
              <p:ext uri="{D42A27DB-BD31-4B8C-83A1-F6EECF244321}">
                <p14:modId xmlns:p14="http://schemas.microsoft.com/office/powerpoint/2010/main" val="2139605089"/>
              </p:ext>
            </p:extLst>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B1DFDC9C-8F13-DC0F-81DB-7B3B95B62E06}"/>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84534EB1-5409-B956-75C8-35A167CE401F}"/>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6" name="Таблица 15">
            <a:extLst>
              <a:ext uri="{FF2B5EF4-FFF2-40B4-BE49-F238E27FC236}">
                <a16:creationId xmlns:a16="http://schemas.microsoft.com/office/drawing/2014/main" id="{57017562-2AD0-DA67-72D1-08A27650BD17}"/>
              </a:ext>
            </a:extLst>
          </p:cNvPr>
          <p:cNvGraphicFramePr>
            <a:graphicFrameLocks noGrp="1"/>
          </p:cNvGraphicFramePr>
          <p:nvPr>
            <p:extLst>
              <p:ext uri="{D42A27DB-BD31-4B8C-83A1-F6EECF244321}">
                <p14:modId xmlns:p14="http://schemas.microsoft.com/office/powerpoint/2010/main" val="333745786"/>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graphicFrame>
        <p:nvGraphicFramePr>
          <p:cNvPr id="18" name="Таблица 17">
            <a:extLst>
              <a:ext uri="{FF2B5EF4-FFF2-40B4-BE49-F238E27FC236}">
                <a16:creationId xmlns:a16="http://schemas.microsoft.com/office/drawing/2014/main" id="{64BB5245-4BA5-83C0-DDEC-4111A59267C9}"/>
              </a:ext>
            </a:extLst>
          </p:cNvPr>
          <p:cNvGraphicFramePr>
            <a:graphicFrameLocks noGrp="1"/>
          </p:cNvGraphicFramePr>
          <p:nvPr>
            <p:extLst>
              <p:ext uri="{D42A27DB-BD31-4B8C-83A1-F6EECF244321}">
                <p14:modId xmlns:p14="http://schemas.microsoft.com/office/powerpoint/2010/main" val="832804653"/>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Silk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Silk, an exquisite natural fiber known for its smooth texture and magnificent shine, has been admired by cultures </a:t>
                      </a:r>
                      <a:r>
                        <a:rPr lang="en-US" sz="1200" b="1" spc="0"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______ the world for thousands of years. Sericulture, or silk-making, originated </a:t>
                      </a:r>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in </a:t>
                      </a:r>
                      <a:r>
                        <a:rPr lang="en-US" sz="1200" b="1"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China </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and involves the delicate gathering of cocoons, </a:t>
                      </a:r>
                      <a:r>
                        <a:rPr lang="en-US" sz="1200" b="1" spc="0"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______ are woven by silkworms and grown on mulberry leaves. Luxurious appearance and universality of silk have made it a favorite </a:t>
                      </a:r>
                      <a:r>
                        <a:rPr lang="en-US" sz="1200" b="1" spc="0"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______ for both fashion and home decor, </a:t>
                      </a:r>
                      <a:r>
                        <a:rPr lang="en-US" sz="1200" b="1" spc="0"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______ wealth, elegance and timeless beauty. Besides its aesthetic charm, silk has wonderful properties, </a:t>
                      </a:r>
                      <a:r>
                        <a:rPr lang="en-US" sz="1200" b="1" spc="0"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spc="0" dirty="0">
                          <a:solidFill>
                            <a:schemeClr val="tx1"/>
                          </a:solidFill>
                          <a:latin typeface="Tahoma" panose="020B0604030504040204" pitchFamily="34" charset="0"/>
                          <a:ea typeface="Tahoma" panose="020B0604030504040204" pitchFamily="34" charset="0"/>
                          <a:cs typeface="Tahoma" panose="020B0604030504040204" pitchFamily="34" charset="0"/>
                        </a:rPr>
                        <a:t>______ the ability to regulate temperature and retain moisture, providing comfort to any piece of clothing.</a:t>
                      </a:r>
                      <a:endParaRPr lang="ru-RU" sz="1200" b="0" spc="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behind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ancient</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including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useful</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around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material</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symbolizing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which</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spTree>
    <p:extLst>
      <p:ext uri="{BB962C8B-B14F-4D97-AF65-F5344CB8AC3E}">
        <p14:creationId xmlns:p14="http://schemas.microsoft.com/office/powerpoint/2010/main" val="290389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B12E7-4A65-2B6C-2992-8EDCDC976882}"/>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ACEB810-2504-40AD-B8BE-29BB3D0DEC9D}"/>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B7950661-29E6-7A88-3D30-3EF8DB5BC4C2}"/>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Too Much Red</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prevalence of red </a:t>
            </a:r>
            <a:r>
              <a:rPr lang="en-US" sz="1200" dirty="0" err="1">
                <a:latin typeface="Tahoma" panose="020B0604030504040204" pitchFamily="34" charset="0"/>
                <a:ea typeface="Tahoma" panose="020B0604030504040204" pitchFamily="34" charset="0"/>
                <a:cs typeface="Tahoma" panose="020B0604030504040204" pitchFamily="34" charset="0"/>
              </a:rPr>
              <a:t>colour</a:t>
            </a:r>
            <a:r>
              <a:rPr lang="en-US" sz="1200" dirty="0">
                <a:latin typeface="Tahoma" panose="020B0604030504040204" pitchFamily="34" charset="0"/>
                <a:ea typeface="Tahoma" panose="020B0604030504040204" pitchFamily="34" charset="0"/>
                <a:cs typeface="Tahoma" panose="020B0604030504040204" pitchFamily="34" charset="0"/>
              </a:rPr>
              <a:t> in London can be attributed to several cultural and political aspects. In the Middle Ages, red was often associated with power, as evidenced by the red clothes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The iconic red telephone booths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have become an enduring symbol of the city, and the red buses on the roads of London today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of the city's dynamically developing public transport system. </a:t>
            </a:r>
          </a:p>
          <a:p>
            <a:pPr algn="just"/>
            <a:r>
              <a:rPr lang="en-US" sz="1200" dirty="0">
                <a:latin typeface="Tahoma" panose="020B0604030504040204" pitchFamily="34" charset="0"/>
                <a:ea typeface="Tahoma" panose="020B0604030504040204" pitchFamily="34" charset="0"/>
                <a:cs typeface="Tahoma" panose="020B0604030504040204" pitchFamily="34" charset="0"/>
              </a:rPr>
              <a:t>     Throughout its history, red </a:t>
            </a:r>
            <a:r>
              <a:rPr lang="en-US" sz="1200" dirty="0" err="1">
                <a:latin typeface="Tahoma" panose="020B0604030504040204" pitchFamily="34" charset="0"/>
                <a:ea typeface="Tahoma" panose="020B0604030504040204" pitchFamily="34" charset="0"/>
                <a:cs typeface="Tahoma" panose="020B0604030504040204" pitchFamily="34" charset="0"/>
              </a:rPr>
              <a:t>colour</a:t>
            </a:r>
            <a:r>
              <a:rPr lang="en-US" sz="1200" dirty="0">
                <a:latin typeface="Tahoma" panose="020B0604030504040204" pitchFamily="34" charset="0"/>
                <a:ea typeface="Tahoma" panose="020B0604030504040204" pitchFamily="34" charset="0"/>
                <a:cs typeface="Tahoma" panose="020B0604030504040204" pitchFamily="34" charset="0"/>
              </a:rPr>
              <a:t> has also played an important role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often symbolizing both luxury and danger. Red brick was widely used in Victorian buildings, giving the city a unique look and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with the grey tones of the stone. In a political context, red has been used by various movements, symbolizing resilience and the fight for rights.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reflect the city’s dynamic evolution</a:t>
            </a:r>
          </a:p>
          <a:p>
            <a:pPr algn="just"/>
            <a:r>
              <a:rPr lang="en-US" sz="1200" dirty="0">
                <a:latin typeface="Tahoma" panose="020B0604030504040204" pitchFamily="34" charset="0"/>
                <a:ea typeface="Tahoma" panose="020B0604030504040204" pitchFamily="34" charset="0"/>
                <a:cs typeface="Tahoma" panose="020B0604030504040204" pitchFamily="34" charset="0"/>
              </a:rPr>
              <a:t>2) in London's architecture and art </a:t>
            </a:r>
          </a:p>
          <a:p>
            <a:pPr algn="just"/>
            <a:r>
              <a:rPr lang="en-US" sz="1200" dirty="0">
                <a:latin typeface="Tahoma" panose="020B0604030504040204" pitchFamily="34" charset="0"/>
                <a:ea typeface="Tahoma" panose="020B0604030504040204" pitchFamily="34" charset="0"/>
                <a:cs typeface="Tahoma" panose="020B0604030504040204" pitchFamily="34" charset="0"/>
              </a:rPr>
              <a:t>3) that appeared in the 1920s </a:t>
            </a:r>
          </a:p>
          <a:p>
            <a:pPr algn="just"/>
            <a:r>
              <a:rPr lang="en-US" sz="1200" dirty="0">
                <a:latin typeface="Tahoma" panose="020B0604030504040204" pitchFamily="34" charset="0"/>
                <a:ea typeface="Tahoma" panose="020B0604030504040204" pitchFamily="34" charset="0"/>
                <a:cs typeface="Tahoma" panose="020B0604030504040204" pitchFamily="34" charset="0"/>
              </a:rPr>
              <a:t>4) serve as an emblem</a:t>
            </a:r>
          </a:p>
          <a:p>
            <a:pPr algn="just"/>
            <a:r>
              <a:rPr lang="en-US" sz="1200" dirty="0">
                <a:latin typeface="Tahoma" panose="020B0604030504040204" pitchFamily="34" charset="0"/>
                <a:ea typeface="Tahoma" panose="020B0604030504040204" pitchFamily="34" charset="0"/>
                <a:cs typeface="Tahoma" panose="020B0604030504040204" pitchFamily="34" charset="0"/>
              </a:rPr>
              <a:t>5) creating a warm contrast </a:t>
            </a:r>
          </a:p>
          <a:p>
            <a:pPr algn="just"/>
            <a:r>
              <a:rPr lang="en-US" sz="1200" dirty="0">
                <a:latin typeface="Tahoma" panose="020B0604030504040204" pitchFamily="34" charset="0"/>
                <a:ea typeface="Tahoma" panose="020B0604030504040204" pitchFamily="34" charset="0"/>
                <a:cs typeface="Tahoma" panose="020B0604030504040204" pitchFamily="34" charset="0"/>
              </a:rPr>
              <a:t>6) worn by monarchs and nobles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48BB6DE2-DC84-A120-DE45-0D5F25549592}"/>
              </a:ext>
            </a:extLst>
          </p:cNvPr>
          <p:cNvSpPr txBox="1"/>
          <p:nvPr/>
        </p:nvSpPr>
        <p:spPr>
          <a:xfrm>
            <a:off x="3259060" y="9443471"/>
            <a:ext cx="339881" cy="276999"/>
          </a:xfrm>
          <a:prstGeom prst="rect">
            <a:avLst/>
          </a:prstGeom>
          <a:noFill/>
        </p:spPr>
        <p:txBody>
          <a:bodyPr wrap="square" rtlCol="0">
            <a:spAutoFit/>
          </a:bodyPr>
          <a:lstStyle/>
          <a:p>
            <a:r>
              <a:rPr lang="ru-RU" sz="1200" dirty="0"/>
              <a:t>3</a:t>
            </a:r>
            <a:r>
              <a:rPr lang="en-US" sz="1200" dirty="0"/>
              <a:t>9</a:t>
            </a:r>
            <a:endParaRPr lang="ru-RU" sz="1200" dirty="0"/>
          </a:p>
        </p:txBody>
      </p:sp>
      <p:sp>
        <p:nvSpPr>
          <p:cNvPr id="3" name="TextBox 2">
            <a:extLst>
              <a:ext uri="{FF2B5EF4-FFF2-40B4-BE49-F238E27FC236}">
                <a16:creationId xmlns:a16="http://schemas.microsoft.com/office/drawing/2014/main" id="{BA3C7764-C99E-C4CA-8B34-7E5241458A6B}"/>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7</a:t>
            </a:r>
            <a:endParaRPr lang="ru-RU" sz="900" dirty="0"/>
          </a:p>
        </p:txBody>
      </p:sp>
      <p:sp>
        <p:nvSpPr>
          <p:cNvPr id="6" name="Овал 5">
            <a:extLst>
              <a:ext uri="{FF2B5EF4-FFF2-40B4-BE49-F238E27FC236}">
                <a16:creationId xmlns:a16="http://schemas.microsoft.com/office/drawing/2014/main" id="{B06260A9-A454-AAF6-8713-B1195AD8B240}"/>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D6B0EBBF-CF5D-3ABB-A75D-00F5ED35D998}"/>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69AEF44F-889F-43E1-53AD-0B36CFD698A2}"/>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5EC0A5EE-4FD4-B36A-DF6D-155D93FD9BFA}"/>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62C3E596-07F2-E1A4-B6C0-18D340455504}"/>
              </a:ext>
            </a:extLst>
          </p:cNvPr>
          <p:cNvGraphicFramePr>
            <a:graphicFrameLocks noGrp="1"/>
          </p:cNvGraphicFramePr>
          <p:nvPr>
            <p:extLst>
              <p:ext uri="{D42A27DB-BD31-4B8C-83A1-F6EECF244321}">
                <p14:modId xmlns:p14="http://schemas.microsoft.com/office/powerpoint/2010/main" val="2412331351"/>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The Sahara Desert</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The Sahara Desert, a vast stretch of dry land with an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about 9.2 million square kilometers, is not only the largest hot desert in the world, but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one of the harshest natural areas known to mankind. Its landscape </a:t>
                      </a:r>
                      <a:r>
                        <a:rPr lang="en-US" sz="1200" b="1"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high sand dunes, rocky plateaus and rare oases, which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serve as the most important sources of life for flora and fauna adapted to its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conditions. Despite the harsh natural </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conditions, the Sahara is home to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various</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nomadic </a:t>
                      </a:r>
                      <a:r>
                        <a:rPr lang="en-US" sz="1200" b="1"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each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of which has a rich cultural heritage that is intertwined with the life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the desert, emphasizing the amazing resilience of life in one of the most inhospitable regions of the world.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area</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people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extreme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tribes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combines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includes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also</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rhythms</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FC70062C-E907-7541-B375-35849F228DB8}"/>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0689724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C22A2-BA25-464E-3ED8-8E42F4E621BE}"/>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EB95572-A34E-1913-6EC9-A1D9A5F83CDC}"/>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F030D78C-3B71-B06A-2F59-157665C47C6F}"/>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8F1505D1-2177-E14A-E925-F6FCAA9984F3}"/>
              </a:ext>
            </a:extLst>
          </p:cNvPr>
          <p:cNvSpPr txBox="1"/>
          <p:nvPr/>
        </p:nvSpPr>
        <p:spPr>
          <a:xfrm>
            <a:off x="3259060" y="9443471"/>
            <a:ext cx="339881" cy="276999"/>
          </a:xfrm>
          <a:prstGeom prst="rect">
            <a:avLst/>
          </a:prstGeom>
          <a:noFill/>
        </p:spPr>
        <p:txBody>
          <a:bodyPr wrap="square" rtlCol="0">
            <a:spAutoFit/>
          </a:bodyPr>
          <a:lstStyle/>
          <a:p>
            <a:r>
              <a:rPr lang="en-US" sz="1200" dirty="0"/>
              <a:t>40</a:t>
            </a:r>
            <a:endParaRPr lang="ru-RU" sz="1200" dirty="0"/>
          </a:p>
        </p:txBody>
      </p:sp>
      <p:sp>
        <p:nvSpPr>
          <p:cNvPr id="3" name="TextBox 2">
            <a:extLst>
              <a:ext uri="{FF2B5EF4-FFF2-40B4-BE49-F238E27FC236}">
                <a16:creationId xmlns:a16="http://schemas.microsoft.com/office/drawing/2014/main" id="{5160F728-8B84-4F78-4326-C22F81CB3AC2}"/>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7</a:t>
            </a:r>
            <a:endParaRPr lang="ru-RU" sz="900" dirty="0"/>
          </a:p>
        </p:txBody>
      </p:sp>
      <p:sp>
        <p:nvSpPr>
          <p:cNvPr id="12" name="TextBox 11">
            <a:extLst>
              <a:ext uri="{FF2B5EF4-FFF2-40B4-BE49-F238E27FC236}">
                <a16:creationId xmlns:a16="http://schemas.microsoft.com/office/drawing/2014/main" id="{516E4C48-19A8-7F5B-D646-381ED46B3D63}"/>
              </a:ext>
            </a:extLst>
          </p:cNvPr>
          <p:cNvSpPr txBox="1"/>
          <p:nvPr/>
        </p:nvSpPr>
        <p:spPr>
          <a:xfrm>
            <a:off x="5176638" y="1841405"/>
            <a:ext cx="1302120" cy="5262979"/>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SEE</a:t>
            </a: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SMOKE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SHE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GET</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LITTLE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BE</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F88A18D3-FDEB-AC10-2ED4-722881BE1C05}"/>
              </a:ext>
            </a:extLst>
          </p:cNvPr>
          <p:cNvSpPr txBox="1"/>
          <p:nvPr/>
        </p:nvSpPr>
        <p:spPr>
          <a:xfrm>
            <a:off x="723567" y="1841405"/>
            <a:ext cx="4453071" cy="5447645"/>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In the dim light of the smoky carriage, the rhythmic clatter of the train echoed through the compartment, and the landscapes of the English countryside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outside the window. Martha, an American lady sat down onto a chair opposite a gentleman who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 pipe. There was a thick fragrance in the air that made her throat itch, but she tried to be patient.</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After half an hour of the journey, tobacco smoke lazily reached out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and she began coughing and sneezing, trying to show the Englishman that she was against smoking. But he didn’t pay</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any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attention</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Finally</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Martha</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spoke</a:t>
            </a:r>
            <a:r>
              <a:rPr lang="en-US" sz="1200" b="0" spc="-20" dirty="0">
                <a:solidFill>
                  <a:schemeClr val="tx1"/>
                </a:solidFill>
                <a:latin typeface="Tahoma" panose="020B0604030504040204" pitchFamily="34" charset="0"/>
                <a:ea typeface="Tahoma" panose="020B0604030504040204" pitchFamily="34" charset="0"/>
                <a:cs typeface="Tahoma" panose="020B0604030504040204" pitchFamily="34" charset="0"/>
              </a:rPr>
              <a:t> to him.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“If you were a gentleman, you would stop smoking when a lady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on the train”, she said impatiently.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 Englishman raised an eyebrow in amusement. “If you were a lady”, he objected, “you wouldn't get on the smoking car”.</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“Then if you were my husband”, she said angrily, “I would give you poison!”</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His expression changed to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cheerful. The carriage rolled on, and for a moment silence enveloped them. Finally, he met her gaze with a soft smile. “Well”, he replied, "if I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your husband, I would take it”.</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21F73FF7-EDEB-D449-6FF0-59288FA40AC8}"/>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811E660A-D89C-CA6E-5637-CF4BF6052285}"/>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1229304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20455-9AAB-F0CD-C471-FD6B0483A916}"/>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0921AAC-9265-03B6-EE6B-E776947E6C80}"/>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1A092CE5-3C7B-37BD-F09A-A47C0C2500D4}"/>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floral symbol of England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white rose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shamrock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red rose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thistle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Mount Rushmore features the sculpture of …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woman with a torch in her right hand and a tablet in her left hand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heads of four American presidents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one of the presidents sitting on a giant armchair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man in full height with crossed arms, thoughtful and looking into the distance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 is a prominent American writer.</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William Shakespeare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John Ronald Reuel Tolkien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Charles Dickens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Jack London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The national dish of the UK is considered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fish and chips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bacon and eggs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pudding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roast turkey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What kind of a star is depicter on the flag of Australia?</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blue seven-pointed star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white seven-pointed star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 white five-pointed star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red five-pointed star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F55BBF45-C124-4E9C-EAA4-3CD4218C57AB}"/>
              </a:ext>
            </a:extLst>
          </p:cNvPr>
          <p:cNvSpPr txBox="1"/>
          <p:nvPr/>
        </p:nvSpPr>
        <p:spPr>
          <a:xfrm>
            <a:off x="3259060" y="9443471"/>
            <a:ext cx="339881" cy="276999"/>
          </a:xfrm>
          <a:prstGeom prst="rect">
            <a:avLst/>
          </a:prstGeom>
          <a:noFill/>
        </p:spPr>
        <p:txBody>
          <a:bodyPr wrap="square" rtlCol="0">
            <a:spAutoFit/>
          </a:bodyPr>
          <a:lstStyle/>
          <a:p>
            <a:r>
              <a:rPr lang="en-US" sz="1200" dirty="0"/>
              <a:t>41</a:t>
            </a:r>
            <a:endParaRPr lang="ru-RU" sz="1200" dirty="0"/>
          </a:p>
        </p:txBody>
      </p:sp>
      <p:sp>
        <p:nvSpPr>
          <p:cNvPr id="3" name="TextBox 2">
            <a:extLst>
              <a:ext uri="{FF2B5EF4-FFF2-40B4-BE49-F238E27FC236}">
                <a16:creationId xmlns:a16="http://schemas.microsoft.com/office/drawing/2014/main" id="{F6AB01C5-8688-1FEC-59EC-5E2507265D27}"/>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7</a:t>
            </a:r>
            <a:endParaRPr lang="ru-RU" sz="900" dirty="0"/>
          </a:p>
        </p:txBody>
      </p:sp>
      <p:sp>
        <p:nvSpPr>
          <p:cNvPr id="6" name="Овал 5">
            <a:extLst>
              <a:ext uri="{FF2B5EF4-FFF2-40B4-BE49-F238E27FC236}">
                <a16:creationId xmlns:a16="http://schemas.microsoft.com/office/drawing/2014/main" id="{B2D5F6C4-8E26-1DC5-726C-6BFAA7705054}"/>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BBB5420B-61B7-DCEF-946F-6201755B0225}"/>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15891800-E928-313E-F002-CEF3B74B66EC}"/>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2724073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DDAE1-BE0E-157D-F976-19F1148CDCCF}"/>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48CBA85-CA2D-9867-F72D-BBCB65CCB6A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1E03B4FF-108C-B9D8-815A-C2CFB1453890}"/>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D1BC969C-5483-980A-1E39-DCA6DA6CD1B3}"/>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Mason:</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Mason.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his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his cat.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380F80E9-3E57-420B-6ECD-5745640B2875}"/>
              </a:ext>
            </a:extLst>
          </p:cNvPr>
          <p:cNvGraphicFramePr>
            <a:graphicFrameLocks noGrp="1"/>
          </p:cNvGraphicFramePr>
          <p:nvPr>
            <p:extLst>
              <p:ext uri="{D42A27DB-BD31-4B8C-83A1-F6EECF244321}">
                <p14:modId xmlns:p14="http://schemas.microsoft.com/office/powerpoint/2010/main" val="1659187020"/>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Mason@mail.uk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Blogs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Good news! I’ve started my miniblog about playing computer games. You know, I’m a fan of them and want to share my experience with other teens.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How often do you watch videos by bloggers? What kind of blogs are popular among your friends? Would you like to become a famous blogger one day?</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By the way, my cat likes to shoot videos with 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FC0D763C-189D-76F0-0297-E571AE4D7313}"/>
              </a:ext>
            </a:extLst>
          </p:cNvPr>
          <p:cNvSpPr txBox="1"/>
          <p:nvPr/>
        </p:nvSpPr>
        <p:spPr>
          <a:xfrm>
            <a:off x="3253889" y="9443471"/>
            <a:ext cx="350222" cy="276999"/>
          </a:xfrm>
          <a:prstGeom prst="rect">
            <a:avLst/>
          </a:prstGeom>
          <a:noFill/>
        </p:spPr>
        <p:txBody>
          <a:bodyPr wrap="square" rtlCol="0">
            <a:spAutoFit/>
          </a:bodyPr>
          <a:lstStyle/>
          <a:p>
            <a:r>
              <a:rPr lang="ru-RU" sz="1200" dirty="0"/>
              <a:t>4</a:t>
            </a:r>
            <a:r>
              <a:rPr lang="en-US" sz="1200" dirty="0"/>
              <a:t>2</a:t>
            </a:r>
            <a:endParaRPr lang="ru-RU" sz="1200" dirty="0"/>
          </a:p>
        </p:txBody>
      </p:sp>
      <p:sp>
        <p:nvSpPr>
          <p:cNvPr id="11" name="TextBox 10">
            <a:extLst>
              <a:ext uri="{FF2B5EF4-FFF2-40B4-BE49-F238E27FC236}">
                <a16:creationId xmlns:a16="http://schemas.microsoft.com/office/drawing/2014/main" id="{3DD4AD97-8907-16AD-581D-A2885549D4A5}"/>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7</a:t>
            </a:r>
            <a:endParaRPr lang="ru-RU" sz="900" dirty="0"/>
          </a:p>
        </p:txBody>
      </p:sp>
      <p:graphicFrame>
        <p:nvGraphicFramePr>
          <p:cNvPr id="12" name="Таблица 11">
            <a:extLst>
              <a:ext uri="{FF2B5EF4-FFF2-40B4-BE49-F238E27FC236}">
                <a16:creationId xmlns:a16="http://schemas.microsoft.com/office/drawing/2014/main" id="{608EF11D-8385-7DFC-33BF-3171DBEB794E}"/>
              </a:ext>
            </a:extLst>
          </p:cNvPr>
          <p:cNvGraphicFramePr>
            <a:graphicFrameLocks noGrp="1"/>
          </p:cNvGraphicFramePr>
          <p:nvPr>
            <p:extLst>
              <p:ext uri="{D42A27DB-BD31-4B8C-83A1-F6EECF244321}">
                <p14:modId xmlns:p14="http://schemas.microsoft.com/office/powerpoint/2010/main" val="839541820"/>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Mason@mail.uk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Blogs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25547203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72652-051F-F62C-FCC4-96D77B6A84CB}"/>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5DB2F2F3-E786-4437-1BFB-AF3C7026126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DAEF7776-AD02-CE3A-7977-313D3AD46933}"/>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6B2B94AF-CC3E-20CA-261F-DCBD5011BF61}"/>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is considering going to a summer camp?</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Kate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Andy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wants to go to college after finishing school?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Kate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Andy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is going to practice before starting high education?</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Kate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Andy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uses a planner to manage their time?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Kate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Andy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is going to work while studying?</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Kate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Andy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97C5A74C-47D2-EE94-EC61-BE7936C092F9}"/>
              </a:ext>
            </a:extLst>
          </p:cNvPr>
          <p:cNvSpPr txBox="1"/>
          <p:nvPr/>
        </p:nvSpPr>
        <p:spPr>
          <a:xfrm>
            <a:off x="3244772" y="9443471"/>
            <a:ext cx="368456" cy="276999"/>
          </a:xfrm>
          <a:prstGeom prst="rect">
            <a:avLst/>
          </a:prstGeom>
          <a:noFill/>
        </p:spPr>
        <p:txBody>
          <a:bodyPr wrap="square" rtlCol="0">
            <a:spAutoFit/>
          </a:bodyPr>
          <a:lstStyle/>
          <a:p>
            <a:r>
              <a:rPr lang="en-US" sz="1200" dirty="0"/>
              <a:t>43</a:t>
            </a:r>
            <a:endParaRPr lang="ru-RU" sz="1200" dirty="0"/>
          </a:p>
        </p:txBody>
      </p:sp>
      <p:sp>
        <p:nvSpPr>
          <p:cNvPr id="9" name="TextBox 8">
            <a:extLst>
              <a:ext uri="{FF2B5EF4-FFF2-40B4-BE49-F238E27FC236}">
                <a16:creationId xmlns:a16="http://schemas.microsoft.com/office/drawing/2014/main" id="{BCE66232-3047-95DD-BE83-4BCDBB347A92}"/>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A79872FE-B490-3106-8D98-D8B69373B52B}"/>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8</a:t>
            </a:r>
            <a:endParaRPr lang="ru-RU" sz="1600" b="1" dirty="0"/>
          </a:p>
        </p:txBody>
      </p:sp>
      <p:graphicFrame>
        <p:nvGraphicFramePr>
          <p:cNvPr id="5" name="Таблица 4">
            <a:extLst>
              <a:ext uri="{FF2B5EF4-FFF2-40B4-BE49-F238E27FC236}">
                <a16:creationId xmlns:a16="http://schemas.microsoft.com/office/drawing/2014/main" id="{63D435CD-9855-B115-804F-D7B759D9E240}"/>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9248095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4F140-9333-5335-577F-C66125719666}"/>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D54A1CF-6BA4-111B-A67E-74C504E2F5BB}"/>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5D33E233-9EC9-D151-49AD-4AA0DA72EAAD}"/>
              </a:ext>
            </a:extLst>
          </p:cNvPr>
          <p:cNvSpPr txBox="1"/>
          <p:nvPr/>
        </p:nvSpPr>
        <p:spPr>
          <a:xfrm>
            <a:off x="3244772" y="9443471"/>
            <a:ext cx="368456" cy="276999"/>
          </a:xfrm>
          <a:prstGeom prst="rect">
            <a:avLst/>
          </a:prstGeom>
          <a:noFill/>
        </p:spPr>
        <p:txBody>
          <a:bodyPr wrap="square" rtlCol="0">
            <a:spAutoFit/>
          </a:bodyPr>
          <a:lstStyle/>
          <a:p>
            <a:r>
              <a:rPr lang="en-US" sz="1200" dirty="0"/>
              <a:t>44</a:t>
            </a:r>
            <a:endParaRPr lang="ru-RU" sz="1200" dirty="0"/>
          </a:p>
        </p:txBody>
      </p:sp>
      <p:sp>
        <p:nvSpPr>
          <p:cNvPr id="10" name="Овал 9">
            <a:extLst>
              <a:ext uri="{FF2B5EF4-FFF2-40B4-BE49-F238E27FC236}">
                <a16:creationId xmlns:a16="http://schemas.microsoft.com/office/drawing/2014/main" id="{2AF93264-D7C6-8E97-7DF9-82A0BEB93EF8}"/>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80B08418-9E5B-52FC-3BDD-3E51DFBB67AA}"/>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rules of regulation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Piracy nowadays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Fight against piracy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Ethical norms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The reality of life at sea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The golden age of piracy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The end of the 17th century to the early 18th century marked an era of adventure and lawlessness on the high seas. During this period, maritime powers competed fiercely for resources and trade routes, creating </a:t>
            </a:r>
            <a:r>
              <a:rPr lang="en-US" sz="1200" dirty="0" err="1">
                <a:latin typeface="Tahoma" panose="020B0604030504040204" pitchFamily="34" charset="0"/>
                <a:ea typeface="Tahoma" panose="020B0604030504040204" pitchFamily="34" charset="0"/>
                <a:cs typeface="Tahoma" panose="020B0604030504040204" pitchFamily="34" charset="0"/>
              </a:rPr>
              <a:t>favourable</a:t>
            </a:r>
            <a:r>
              <a:rPr lang="en-US" sz="1200" dirty="0">
                <a:latin typeface="Tahoma" panose="020B0604030504040204" pitchFamily="34" charset="0"/>
                <a:ea typeface="Tahoma" panose="020B0604030504040204" pitchFamily="34" charset="0"/>
                <a:cs typeface="Tahoma" panose="020B0604030504040204" pitchFamily="34" charset="0"/>
              </a:rPr>
              <a:t> conditions for piracy to flourish. Such figures as Blackbeard, Captain Kidd and Bartholomew Roberts became known for raiding merchant ships and building fortresses in remote islands. Many pirates were motivated by desperation, seeking wealth and freedom from despotic societies.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Despite their reputation for chaos, pirates often stuck to a strict code of conduct that regulated their actions on board. This unwritten "pirate code" varied from crew to crew but generally regarded the distribution of loot, behavior among crew members and shared responsibilities. This code not only fostered a sense of unity but also created an appearance of order that distinguished pirates from the naval forces of their time.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Life as a pirate was ruthless and dangerous, characterized by long periods of hardship. Pirates faced constant threats from naval patrols, rival crews and such dangers as storms and diseases. The living conditions on a pirate ship were often tough and unsanitary, with crew members sharing limited space and resources. There was little food and scurvy was a common disease due to a lack of fresh fruits and vegetables. Nevertheless, the promise of treasure and adventure attracted many to a pirate life, where team spirit provided a sense of belonging.</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The decline of piracy in the early 18th century was driven by several factors, including strengthening of naval forces and changes in trade practices. As European powers realized the threat posed by pirates to their economic interests, they sent more warships to attack pirate bases. Additionally, the rise of legal business in the colonies made the pirate lifestyle less attractive. Many former pirates managed to integrate into society, while others were executed or imprisoned.</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Interestingly, piracy has not vanished entirely. In recent decades, acts of piracy have reborn in various parts of the world, especially on the coasts of Somalia and in the South China Sea. These modern-day pirates often attack commercial shipping vessels, driven by economic desperation and political instability. While the motives behind modern piracy differ from those of the past, the fundamental themes of rebellion against established authority and the desire of wealth remain similar. </a:t>
            </a: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96334E0E-B26C-87DF-3C42-7DD884CA9122}"/>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8</a:t>
            </a:r>
            <a:endParaRPr lang="ru-RU" sz="900" dirty="0"/>
          </a:p>
        </p:txBody>
      </p:sp>
      <p:graphicFrame>
        <p:nvGraphicFramePr>
          <p:cNvPr id="8" name="Таблица 7">
            <a:extLst>
              <a:ext uri="{FF2B5EF4-FFF2-40B4-BE49-F238E27FC236}">
                <a16:creationId xmlns:a16="http://schemas.microsoft.com/office/drawing/2014/main" id="{47640EF8-4C00-A83F-C329-EE623D79604E}"/>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8054473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52008-87F0-BB0F-DFF7-CAF744DDA53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71593E0B-B846-EB8E-8DC3-984F19A77DE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B3B0E562-5B08-A098-CAC3-DF1A86C825F1}"/>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Socotra Ireland</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spc="-10" dirty="0">
                <a:latin typeface="Tahoma" panose="020B0604030504040204" pitchFamily="34" charset="0"/>
                <a:ea typeface="Tahoma" panose="020B0604030504040204" pitchFamily="34" charset="0"/>
                <a:cs typeface="Tahoma" panose="020B0604030504040204" pitchFamily="34" charset="0"/>
              </a:rPr>
              <a:t>     Socotra Island, often called as the "Galapagos Islands of the Indian Ocean", is a unique pearl </a:t>
            </a:r>
            <a:r>
              <a:rPr lang="en-US" sz="1200" b="1" spc="-10" dirty="0">
                <a:latin typeface="Tahoma" panose="020B0604030504040204" pitchFamily="34" charset="0"/>
                <a:ea typeface="Tahoma" panose="020B0604030504040204" pitchFamily="34" charset="0"/>
                <a:cs typeface="Tahoma" panose="020B0604030504040204" pitchFamily="34" charset="0"/>
              </a:rPr>
              <a:t>A</a:t>
            </a:r>
            <a:r>
              <a:rPr lang="en-US" sz="1200" spc="-10" dirty="0">
                <a:latin typeface="Tahoma" panose="020B0604030504040204" pitchFamily="34" charset="0"/>
                <a:ea typeface="Tahoma" panose="020B0604030504040204" pitchFamily="34" charset="0"/>
                <a:cs typeface="Tahoma" panose="020B0604030504040204" pitchFamily="34" charset="0"/>
              </a:rPr>
              <a:t>______, known for its stunning biological diversity and distinctive landscapes. Its isolation has led </a:t>
            </a:r>
            <a:r>
              <a:rPr lang="en-US" sz="1200" b="1" spc="-10" dirty="0">
                <a:latin typeface="Tahoma" panose="020B0604030504040204" pitchFamily="34" charset="0"/>
                <a:ea typeface="Tahoma" panose="020B0604030504040204" pitchFamily="34" charset="0"/>
                <a:cs typeface="Tahoma" panose="020B0604030504040204" pitchFamily="34" charset="0"/>
              </a:rPr>
              <a:t>B</a:t>
            </a:r>
            <a:r>
              <a:rPr lang="en-US" sz="1200" spc="-10" dirty="0">
                <a:latin typeface="Tahoma" panose="020B0604030504040204" pitchFamily="34" charset="0"/>
                <a:ea typeface="Tahoma" panose="020B0604030504040204" pitchFamily="34" charset="0"/>
                <a:cs typeface="Tahoma" panose="020B0604030504040204" pitchFamily="34" charset="0"/>
              </a:rPr>
              <a:t>______, such as the famous Dragon’s Blood tree and the extraordinary-looking Desert Rose. The surreal landscape of the island, marked by unusual rock formations and pristine beaches, makes it a real paradise for both ecotourists and scientists </a:t>
            </a:r>
            <a:r>
              <a:rPr lang="en-US" sz="1200" b="1" spc="-10" dirty="0">
                <a:latin typeface="Tahoma" panose="020B0604030504040204" pitchFamily="34" charset="0"/>
                <a:ea typeface="Tahoma" panose="020B0604030504040204" pitchFamily="34" charset="0"/>
                <a:cs typeface="Tahoma" panose="020B0604030504040204" pitchFamily="34" charset="0"/>
              </a:rPr>
              <a:t>C</a:t>
            </a:r>
            <a:r>
              <a:rPr lang="en-US" sz="1200" spc="-10" dirty="0">
                <a:latin typeface="Tahoma" panose="020B0604030504040204" pitchFamily="34" charset="0"/>
                <a:ea typeface="Tahoma" panose="020B0604030504040204" pitchFamily="34" charset="0"/>
                <a:cs typeface="Tahoma" panose="020B0604030504040204" pitchFamily="34" charset="0"/>
              </a:rPr>
              <a:t>______.</a:t>
            </a:r>
          </a:p>
          <a:p>
            <a:pPr algn="just"/>
            <a:r>
              <a:rPr lang="en-US" sz="1200" spc="-10" dirty="0">
                <a:latin typeface="Tahoma" panose="020B0604030504040204" pitchFamily="34" charset="0"/>
                <a:ea typeface="Tahoma" panose="020B0604030504040204" pitchFamily="34" charset="0"/>
                <a:cs typeface="Tahoma" panose="020B0604030504040204" pitchFamily="34" charset="0"/>
              </a:rPr>
              <a:t>     The island is also home to a cheerful population that has preserved its language, customs and traditions for centuries. The </a:t>
            </a:r>
            <a:r>
              <a:rPr lang="en-US" sz="1200" spc="-10" dirty="0" err="1">
                <a:latin typeface="Tahoma" panose="020B0604030504040204" pitchFamily="34" charset="0"/>
                <a:ea typeface="Tahoma" panose="020B0604030504040204" pitchFamily="34" charset="0"/>
                <a:cs typeface="Tahoma" panose="020B0604030504040204" pitchFamily="34" charset="0"/>
              </a:rPr>
              <a:t>Socotri</a:t>
            </a:r>
            <a:r>
              <a:rPr lang="en-US" sz="1200" spc="-10" dirty="0">
                <a:latin typeface="Tahoma" panose="020B0604030504040204" pitchFamily="34" charset="0"/>
                <a:ea typeface="Tahoma" panose="020B0604030504040204" pitchFamily="34" charset="0"/>
                <a:cs typeface="Tahoma" panose="020B0604030504040204" pitchFamily="34" charset="0"/>
              </a:rPr>
              <a:t> people, closely connected to their land, engage in traditional practices </a:t>
            </a:r>
            <a:r>
              <a:rPr lang="en-US" sz="1200" b="1" spc="-10" dirty="0">
                <a:latin typeface="Tahoma" panose="020B0604030504040204" pitchFamily="34" charset="0"/>
                <a:ea typeface="Tahoma" panose="020B0604030504040204" pitchFamily="34" charset="0"/>
                <a:cs typeface="Tahoma" panose="020B0604030504040204" pitchFamily="34" charset="0"/>
              </a:rPr>
              <a:t>D</a:t>
            </a:r>
            <a:r>
              <a:rPr lang="en-US" sz="1200" spc="-10" dirty="0">
                <a:latin typeface="Tahoma" panose="020B0604030504040204" pitchFamily="34" charset="0"/>
                <a:ea typeface="Tahoma" panose="020B0604030504040204" pitchFamily="34" charset="0"/>
                <a:cs typeface="Tahoma" panose="020B0604030504040204" pitchFamily="34" charset="0"/>
              </a:rPr>
              <a:t>______, which are passed down from generation to generation. Visitors can experience their warm hospitality </a:t>
            </a:r>
            <a:r>
              <a:rPr lang="en-US" sz="1200" b="1" spc="-10" dirty="0">
                <a:latin typeface="Tahoma" panose="020B0604030504040204" pitchFamily="34" charset="0"/>
                <a:ea typeface="Tahoma" panose="020B0604030504040204" pitchFamily="34" charset="0"/>
                <a:cs typeface="Tahoma" panose="020B0604030504040204" pitchFamily="34" charset="0"/>
              </a:rPr>
              <a:t>E</a:t>
            </a:r>
            <a:r>
              <a:rPr lang="en-US" sz="1200" spc="-10" dirty="0">
                <a:latin typeface="Tahoma" panose="020B0604030504040204" pitchFamily="34" charset="0"/>
                <a:ea typeface="Tahoma" panose="020B0604030504040204" pitchFamily="34" charset="0"/>
                <a:cs typeface="Tahoma" panose="020B0604030504040204" pitchFamily="34" charset="0"/>
              </a:rPr>
              <a:t>______ and lively markets, making Socotra a place for adventurers seeking the wonders of nature.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who want to marvel at the creativity of nature</a:t>
            </a:r>
          </a:p>
          <a:p>
            <a:pPr algn="just"/>
            <a:r>
              <a:rPr lang="en-US" sz="1200" dirty="0">
                <a:latin typeface="Tahoma" panose="020B0604030504040204" pitchFamily="34" charset="0"/>
                <a:ea typeface="Tahoma" panose="020B0604030504040204" pitchFamily="34" charset="0"/>
                <a:cs typeface="Tahoma" panose="020B0604030504040204" pitchFamily="34" charset="0"/>
              </a:rPr>
              <a:t>2) by exploring the ancient ruins </a:t>
            </a:r>
          </a:p>
          <a:p>
            <a:pPr algn="just"/>
            <a:r>
              <a:rPr lang="en-US" sz="1200" dirty="0">
                <a:latin typeface="Tahoma" panose="020B0604030504040204" pitchFamily="34" charset="0"/>
                <a:ea typeface="Tahoma" panose="020B0604030504040204" pitchFamily="34" charset="0"/>
                <a:cs typeface="Tahoma" panose="020B0604030504040204" pitchFamily="34" charset="0"/>
              </a:rPr>
              <a:t>3) located off the coast of Yemen</a:t>
            </a:r>
          </a:p>
          <a:p>
            <a:pPr algn="just"/>
            <a:r>
              <a:rPr lang="en-US" sz="1200" dirty="0">
                <a:latin typeface="Tahoma" panose="020B0604030504040204" pitchFamily="34" charset="0"/>
                <a:ea typeface="Tahoma" panose="020B0604030504040204" pitchFamily="34" charset="0"/>
                <a:cs typeface="Tahoma" panose="020B0604030504040204" pitchFamily="34" charset="0"/>
              </a:rPr>
              <a:t>4) but also a cultural treasure with rich history </a:t>
            </a:r>
          </a:p>
          <a:p>
            <a:pPr algn="just"/>
            <a:r>
              <a:rPr lang="en-US" sz="1200" dirty="0">
                <a:latin typeface="Tahoma" panose="020B0604030504040204" pitchFamily="34" charset="0"/>
                <a:ea typeface="Tahoma" panose="020B0604030504040204" pitchFamily="34" charset="0"/>
                <a:cs typeface="Tahoma" panose="020B0604030504040204" pitchFamily="34" charset="0"/>
              </a:rPr>
              <a:t>5) to the evolution of numerous unique species</a:t>
            </a:r>
          </a:p>
          <a:p>
            <a:pPr algn="just"/>
            <a:r>
              <a:rPr lang="en-US" sz="1200" dirty="0">
                <a:latin typeface="Tahoma" panose="020B0604030504040204" pitchFamily="34" charset="0"/>
                <a:ea typeface="Tahoma" panose="020B0604030504040204" pitchFamily="34" charset="0"/>
                <a:cs typeface="Tahoma" panose="020B0604030504040204" pitchFamily="34" charset="0"/>
              </a:rPr>
              <a:t>6) such as fishing and herbal medicine</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0F97A25-1A39-C2DF-7A53-6618AB267615}"/>
              </a:ext>
            </a:extLst>
          </p:cNvPr>
          <p:cNvSpPr txBox="1"/>
          <p:nvPr/>
        </p:nvSpPr>
        <p:spPr>
          <a:xfrm>
            <a:off x="3259060" y="9443471"/>
            <a:ext cx="339881" cy="276999"/>
          </a:xfrm>
          <a:prstGeom prst="rect">
            <a:avLst/>
          </a:prstGeom>
          <a:noFill/>
        </p:spPr>
        <p:txBody>
          <a:bodyPr wrap="square" rtlCol="0">
            <a:spAutoFit/>
          </a:bodyPr>
          <a:lstStyle/>
          <a:p>
            <a:r>
              <a:rPr lang="en-US" sz="1200" dirty="0"/>
              <a:t>45</a:t>
            </a:r>
            <a:endParaRPr lang="ru-RU" sz="1200" dirty="0"/>
          </a:p>
        </p:txBody>
      </p:sp>
      <p:sp>
        <p:nvSpPr>
          <p:cNvPr id="3" name="TextBox 2">
            <a:extLst>
              <a:ext uri="{FF2B5EF4-FFF2-40B4-BE49-F238E27FC236}">
                <a16:creationId xmlns:a16="http://schemas.microsoft.com/office/drawing/2014/main" id="{F9B4B1E9-03FB-C029-907A-B33CC92A5274}"/>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8</a:t>
            </a:r>
            <a:endParaRPr lang="ru-RU" sz="900" dirty="0"/>
          </a:p>
        </p:txBody>
      </p:sp>
      <p:sp>
        <p:nvSpPr>
          <p:cNvPr id="6" name="Овал 5">
            <a:extLst>
              <a:ext uri="{FF2B5EF4-FFF2-40B4-BE49-F238E27FC236}">
                <a16:creationId xmlns:a16="http://schemas.microsoft.com/office/drawing/2014/main" id="{8593D758-0887-68F1-A312-AF92C90F8F75}"/>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B9F774C2-0E1B-504D-F639-3B90E2ED0D3C}"/>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16A03C50-1E7A-525F-46CA-C474FEEC2FB8}"/>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0C0FC477-E4F7-55FB-31B9-E41F41914586}"/>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737756D3-2F1F-4B43-9914-7EB2BFAD1335}"/>
              </a:ext>
            </a:extLst>
          </p:cNvPr>
          <p:cNvGraphicFramePr>
            <a:graphicFrameLocks noGrp="1"/>
          </p:cNvGraphicFramePr>
          <p:nvPr>
            <p:extLst>
              <p:ext uri="{D42A27DB-BD31-4B8C-83A1-F6EECF244321}">
                <p14:modId xmlns:p14="http://schemas.microsoft.com/office/powerpoint/2010/main" val="3813918214"/>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Louis Vuitton</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Louis Vuitton, a name that has become synonymous with luxury and elegance, has gone beyond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fashion and has become a global symbol of timeless sophistication. Founded in 1854 by an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suitcase maker in Paris, the brand was initially focused on high-quality luggage, developing innovative designs that met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a:t>
                      </a:r>
                      <a:r>
                        <a:rPr lang="en-US" sz="1200" b="0" dirty="0" err="1">
                          <a:solidFill>
                            <a:schemeClr val="tx1"/>
                          </a:solidFill>
                          <a:latin typeface="Tahoma" panose="020B0604030504040204" pitchFamily="34" charset="0"/>
                          <a:ea typeface="Tahoma" panose="020B0604030504040204" pitchFamily="34" charset="0"/>
                          <a:cs typeface="Tahoma" panose="020B0604030504040204" pitchFamily="34" charset="0"/>
                        </a:rPr>
                        <a:t>travellers</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Over the years, Louis Vuitton has expanded its range to include fine leather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stylish clothing and iconic accessories that feature a signature monogram. Today, it is a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modern luxury, constantly conquering the world with a combination of tradition and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a:t>
                      </a:r>
                      <a:r>
                        <a:rPr lang="en-US" sz="1200" b="0" dirty="0" err="1">
                          <a:solidFill>
                            <a:schemeClr val="tx1"/>
                          </a:solidFill>
                          <a:latin typeface="Tahoma" panose="020B0604030504040204" pitchFamily="34" charset="0"/>
                          <a:ea typeface="Tahoma" panose="020B0604030504040204" pitchFamily="34" charset="0"/>
                          <a:cs typeface="Tahoma" panose="020B0604030504040204" pitchFamily="34" charset="0"/>
                        </a:rPr>
                        <a:t>flavour</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model</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expensive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needs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symbol</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experienced</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modern</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goods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simple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FEDB198C-73E7-1F23-DB2B-99A2F88D7D83}"/>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9222535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2F835-1462-C843-3A68-FECDD0ECD10A}"/>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C1251CE-DB8D-3BBF-AF0F-1B9243B2BAF2}"/>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A30310AF-12B4-FC71-B0E7-F43861BD2B7A}"/>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E5184D30-1B55-C45E-17D2-B2899294E617}"/>
              </a:ext>
            </a:extLst>
          </p:cNvPr>
          <p:cNvSpPr txBox="1"/>
          <p:nvPr/>
        </p:nvSpPr>
        <p:spPr>
          <a:xfrm>
            <a:off x="3259060" y="9443471"/>
            <a:ext cx="339881" cy="276999"/>
          </a:xfrm>
          <a:prstGeom prst="rect">
            <a:avLst/>
          </a:prstGeom>
          <a:noFill/>
        </p:spPr>
        <p:txBody>
          <a:bodyPr wrap="square" rtlCol="0">
            <a:spAutoFit/>
          </a:bodyPr>
          <a:lstStyle/>
          <a:p>
            <a:r>
              <a:rPr lang="en-US" sz="1200" dirty="0"/>
              <a:t>46</a:t>
            </a:r>
            <a:endParaRPr lang="ru-RU" sz="1200" dirty="0"/>
          </a:p>
        </p:txBody>
      </p:sp>
      <p:sp>
        <p:nvSpPr>
          <p:cNvPr id="3" name="TextBox 2">
            <a:extLst>
              <a:ext uri="{FF2B5EF4-FFF2-40B4-BE49-F238E27FC236}">
                <a16:creationId xmlns:a16="http://schemas.microsoft.com/office/drawing/2014/main" id="{943D20E7-F58F-155B-2660-270A20CADB86}"/>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8</a:t>
            </a:r>
            <a:endParaRPr lang="ru-RU" sz="900" dirty="0"/>
          </a:p>
        </p:txBody>
      </p:sp>
      <p:sp>
        <p:nvSpPr>
          <p:cNvPr id="12" name="TextBox 11">
            <a:extLst>
              <a:ext uri="{FF2B5EF4-FFF2-40B4-BE49-F238E27FC236}">
                <a16:creationId xmlns:a16="http://schemas.microsoft.com/office/drawing/2014/main" id="{E6E28031-2CD7-9A9A-80B3-F7FEC5430C58}"/>
              </a:ext>
            </a:extLst>
          </p:cNvPr>
          <p:cNvSpPr txBox="1"/>
          <p:nvPr/>
        </p:nvSpPr>
        <p:spPr>
          <a:xfrm>
            <a:off x="5176638" y="1841405"/>
            <a:ext cx="1302120" cy="4154984"/>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TRAVEL</a:t>
            </a:r>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SLEEP</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WRITER</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WAKE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HE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ANGRY</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09124ECD-22FA-E477-4657-25D137FE2238}"/>
              </a:ext>
            </a:extLst>
          </p:cNvPr>
          <p:cNvSpPr txBox="1"/>
          <p:nvPr/>
        </p:nvSpPr>
        <p:spPr>
          <a:xfrm>
            <a:off x="723567" y="1841405"/>
            <a:ext cx="4453071" cy="4339650"/>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Mark Twain, </a:t>
            </a:r>
            <a:r>
              <a:rPr lang="en-US" sz="1200" dirty="0">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famous American humorist, once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on board a French train going to Dijon and then to Paris. He was struggling with such strong fatigue that he decided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all the way to his destination.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Just as he was settling down to take a nap, he addressed to the conductor who was just going past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compartment and asked: </a:t>
            </a:r>
            <a:r>
              <a:rPr lang="en-US" sz="1200" dirty="0">
                <a:latin typeface="Tahoma" panose="020B0604030504040204" pitchFamily="34" charset="0"/>
                <a:ea typeface="Tahoma" panose="020B0604030504040204" pitchFamily="34" charset="0"/>
                <a:cs typeface="Tahoma" panose="020B0604030504040204" pitchFamily="34" charset="0"/>
              </a:rPr>
              <a:t>“My friend, could you wake me up when the train is approaching the city?” And then he warned,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“Listen, I sleep very soundly. When you try to wake me up, I can make a real show — imagine a bear that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up from a nap in the middle of winter! But don't worry about my dramatic protest; just drop me off the train when we arrive in Dijon”.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Finally, Twain woke up from a dream and discovered that he was now in Paris. Furious, he rushed to the conductor, </a:t>
            </a:r>
            <a:r>
              <a:rPr lang="en-US" sz="1200" dirty="0">
                <a:latin typeface="Tahoma" panose="020B0604030504040204" pitchFamily="34" charset="0"/>
                <a:ea typeface="Tahoma" panose="020B0604030504040204" pitchFamily="34" charset="0"/>
                <a:cs typeface="Tahoma" panose="020B0604030504040204" pitchFamily="34" charset="0"/>
              </a:rPr>
              <a:t>barely keeping </a:t>
            </a:r>
            <a:r>
              <a:rPr lang="en-US" sz="1200" b="1" dirty="0">
                <a:latin typeface="Tahoma" panose="020B0604030504040204" pitchFamily="34" charset="0"/>
                <a:ea typeface="Tahoma" panose="020B0604030504040204" pitchFamily="34" charset="0"/>
                <a:cs typeface="Tahoma" panose="020B0604030504040204" pitchFamily="34" charset="0"/>
              </a:rPr>
              <a:t>5</a:t>
            </a:r>
            <a:r>
              <a:rPr lang="en-US" sz="1200" dirty="0">
                <a:latin typeface="Tahoma" panose="020B0604030504040204" pitchFamily="34" charset="0"/>
                <a:ea typeface="Tahoma" panose="020B0604030504040204" pitchFamily="34" charset="0"/>
                <a:cs typeface="Tahoma" panose="020B0604030504040204" pitchFamily="34" charset="0"/>
              </a:rPr>
              <a:t>________________ from shouting</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and declared: “I've never been so angry in my life!” The conductor, completely indifferent to Twain's theatrical talent, simply replied: “Oh, you can't be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than that American I dropped off the train in Dijon”.</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05C42DA2-8993-2C1F-5713-CBE0AB90F639}"/>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8A2AF9AC-CEE4-83C4-D026-9C08D60ECB50}"/>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15036013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6DEA1-7E9B-ABC4-879F-7DDF6C0F2CF3}"/>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B18D27A-495A-29D3-E5F3-71B0D5F1E1C0}"/>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2A4A5EE3-572A-8A5F-3388-730899EBEB79}"/>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name of the islands where the UK is located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Kingdom Isles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English Isles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Royal Isles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British Isles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10" dirty="0">
                <a:latin typeface="Tahoma" panose="020B0604030504040204" pitchFamily="34" charset="0"/>
                <a:ea typeface="Tahoma" panose="020B0604030504040204" pitchFamily="34" charset="0"/>
                <a:cs typeface="Tahoma" panose="020B0604030504040204" pitchFamily="34" charset="0"/>
              </a:rPr>
              <a:t>B. The expression used by Australians to say about equal opportunities is …</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“be fair”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“fair go”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“it’s fair”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“as fair as can be”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British Airways London Eye is the name of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airport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observation wheel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skyscraper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telescope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Hollywood is a </a:t>
            </a:r>
            <a:r>
              <a:rPr lang="en-US" sz="1200" b="1" dirty="0" err="1">
                <a:latin typeface="Tahoma" panose="020B0604030504040204" pitchFamily="34" charset="0"/>
                <a:ea typeface="Tahoma" panose="020B0604030504040204" pitchFamily="34" charset="0"/>
                <a:cs typeface="Tahoma" panose="020B0604030504040204" pitchFamily="34" charset="0"/>
              </a:rPr>
              <a:t>neighbourhood</a:t>
            </a:r>
            <a:r>
              <a:rPr lang="en-US" sz="1200" b="1" dirty="0">
                <a:latin typeface="Tahoma" panose="020B0604030504040204" pitchFamily="34" charset="0"/>
                <a:ea typeface="Tahoma" panose="020B0604030504040204" pitchFamily="34" charset="0"/>
                <a:cs typeface="Tahoma" panose="020B0604030504040204" pitchFamily="34" charset="0"/>
              </a:rPr>
              <a:t> of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Los Angeles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New York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Chicago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Philadelphia</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 in New York is famous for ice-skating rink.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Empire State building</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Broadway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Rockefeller Centre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Times Square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32741095-83AD-53F5-10AB-ABFC25350A38}"/>
              </a:ext>
            </a:extLst>
          </p:cNvPr>
          <p:cNvSpPr txBox="1"/>
          <p:nvPr/>
        </p:nvSpPr>
        <p:spPr>
          <a:xfrm>
            <a:off x="3259060" y="9443471"/>
            <a:ext cx="339881" cy="276999"/>
          </a:xfrm>
          <a:prstGeom prst="rect">
            <a:avLst/>
          </a:prstGeom>
          <a:noFill/>
        </p:spPr>
        <p:txBody>
          <a:bodyPr wrap="square" rtlCol="0">
            <a:spAutoFit/>
          </a:bodyPr>
          <a:lstStyle/>
          <a:p>
            <a:r>
              <a:rPr lang="en-US" sz="1200" dirty="0"/>
              <a:t>47</a:t>
            </a:r>
            <a:endParaRPr lang="ru-RU" sz="1200" dirty="0"/>
          </a:p>
        </p:txBody>
      </p:sp>
      <p:sp>
        <p:nvSpPr>
          <p:cNvPr id="3" name="TextBox 2">
            <a:extLst>
              <a:ext uri="{FF2B5EF4-FFF2-40B4-BE49-F238E27FC236}">
                <a16:creationId xmlns:a16="http://schemas.microsoft.com/office/drawing/2014/main" id="{E26280B6-3486-F9B9-3D82-B13BF0C10993}"/>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8</a:t>
            </a:r>
            <a:endParaRPr lang="ru-RU" sz="900" dirty="0"/>
          </a:p>
        </p:txBody>
      </p:sp>
      <p:sp>
        <p:nvSpPr>
          <p:cNvPr id="6" name="Овал 5">
            <a:extLst>
              <a:ext uri="{FF2B5EF4-FFF2-40B4-BE49-F238E27FC236}">
                <a16:creationId xmlns:a16="http://schemas.microsoft.com/office/drawing/2014/main" id="{C0DEC1AE-E4F2-252A-3705-AA97F1A3EEDD}"/>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2D1878A1-7C96-FFDE-9C79-C7551D9E1D4C}"/>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88D75D77-31E7-748B-B639-09A93BD787CE}"/>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7971793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ED3C7-FC30-D6B7-430D-33FEBF4929A2}"/>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7A4B03B-17A6-758F-145B-5206D4435009}"/>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3BE7D018-EA23-61F2-DA01-F3D044A11E9D}"/>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9CE848CA-48D9-1448-0A17-ED781B370E26}"/>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Hannah: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Hannah.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her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party.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8E8917A6-FB01-D2A8-3943-6A80EFD2114D}"/>
              </a:ext>
            </a:extLst>
          </p:cNvPr>
          <p:cNvGraphicFramePr>
            <a:graphicFrameLocks noGrp="1"/>
          </p:cNvGraphicFramePr>
          <p:nvPr>
            <p:extLst>
              <p:ext uri="{D42A27DB-BD31-4B8C-83A1-F6EECF244321}">
                <p14:modId xmlns:p14="http://schemas.microsoft.com/office/powerpoint/2010/main" val="3087017024"/>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Hannah@mail.uk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Fears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spc="-10" dirty="0">
                          <a:solidFill>
                            <a:schemeClr val="tx1"/>
                          </a:solidFill>
                          <a:latin typeface="Tahoma" panose="020B0604030504040204" pitchFamily="34" charset="0"/>
                          <a:ea typeface="Tahoma" panose="020B0604030504040204" pitchFamily="34" charset="0"/>
                          <a:cs typeface="Tahoma" panose="020B0604030504040204" pitchFamily="34" charset="0"/>
                        </a:rPr>
                        <a:t>… Lately I’ve discovered that I am afraid of snakes. I’ve never thought of this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until </a:t>
                      </a:r>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I visited a local zoo. I realized that I would feel panic if I came across a snake.</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What fears do you have? Do you watch TV shows where people overcome fears for money? How do you cope with your fears?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You know, the more I think about having a party, the more I like this idea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787E43DA-AA73-B56C-AD04-9936E56DC148}"/>
              </a:ext>
            </a:extLst>
          </p:cNvPr>
          <p:cNvSpPr txBox="1"/>
          <p:nvPr/>
        </p:nvSpPr>
        <p:spPr>
          <a:xfrm>
            <a:off x="3240826" y="9443471"/>
            <a:ext cx="376348" cy="276999"/>
          </a:xfrm>
          <a:prstGeom prst="rect">
            <a:avLst/>
          </a:prstGeom>
          <a:noFill/>
        </p:spPr>
        <p:txBody>
          <a:bodyPr wrap="square" rtlCol="0">
            <a:spAutoFit/>
          </a:bodyPr>
          <a:lstStyle/>
          <a:p>
            <a:r>
              <a:rPr lang="ru-RU" sz="1200" dirty="0"/>
              <a:t>4</a:t>
            </a:r>
            <a:r>
              <a:rPr lang="en-US" sz="1200" dirty="0"/>
              <a:t>8</a:t>
            </a:r>
            <a:endParaRPr lang="ru-RU" sz="1200" dirty="0"/>
          </a:p>
        </p:txBody>
      </p:sp>
      <p:sp>
        <p:nvSpPr>
          <p:cNvPr id="11" name="TextBox 10">
            <a:extLst>
              <a:ext uri="{FF2B5EF4-FFF2-40B4-BE49-F238E27FC236}">
                <a16:creationId xmlns:a16="http://schemas.microsoft.com/office/drawing/2014/main" id="{C34FDE35-A27B-EDE0-3B5F-1202D5EEC20B}"/>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8</a:t>
            </a:r>
            <a:endParaRPr lang="ru-RU" sz="900" dirty="0"/>
          </a:p>
        </p:txBody>
      </p:sp>
      <p:graphicFrame>
        <p:nvGraphicFramePr>
          <p:cNvPr id="12" name="Таблица 11">
            <a:extLst>
              <a:ext uri="{FF2B5EF4-FFF2-40B4-BE49-F238E27FC236}">
                <a16:creationId xmlns:a16="http://schemas.microsoft.com/office/drawing/2014/main" id="{92B75D45-D317-916C-58DE-EFAC947A6949}"/>
              </a:ext>
            </a:extLst>
          </p:cNvPr>
          <p:cNvGraphicFramePr>
            <a:graphicFrameLocks noGrp="1"/>
          </p:cNvGraphicFramePr>
          <p:nvPr>
            <p:extLst>
              <p:ext uri="{D42A27DB-BD31-4B8C-83A1-F6EECF244321}">
                <p14:modId xmlns:p14="http://schemas.microsoft.com/office/powerpoint/2010/main" val="874557426"/>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Hannah@mail.uk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Fears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85108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95A8E-E478-9AA0-E7CD-1C1AF7920476}"/>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0E11EEA-DA9C-8826-8CB8-72AB7DC820F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FC8BEF54-CFFD-B0C2-4F1B-3F46A764FB49}"/>
              </a:ext>
            </a:extLst>
          </p:cNvPr>
          <p:cNvSpPr txBox="1"/>
          <p:nvPr/>
        </p:nvSpPr>
        <p:spPr>
          <a:xfrm>
            <a:off x="723569" y="722477"/>
            <a:ext cx="5895891" cy="830997"/>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D949A5D0-2335-831C-CCBE-234E20B4FBDF}"/>
              </a:ext>
            </a:extLst>
          </p:cNvPr>
          <p:cNvSpPr txBox="1"/>
          <p:nvPr/>
        </p:nvSpPr>
        <p:spPr>
          <a:xfrm>
            <a:off x="3259060" y="9443471"/>
            <a:ext cx="339881" cy="276999"/>
          </a:xfrm>
          <a:prstGeom prst="rect">
            <a:avLst/>
          </a:prstGeom>
          <a:noFill/>
        </p:spPr>
        <p:txBody>
          <a:bodyPr wrap="square" rtlCol="0">
            <a:spAutoFit/>
          </a:bodyPr>
          <a:lstStyle/>
          <a:p>
            <a:r>
              <a:rPr lang="en-US" sz="1200" dirty="0"/>
              <a:t>4</a:t>
            </a:r>
            <a:endParaRPr lang="ru-RU" sz="1200" dirty="0"/>
          </a:p>
        </p:txBody>
      </p:sp>
      <p:sp>
        <p:nvSpPr>
          <p:cNvPr id="3" name="TextBox 2">
            <a:extLst>
              <a:ext uri="{FF2B5EF4-FFF2-40B4-BE49-F238E27FC236}">
                <a16:creationId xmlns:a16="http://schemas.microsoft.com/office/drawing/2014/main" id="{BB8923A9-0B0C-06D6-2EC5-0FD398DEFD2C}"/>
              </a:ext>
            </a:extLst>
          </p:cNvPr>
          <p:cNvSpPr txBox="1"/>
          <p:nvPr/>
        </p:nvSpPr>
        <p:spPr>
          <a:xfrm>
            <a:off x="6019138" y="23063"/>
            <a:ext cx="715617" cy="230832"/>
          </a:xfrm>
          <a:prstGeom prst="rect">
            <a:avLst/>
          </a:prstGeom>
          <a:noFill/>
        </p:spPr>
        <p:txBody>
          <a:bodyPr wrap="square" rtlCol="0">
            <a:spAutoFit/>
          </a:bodyPr>
          <a:lstStyle/>
          <a:p>
            <a:r>
              <a:rPr lang="ru-RU" sz="900" dirty="0"/>
              <a:t>Вариант 1</a:t>
            </a:r>
          </a:p>
        </p:txBody>
      </p:sp>
      <p:sp>
        <p:nvSpPr>
          <p:cNvPr id="12" name="TextBox 11">
            <a:extLst>
              <a:ext uri="{FF2B5EF4-FFF2-40B4-BE49-F238E27FC236}">
                <a16:creationId xmlns:a16="http://schemas.microsoft.com/office/drawing/2014/main" id="{C661BDF7-8376-E46F-2B0D-208A69D23C30}"/>
              </a:ext>
            </a:extLst>
          </p:cNvPr>
          <p:cNvSpPr txBox="1"/>
          <p:nvPr/>
        </p:nvSpPr>
        <p:spPr>
          <a:xfrm>
            <a:off x="5176638" y="1841405"/>
            <a:ext cx="1302120" cy="4339650"/>
          </a:xfrm>
          <a:prstGeom prst="rect">
            <a:avLst/>
          </a:prstGeom>
          <a:noFill/>
        </p:spPr>
        <p:txBody>
          <a:bodyPr wrap="square">
            <a:spAutoFit/>
          </a:bodyPr>
          <a:lstStyle/>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SHINE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IMITATE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ATTACK</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HE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FAR</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DIFFICULTY</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859BE5CC-F59C-12E3-21BA-99BD7CEB9CD2}"/>
              </a:ext>
            </a:extLst>
          </p:cNvPr>
          <p:cNvSpPr txBox="1"/>
          <p:nvPr/>
        </p:nvSpPr>
        <p:spPr>
          <a:xfrm>
            <a:off x="723567" y="1841405"/>
            <a:ext cx="4453071" cy="4708981"/>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“Tomahawk! The shield!”, Tommy shouted and his eyes </a:t>
            </a:r>
            <a:r>
              <a:rPr lang="en-US" sz="1200" b="1" dirty="0">
                <a:latin typeface="Tahoma" panose="020B0604030504040204" pitchFamily="34" charset="0"/>
                <a:ea typeface="Tahoma" panose="020B0604030504040204" pitchFamily="34" charset="0"/>
                <a:cs typeface="Tahoma" panose="020B0604030504040204" pitchFamily="34" charset="0"/>
              </a:rPr>
              <a:t>1</a:t>
            </a:r>
            <a:r>
              <a:rPr lang="en-US" sz="1200" dirty="0">
                <a:latin typeface="Tahoma" panose="020B0604030504040204" pitchFamily="34" charset="0"/>
                <a:ea typeface="Tahoma" panose="020B0604030504040204" pitchFamily="34" charset="0"/>
                <a:cs typeface="Tahoma" panose="020B0604030504040204" pitchFamily="34" charset="0"/>
              </a:rPr>
              <a:t>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with excitement. His dad and he turned their usual backyard into a wilderness, where tall grass turned into vast plains, and the garden barn turned into a majestic wigwam.</a:t>
            </a:r>
          </a:p>
          <a:p>
            <a:pPr algn="just"/>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“Hold the line!”, </a:t>
            </a:r>
            <a:r>
              <a:rPr lang="en-US" sz="1200" dirty="0">
                <a:latin typeface="Tahoma" panose="020B0604030504040204" pitchFamily="34" charset="0"/>
                <a:ea typeface="Tahoma" panose="020B0604030504040204" pitchFamily="34" charset="0"/>
                <a:cs typeface="Tahoma" panose="020B0604030504040204" pitchFamily="34" charset="0"/>
              </a:rPr>
              <a:t>h</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is father replied, </a:t>
            </a:r>
            <a:r>
              <a:rPr lang="en-US" sz="1200" b="1" dirty="0">
                <a:latin typeface="Tahoma" panose="020B0604030504040204" pitchFamily="34" charset="0"/>
                <a:ea typeface="Tahoma" panose="020B0604030504040204" pitchFamily="34" charset="0"/>
                <a:cs typeface="Tahoma" panose="020B0604030504040204" pitchFamily="34" charset="0"/>
              </a:rPr>
              <a:t>2</a:t>
            </a:r>
            <a:r>
              <a:rPr lang="en-US" sz="1200" dirty="0">
                <a:latin typeface="Tahoma" panose="020B0604030504040204" pitchFamily="34" charset="0"/>
                <a:ea typeface="Tahoma" panose="020B0604030504040204" pitchFamily="34" charset="0"/>
                <a:cs typeface="Tahoma" panose="020B0604030504040204" pitchFamily="34" charset="0"/>
              </a:rPr>
              <a:t>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the deep voice of a wise leader. He looked up at the sky, where the fading light began to turn everything golden. The stage was set, and an adventure awaited him.</a:t>
            </a:r>
          </a:p>
          <a:p>
            <a:pPr algn="just"/>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Suddenly, they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by the enemy “settlers”! With wild screams and giggles, they rushed between the trees, avoiding the arrows. Tommy led the attack, calling his father to follow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a:t>
            </a:r>
            <a:r>
              <a:rPr lang="en-US" sz="1200" dirty="0">
                <a:latin typeface="Tahoma" panose="020B0604030504040204" pitchFamily="34" charset="0"/>
                <a:ea typeface="Tahoma" panose="020B0604030504040204" pitchFamily="34" charset="0"/>
                <a:cs typeface="Tahoma" panose="020B0604030504040204" pitchFamily="34" charset="0"/>
              </a:rPr>
              <a:t>shak</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ing his toy bow like a real warrior. They sat down behind the barn, pretending to discuss strategy.</a:t>
            </a:r>
          </a:p>
          <a:p>
            <a:pPr algn="just"/>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Just as Tommy was about to run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he stopped and looked at his father. “Do you think the real Indians had that kind of fun?”, he asked. His father knelt down next to him and ran his hand through Tommy’s shaggy hair. “They faced many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but deep down they admired life and nature. They, like us, understood the importance of family”.</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04BAB785-1D5F-E343-6311-977388D63F9A}"/>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3C6A088A-6097-4A83-3218-9041AFB084C0}"/>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20306514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BAE88-ECBE-9F72-59F8-EDD825185F14}"/>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4B3F8B3-1FAA-5AEC-11EA-0AC9CBAF99F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6FF68544-FA67-013A-F8B5-4E2AE7E1AA1D}"/>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AB10FE8C-96BC-31F4-4187-2A80D488C33B}"/>
              </a:ext>
            </a:extLst>
          </p:cNvPr>
          <p:cNvSpPr txBox="1"/>
          <p:nvPr/>
        </p:nvSpPr>
        <p:spPr>
          <a:xfrm>
            <a:off x="723569" y="1223377"/>
            <a:ext cx="5895891" cy="5816977"/>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thinks that inventing the wheel is basic for other discoveries?</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Larry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Emma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remembers a discovery in medicine?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Larry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Emma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believes that discovery of DNA-structure changed genetics?</a:t>
            </a: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Larry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Emma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30" dirty="0">
                <a:latin typeface="Tahoma" panose="020B0604030504040204" pitchFamily="34" charset="0"/>
                <a:ea typeface="Tahoma" panose="020B0604030504040204" pitchFamily="34" charset="0"/>
                <a:cs typeface="Tahoma" panose="020B0604030504040204" pitchFamily="34" charset="0"/>
              </a:rPr>
              <a:t>D. Who guesses that the next great discovery will be connected with ecology?</a:t>
            </a:r>
            <a:endParaRPr lang="ru-RU" sz="1200" b="1" spc="-30"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Larry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Emma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mentions a discovery in mathematics?</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Larry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Emma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68243AAE-6086-3189-C294-C57660B014D0}"/>
              </a:ext>
            </a:extLst>
          </p:cNvPr>
          <p:cNvSpPr txBox="1"/>
          <p:nvPr/>
        </p:nvSpPr>
        <p:spPr>
          <a:xfrm>
            <a:off x="3244772" y="9443471"/>
            <a:ext cx="368456" cy="276999"/>
          </a:xfrm>
          <a:prstGeom prst="rect">
            <a:avLst/>
          </a:prstGeom>
          <a:noFill/>
        </p:spPr>
        <p:txBody>
          <a:bodyPr wrap="square" rtlCol="0">
            <a:spAutoFit/>
          </a:bodyPr>
          <a:lstStyle/>
          <a:p>
            <a:r>
              <a:rPr lang="en-US" sz="1200" dirty="0"/>
              <a:t>49</a:t>
            </a:r>
            <a:endParaRPr lang="ru-RU" sz="1200" dirty="0"/>
          </a:p>
        </p:txBody>
      </p:sp>
      <p:sp>
        <p:nvSpPr>
          <p:cNvPr id="9" name="TextBox 8">
            <a:extLst>
              <a:ext uri="{FF2B5EF4-FFF2-40B4-BE49-F238E27FC236}">
                <a16:creationId xmlns:a16="http://schemas.microsoft.com/office/drawing/2014/main" id="{5B96978A-9B71-E6CA-32C0-4EBF27F20EFA}"/>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E8778B04-8439-1349-0DDF-328397351EB6}"/>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9</a:t>
            </a:r>
            <a:endParaRPr lang="ru-RU" sz="1600" b="1" dirty="0"/>
          </a:p>
        </p:txBody>
      </p:sp>
      <p:graphicFrame>
        <p:nvGraphicFramePr>
          <p:cNvPr id="5" name="Таблица 4">
            <a:extLst>
              <a:ext uri="{FF2B5EF4-FFF2-40B4-BE49-F238E27FC236}">
                <a16:creationId xmlns:a16="http://schemas.microsoft.com/office/drawing/2014/main" id="{E826182F-F6C9-BEFB-F4E0-4EED4C8713C2}"/>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7157980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CD3C5-B0CE-2EEE-5B72-2E9BF39520C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CBFCBE0-6B98-0973-B590-CD8AEA91BDC3}"/>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43BFB8F1-9DA6-D0DB-4243-0C7604564F6B}"/>
              </a:ext>
            </a:extLst>
          </p:cNvPr>
          <p:cNvSpPr txBox="1"/>
          <p:nvPr/>
        </p:nvSpPr>
        <p:spPr>
          <a:xfrm>
            <a:off x="3244772" y="9443471"/>
            <a:ext cx="368456" cy="276999"/>
          </a:xfrm>
          <a:prstGeom prst="rect">
            <a:avLst/>
          </a:prstGeom>
          <a:noFill/>
        </p:spPr>
        <p:txBody>
          <a:bodyPr wrap="square" rtlCol="0">
            <a:spAutoFit/>
          </a:bodyPr>
          <a:lstStyle/>
          <a:p>
            <a:r>
              <a:rPr lang="en-US" sz="1200" dirty="0"/>
              <a:t>50</a:t>
            </a:r>
            <a:endParaRPr lang="ru-RU" sz="1200" dirty="0"/>
          </a:p>
        </p:txBody>
      </p:sp>
      <p:sp>
        <p:nvSpPr>
          <p:cNvPr id="10" name="Овал 9">
            <a:extLst>
              <a:ext uri="{FF2B5EF4-FFF2-40B4-BE49-F238E27FC236}">
                <a16:creationId xmlns:a16="http://schemas.microsoft.com/office/drawing/2014/main" id="{D9D44714-92BC-5984-8523-13A62337B92D}"/>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0DA1EB9F-CC96-C068-C81C-C249D5121261}"/>
              </a:ext>
            </a:extLst>
          </p:cNvPr>
          <p:cNvSpPr txBox="1"/>
          <p:nvPr/>
        </p:nvSpPr>
        <p:spPr>
          <a:xfrm>
            <a:off x="665282" y="472460"/>
            <a:ext cx="5895891" cy="8956298"/>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brain without a body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future perspectives of AI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Solving pressing global problems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evolution of AI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Benefits of AI</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Responsible use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Artificial intelligence (AI) is a revolutionary field that encompasses the development of computer systems capable of performing tasks that typically require human intelligence. These tasks include understanding natural language, recognizing patterns, solving complex problems and even making decisions. Since its introduction in the mid-20th century, AI has evolved greatly, driven by advances in machine learning, neural networks and massive datasets. The influence of AI is transforming industries and changing the way people interact with technology.</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The path of AI began with theoretical concepts in the 1950s, when pioneers like </a:t>
            </a:r>
            <a:r>
              <a:rPr lang="en-US" sz="1200" spc="-20" dirty="0">
                <a:latin typeface="Tahoma" panose="020B0604030504040204" pitchFamily="34" charset="0"/>
                <a:ea typeface="Tahoma" panose="020B0604030504040204" pitchFamily="34" charset="0"/>
                <a:cs typeface="Tahoma" panose="020B0604030504040204" pitchFamily="34" charset="0"/>
              </a:rPr>
              <a:t>Alan Turing laid the foundation for creating machines that could mimic human thinking. </a:t>
            </a:r>
            <a:r>
              <a:rPr lang="en-US" sz="1200" dirty="0">
                <a:latin typeface="Tahoma" panose="020B0604030504040204" pitchFamily="34" charset="0"/>
                <a:ea typeface="Tahoma" panose="020B0604030504040204" pitchFamily="34" charset="0"/>
                <a:cs typeface="Tahoma" panose="020B0604030504040204" pitchFamily="34" charset="0"/>
              </a:rPr>
              <a:t>Over the decades serious advances were achieved, like the development of early algorithms and expert systems in the 1980s. At the turn of the millennium there was an increase in AI research, caused by the rapid growth of computing power and the </a:t>
            </a:r>
            <a:r>
              <a:rPr lang="en-US" sz="1200" spc="-10" dirty="0">
                <a:latin typeface="Tahoma" panose="020B0604030504040204" pitchFamily="34" charset="0"/>
                <a:ea typeface="Tahoma" panose="020B0604030504040204" pitchFamily="34" charset="0"/>
                <a:cs typeface="Tahoma" panose="020B0604030504040204" pitchFamily="34" charset="0"/>
              </a:rPr>
              <a:t>availability of huge amounts of data. As a result, machine learning techniques became </a:t>
            </a:r>
            <a:r>
              <a:rPr lang="en-US" sz="1200" dirty="0">
                <a:latin typeface="Tahoma" panose="020B0604030504040204" pitchFamily="34" charset="0"/>
                <a:ea typeface="Tahoma" panose="020B0604030504040204" pitchFamily="34" charset="0"/>
                <a:cs typeface="Tahoma" panose="020B0604030504040204" pitchFamily="34" charset="0"/>
              </a:rPr>
              <a:t>widespread, allowing systems to learn from experiences and improve over time.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The fields of application of AI are diverse. In health care, AI improves diagnostic accuracy and personalizes treatment plans, while in finance, algorithms analyze vast amounts of data to identify fraudulent activities and develop investment strategies. AI also plays a crucial role in transportation, where autonomous vehicles use AI to navigate and make split-second decisions. Furthermore, in everyday life virtual assistants powered by AI help manage tasks, provide information and optimize daily activities, demonstrating the integration into personal and professional spheres.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Despite its advantages, the rise of AI brings significant ethical considerations. Issues such as data privacy, algorithmic bias and job displacement are the focus of discussions about AI introduction. As machines solve complex tasks, concerns are growing about transparency and accountability in AI decision-making processes. </a:t>
            </a:r>
            <a:r>
              <a:rPr lang="en-US" sz="1200" spc="-10" dirty="0">
                <a:latin typeface="Tahoma" panose="020B0604030504040204" pitchFamily="34" charset="0"/>
                <a:ea typeface="Tahoma" panose="020B0604030504040204" pitchFamily="34" charset="0"/>
                <a:cs typeface="Tahoma" panose="020B0604030504040204" pitchFamily="34" charset="0"/>
              </a:rPr>
              <a:t>Policymakers and technologists must work together to create frameworks that ensure wise growth </a:t>
            </a:r>
            <a:r>
              <a:rPr lang="en-US" sz="1200" spc="-20" dirty="0">
                <a:latin typeface="Tahoma" panose="020B0604030504040204" pitchFamily="34" charset="0"/>
                <a:ea typeface="Tahoma" panose="020B0604030504040204" pitchFamily="34" charset="0"/>
                <a:cs typeface="Tahoma" panose="020B0604030504040204" pitchFamily="34" charset="0"/>
              </a:rPr>
              <a:t>and </a:t>
            </a:r>
            <a:r>
              <a:rPr lang="en-US" sz="1200" spc="-10" dirty="0">
                <a:latin typeface="Tahoma" panose="020B0604030504040204" pitchFamily="34" charset="0"/>
                <a:ea typeface="Tahoma" panose="020B0604030504040204" pitchFamily="34" charset="0"/>
                <a:cs typeface="Tahoma" panose="020B0604030504040204" pitchFamily="34" charset="0"/>
              </a:rPr>
              <a:t>using</a:t>
            </a:r>
            <a:r>
              <a:rPr lang="en-US" sz="1200" spc="-20" dirty="0">
                <a:latin typeface="Tahoma" panose="020B0604030504040204" pitchFamily="34" charset="0"/>
                <a:ea typeface="Tahoma" panose="020B0604030504040204" pitchFamily="34" charset="0"/>
                <a:cs typeface="Tahoma" panose="020B0604030504040204" pitchFamily="34" charset="0"/>
              </a:rPr>
              <a:t> of AI, </a:t>
            </a:r>
            <a:r>
              <a:rPr lang="en-US" sz="1200" spc="-10" dirty="0">
                <a:latin typeface="Tahoma" panose="020B0604030504040204" pitchFamily="34" charset="0"/>
                <a:ea typeface="Tahoma" panose="020B0604030504040204" pitchFamily="34" charset="0"/>
                <a:cs typeface="Tahoma" panose="020B0604030504040204" pitchFamily="34" charset="0"/>
              </a:rPr>
              <a:t>reducing risks and maximizing positive impact on society</a:t>
            </a:r>
            <a:r>
              <a:rPr lang="en-US" sz="1200" spc="-20" dirty="0">
                <a:latin typeface="Tahoma" panose="020B0604030504040204" pitchFamily="34" charset="0"/>
                <a:ea typeface="Tahoma" panose="020B0604030504040204" pitchFamily="34" charset="0"/>
                <a:cs typeface="Tahoma" panose="020B0604030504040204" pitchFamily="34" charset="0"/>
              </a:rPr>
              <a:t>.</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Looking ahead, AI has huge potential for innovation and social change. Scientists explore advanced areas such as general artificial intelligence, where machines could perform any intellectual task. As AI systems become more sophisticated, it may even lead to breakthroughs in art, science and technology. However, this evolution requires careful management with an emphasis on ethical standards and human control to ensure that AI expands human capabilities rather than undermines them.</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183069D1-1AE3-1BE1-F3E9-E01EF4F02A87}"/>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9</a:t>
            </a:r>
            <a:endParaRPr lang="ru-RU" sz="900" dirty="0"/>
          </a:p>
        </p:txBody>
      </p:sp>
      <p:graphicFrame>
        <p:nvGraphicFramePr>
          <p:cNvPr id="8" name="Таблица 7">
            <a:extLst>
              <a:ext uri="{FF2B5EF4-FFF2-40B4-BE49-F238E27FC236}">
                <a16:creationId xmlns:a16="http://schemas.microsoft.com/office/drawing/2014/main" id="{4E16EEE9-9B3A-1C4A-559E-B9EB0DACD198}"/>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0207028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9E8B3-7D0C-4601-60FF-59B7AFC12488}"/>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E7B34F9-E97A-B813-889D-ECCBE2126860}"/>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EA1432A9-193B-99A1-E91B-6D4BEDC38F35}"/>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Notting Hill Carnival </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Notting Hill Carnival, a celebration held annually in London, shows the richness of Caribbean culture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Originating in the 1960s in the West Indies, this festival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attracting millions of visitors who enjoy the pulsating rhythms of calypso and </a:t>
            </a:r>
            <a:r>
              <a:rPr lang="en-US" sz="1200" dirty="0" err="1">
                <a:latin typeface="Tahoma" panose="020B0604030504040204" pitchFamily="34" charset="0"/>
                <a:ea typeface="Tahoma" panose="020B0604030504040204" pitchFamily="34" charset="0"/>
                <a:cs typeface="Tahoma" panose="020B0604030504040204" pitchFamily="34" charset="0"/>
              </a:rPr>
              <a:t>soca</a:t>
            </a:r>
            <a:r>
              <a:rPr lang="en-US" sz="1200" dirty="0">
                <a:latin typeface="Tahoma" panose="020B0604030504040204" pitchFamily="34" charset="0"/>
                <a:ea typeface="Tahoma" panose="020B0604030504040204" pitchFamily="34" charset="0"/>
                <a:cs typeface="Tahoma" panose="020B0604030504040204" pitchFamily="34" charset="0"/>
              </a:rPr>
              <a:t> music. The parade participants in costumes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turn the streets into a lively spectacle filled with energy and joy.</a:t>
            </a:r>
          </a:p>
          <a:p>
            <a:pPr algn="just"/>
            <a:r>
              <a:rPr lang="en-US" sz="1200" dirty="0">
                <a:latin typeface="Tahoma" panose="020B0604030504040204" pitchFamily="34" charset="0"/>
                <a:ea typeface="Tahoma" panose="020B0604030504040204" pitchFamily="34" charset="0"/>
                <a:cs typeface="Tahoma" panose="020B0604030504040204" pitchFamily="34" charset="0"/>
              </a:rPr>
              <a:t>     Notting Hill Carnival is not only a visual celebration, but also a culinary feast offering a wide selection of authentic Caribbean cuisine. Food stalls line the streets,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from dried chicken to festival dumplings. Throughout its history, the carnival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of cultural values and social injustice, contributing to the development of participants' sense of identity and belonging among participants. It created a platform for cultural expression and social solidarity.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has grown into Europe's largest street festival</a:t>
            </a:r>
          </a:p>
          <a:p>
            <a:pPr algn="just"/>
            <a:r>
              <a:rPr lang="en-US" sz="1200" dirty="0">
                <a:latin typeface="Tahoma" panose="020B0604030504040204" pitchFamily="34" charset="0"/>
                <a:ea typeface="Tahoma" panose="020B0604030504040204" pitchFamily="34" charset="0"/>
                <a:cs typeface="Tahoma" panose="020B0604030504040204" pitchFamily="34" charset="0"/>
              </a:rPr>
              <a:t>2) where festival-goers can taste dishes</a:t>
            </a:r>
          </a:p>
          <a:p>
            <a:pPr algn="just"/>
            <a:r>
              <a:rPr lang="en-US" sz="1200" dirty="0">
                <a:latin typeface="Tahoma" panose="020B0604030504040204" pitchFamily="34" charset="0"/>
                <a:ea typeface="Tahoma" panose="020B0604030504040204" pitchFamily="34" charset="0"/>
                <a:cs typeface="Tahoma" panose="020B0604030504040204" pitchFamily="34" charset="0"/>
              </a:rPr>
              <a:t>3) has been a powerful protest against the erasure</a:t>
            </a:r>
          </a:p>
          <a:p>
            <a:pPr algn="just"/>
            <a:r>
              <a:rPr lang="en-US" sz="1200" dirty="0">
                <a:latin typeface="Tahoma" panose="020B0604030504040204" pitchFamily="34" charset="0"/>
                <a:ea typeface="Tahoma" panose="020B0604030504040204" pitchFamily="34" charset="0"/>
                <a:cs typeface="Tahoma" panose="020B0604030504040204" pitchFamily="34" charset="0"/>
              </a:rPr>
              <a:t>4) decorated with feathers and sequins</a:t>
            </a:r>
          </a:p>
          <a:p>
            <a:pPr algn="just"/>
            <a:r>
              <a:rPr lang="en-US" sz="1200" dirty="0">
                <a:latin typeface="Tahoma" panose="020B0604030504040204" pitchFamily="34" charset="0"/>
                <a:ea typeface="Tahoma" panose="020B0604030504040204" pitchFamily="34" charset="0"/>
                <a:cs typeface="Tahoma" panose="020B0604030504040204" pitchFamily="34" charset="0"/>
              </a:rPr>
              <a:t>5) reminding us of the importance of celebration</a:t>
            </a:r>
          </a:p>
          <a:p>
            <a:pPr algn="just"/>
            <a:r>
              <a:rPr lang="en-US" sz="1200" dirty="0">
                <a:latin typeface="Tahoma" panose="020B0604030504040204" pitchFamily="34" charset="0"/>
                <a:ea typeface="Tahoma" panose="020B0604030504040204" pitchFamily="34" charset="0"/>
                <a:cs typeface="Tahoma" panose="020B0604030504040204" pitchFamily="34" charset="0"/>
              </a:rPr>
              <a:t>6) through bright colors, music and dancing</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39A45712-397D-9370-EB11-03B56706DD6F}"/>
              </a:ext>
            </a:extLst>
          </p:cNvPr>
          <p:cNvSpPr txBox="1"/>
          <p:nvPr/>
        </p:nvSpPr>
        <p:spPr>
          <a:xfrm>
            <a:off x="3259060" y="9443471"/>
            <a:ext cx="339881" cy="276999"/>
          </a:xfrm>
          <a:prstGeom prst="rect">
            <a:avLst/>
          </a:prstGeom>
          <a:noFill/>
        </p:spPr>
        <p:txBody>
          <a:bodyPr wrap="square" rtlCol="0">
            <a:spAutoFit/>
          </a:bodyPr>
          <a:lstStyle/>
          <a:p>
            <a:r>
              <a:rPr lang="en-US" sz="1200" dirty="0"/>
              <a:t>51</a:t>
            </a:r>
            <a:endParaRPr lang="ru-RU" sz="1200" dirty="0"/>
          </a:p>
        </p:txBody>
      </p:sp>
      <p:sp>
        <p:nvSpPr>
          <p:cNvPr id="3" name="TextBox 2">
            <a:extLst>
              <a:ext uri="{FF2B5EF4-FFF2-40B4-BE49-F238E27FC236}">
                <a16:creationId xmlns:a16="http://schemas.microsoft.com/office/drawing/2014/main" id="{1725318F-58D8-E16B-6B18-5BB96027248D}"/>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9</a:t>
            </a:r>
            <a:endParaRPr lang="ru-RU" sz="900" dirty="0"/>
          </a:p>
        </p:txBody>
      </p:sp>
      <p:sp>
        <p:nvSpPr>
          <p:cNvPr id="6" name="Овал 5">
            <a:extLst>
              <a:ext uri="{FF2B5EF4-FFF2-40B4-BE49-F238E27FC236}">
                <a16:creationId xmlns:a16="http://schemas.microsoft.com/office/drawing/2014/main" id="{29905B25-8065-2B92-2ACB-FED7A1944558}"/>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C3C59BDA-8F9F-636D-17EA-4E5A55740131}"/>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F54C3009-DE03-8121-8DE7-5ECA96C5E635}"/>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B7BB3FD5-E716-44EF-C48D-854527F9C80A}"/>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0D6463F6-0047-11DE-E6C0-36570002CE3D}"/>
              </a:ext>
            </a:extLst>
          </p:cNvPr>
          <p:cNvGraphicFramePr>
            <a:graphicFrameLocks noGrp="1"/>
          </p:cNvGraphicFramePr>
          <p:nvPr>
            <p:extLst>
              <p:ext uri="{D42A27DB-BD31-4B8C-83A1-F6EECF244321}">
                <p14:modId xmlns:p14="http://schemas.microsoft.com/office/powerpoint/2010/main" val="516801944"/>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The Brain</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The human brain, a miracle of biological engineering,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of approximately 86 billion neurons that are interconnected by trillions of synapses, providing an incredible set of functions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in our daily lives. It controls all kinds of body activities, from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basic reflexes to complex decision-making and problem-solving skills, and also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our emotions, memory and personal qualities. Its adaptability, known as neuroplasticity, allows us to learn and recover,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our experiences and behaviors throughout our lives. This complex organ not only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our physical actions, but also fuels creativity, imagination and social interaction.</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most</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consists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expressing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simple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supports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controls</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necessary</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shaping</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graphicFrame>
        <p:nvGraphicFramePr>
          <p:cNvPr id="5" name="Таблица 4">
            <a:extLst>
              <a:ext uri="{FF2B5EF4-FFF2-40B4-BE49-F238E27FC236}">
                <a16:creationId xmlns:a16="http://schemas.microsoft.com/office/drawing/2014/main" id="{92AD45B8-5AF6-0BE1-A69B-34C8352FB1AC}"/>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2723057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1F221-794E-06E7-022B-387B4DA854D1}"/>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4FF2F73B-5D86-70CB-5D17-D0183B3B9708}"/>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8BF0076A-A325-F1D6-1F49-4061B2DE81E7}"/>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F8AF859A-98C9-76E1-0E3F-0A06F7B431B4}"/>
              </a:ext>
            </a:extLst>
          </p:cNvPr>
          <p:cNvSpPr txBox="1"/>
          <p:nvPr/>
        </p:nvSpPr>
        <p:spPr>
          <a:xfrm>
            <a:off x="3259060" y="9443471"/>
            <a:ext cx="339881" cy="276999"/>
          </a:xfrm>
          <a:prstGeom prst="rect">
            <a:avLst/>
          </a:prstGeom>
          <a:noFill/>
        </p:spPr>
        <p:txBody>
          <a:bodyPr wrap="square" rtlCol="0">
            <a:spAutoFit/>
          </a:bodyPr>
          <a:lstStyle/>
          <a:p>
            <a:r>
              <a:rPr lang="en-US" sz="1200" dirty="0"/>
              <a:t>52</a:t>
            </a:r>
            <a:endParaRPr lang="ru-RU" sz="1200" dirty="0"/>
          </a:p>
        </p:txBody>
      </p:sp>
      <p:sp>
        <p:nvSpPr>
          <p:cNvPr id="3" name="TextBox 2">
            <a:extLst>
              <a:ext uri="{FF2B5EF4-FFF2-40B4-BE49-F238E27FC236}">
                <a16:creationId xmlns:a16="http://schemas.microsoft.com/office/drawing/2014/main" id="{D0280C8F-3EE6-A869-8C0F-9F6A5FECEF6D}"/>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9</a:t>
            </a:r>
            <a:endParaRPr lang="ru-RU" sz="900" dirty="0"/>
          </a:p>
        </p:txBody>
      </p:sp>
      <p:sp>
        <p:nvSpPr>
          <p:cNvPr id="12" name="TextBox 11">
            <a:extLst>
              <a:ext uri="{FF2B5EF4-FFF2-40B4-BE49-F238E27FC236}">
                <a16:creationId xmlns:a16="http://schemas.microsoft.com/office/drawing/2014/main" id="{B49576BF-E96F-C4BC-481E-82669A1C993F}"/>
              </a:ext>
            </a:extLst>
          </p:cNvPr>
          <p:cNvSpPr txBox="1"/>
          <p:nvPr/>
        </p:nvSpPr>
        <p:spPr>
          <a:xfrm>
            <a:off x="5176638" y="1841405"/>
            <a:ext cx="1302120" cy="4154984"/>
          </a:xfrm>
          <a:prstGeom prst="rect">
            <a:avLst/>
          </a:prstGeom>
          <a:noFill/>
        </p:spPr>
        <p:txBody>
          <a:bodyPr wrap="square">
            <a:spAutoFit/>
          </a:bodyPr>
          <a:lstStyle/>
          <a:p>
            <a:r>
              <a:rPr lang="en-US" sz="1200" dirty="0">
                <a:latin typeface="Tahoma" panose="020B0604030504040204" pitchFamily="34" charset="0"/>
                <a:ea typeface="Tahoma" panose="020B0604030504040204" pitchFamily="34" charset="0"/>
                <a:cs typeface="Tahoma" panose="020B0604030504040204" pitchFamily="34" charset="0"/>
              </a:rPr>
              <a:t>FORTY TWO</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ADOPT</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FAVOURABLE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CHARM</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SEE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BECOME</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71DF17A9-ED97-3598-870B-83D3A818B39D}"/>
              </a:ext>
            </a:extLst>
          </p:cNvPr>
          <p:cNvSpPr txBox="1"/>
          <p:nvPr/>
        </p:nvSpPr>
        <p:spPr>
          <a:xfrm>
            <a:off x="723567" y="1841405"/>
            <a:ext cx="4453071" cy="4154984"/>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Bill Clinton,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President of the United States, is well known not only for his political career, but also for charming communication with his beloved cat Socks.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by the Clinton family in 1991, the Socks quickly became an integral part of the White House and favorites of the media and the American public.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The black and white cat suddenly became a symbol of comfort during the Clinton presidency. His presence in the White House created a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image of the first family, contrasting often serious world of politics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Socks often accompanied Clinton at various public events and even appeared on late-night TV shows,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viewers with his playful behavior. The cat had a special relationship with the president, and often </a:t>
            </a:r>
            <a:r>
              <a:rPr lang="en-US" sz="1200" b="1" dirty="0">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curled up on his lap when Clinton was working or participating in meetings.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Socks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 media sensation, he even received fan mail and gained loyal fans, who further cemented his status as the first "First Cat" of the United States.</a:t>
            </a:r>
          </a:p>
        </p:txBody>
      </p:sp>
      <p:sp>
        <p:nvSpPr>
          <p:cNvPr id="6" name="Овал 5">
            <a:extLst>
              <a:ext uri="{FF2B5EF4-FFF2-40B4-BE49-F238E27FC236}">
                <a16:creationId xmlns:a16="http://schemas.microsoft.com/office/drawing/2014/main" id="{734618A0-429E-D45F-8503-1B47E0F0A5A2}"/>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ECB5A3F5-D018-F8F2-2131-9D6D88D7EB40}"/>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Tree>
    <p:extLst>
      <p:ext uri="{BB962C8B-B14F-4D97-AF65-F5344CB8AC3E}">
        <p14:creationId xmlns:p14="http://schemas.microsoft.com/office/powerpoint/2010/main" val="34366358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7CF75-4F1D-E183-DAB6-6C6C777659C7}"/>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C7F2079-DA5C-17F9-BD96-064698EDE075}"/>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5399DB8C-A11C-C7A1-F11A-0F6ACEBD56B6}"/>
              </a:ext>
            </a:extLst>
          </p:cNvPr>
          <p:cNvSpPr txBox="1"/>
          <p:nvPr/>
        </p:nvSpPr>
        <p:spPr>
          <a:xfrm>
            <a:off x="723569" y="722477"/>
            <a:ext cx="5895891" cy="7201972"/>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Which city in America is mostly famous for gambling?</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San Francisco</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Las Vegas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New Orleans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Salt Lake City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The geographical </a:t>
            </a:r>
            <a:r>
              <a:rPr lang="en-US" sz="1200" b="1" dirty="0" err="1">
                <a:latin typeface="Tahoma" panose="020B0604030504040204" pitchFamily="34" charset="0"/>
                <a:ea typeface="Tahoma" panose="020B0604030504040204" pitchFamily="34" charset="0"/>
                <a:cs typeface="Tahoma" panose="020B0604030504040204" pitchFamily="34" charset="0"/>
              </a:rPr>
              <a:t>centre</a:t>
            </a:r>
            <a:r>
              <a:rPr lang="en-US" sz="1200" b="1" dirty="0">
                <a:latin typeface="Tahoma" panose="020B0604030504040204" pitchFamily="34" charset="0"/>
                <a:ea typeface="Tahoma" panose="020B0604030504040204" pitchFamily="34" charset="0"/>
                <a:cs typeface="Tahoma" panose="020B0604030504040204" pitchFamily="34" charset="0"/>
              </a:rPr>
              <a:t> of London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Piccadilly Circus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Hyde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Charing Cross railway station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Trafalgar Square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10" dirty="0">
                <a:latin typeface="Tahoma" panose="020B0604030504040204" pitchFamily="34" charset="0"/>
                <a:ea typeface="Tahoma" panose="020B0604030504040204" pitchFamily="34" charset="0"/>
                <a:cs typeface="Tahoma" panose="020B0604030504040204" pitchFamily="34" charset="0"/>
              </a:rPr>
              <a:t>C. A dialect of English which is spoken in the East End of London is called …</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Cockney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Mockney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Hockney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t>
            </a:r>
            <a:r>
              <a:rPr lang="en-US" sz="1200" dirty="0" err="1">
                <a:latin typeface="Tahoma" panose="020B0604030504040204" pitchFamily="34" charset="0"/>
                <a:ea typeface="Tahoma" panose="020B0604030504040204" pitchFamily="34" charset="0"/>
                <a:cs typeface="Tahoma" panose="020B0604030504040204" pitchFamily="34" charset="0"/>
              </a:rPr>
              <a:t>Dockney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The museum which specializes in wax figures is called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National Gallery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British Museum</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Tate Gallery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Madame Tussaud’s Museum</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20" dirty="0">
                <a:latin typeface="Tahoma" panose="020B0604030504040204" pitchFamily="34" charset="0"/>
                <a:ea typeface="Tahoma" panose="020B0604030504040204" pitchFamily="34" charset="0"/>
                <a:cs typeface="Tahoma" panose="020B0604030504040204" pitchFamily="34" charset="0"/>
              </a:rPr>
              <a:t>E. Which Hollywood actor was the Governor of California from 2003 to 2011?</a:t>
            </a:r>
            <a:endParaRPr lang="en-US" sz="1200" spc="-2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Sylvester Stallone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Keanu Reeves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Arnold Schwarzenegger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Johnny Depp</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4E479FF7-8FC1-50FF-529E-3F1C0A3FACB2}"/>
              </a:ext>
            </a:extLst>
          </p:cNvPr>
          <p:cNvSpPr txBox="1"/>
          <p:nvPr/>
        </p:nvSpPr>
        <p:spPr>
          <a:xfrm>
            <a:off x="3259060" y="9443471"/>
            <a:ext cx="339881" cy="276999"/>
          </a:xfrm>
          <a:prstGeom prst="rect">
            <a:avLst/>
          </a:prstGeom>
          <a:noFill/>
        </p:spPr>
        <p:txBody>
          <a:bodyPr wrap="square" rtlCol="0">
            <a:spAutoFit/>
          </a:bodyPr>
          <a:lstStyle/>
          <a:p>
            <a:r>
              <a:rPr lang="en-US" sz="1200" dirty="0"/>
              <a:t>5</a:t>
            </a:r>
            <a:r>
              <a:rPr lang="ru-RU" sz="1200" dirty="0"/>
              <a:t>3</a:t>
            </a:r>
          </a:p>
        </p:txBody>
      </p:sp>
      <p:sp>
        <p:nvSpPr>
          <p:cNvPr id="3" name="TextBox 2">
            <a:extLst>
              <a:ext uri="{FF2B5EF4-FFF2-40B4-BE49-F238E27FC236}">
                <a16:creationId xmlns:a16="http://schemas.microsoft.com/office/drawing/2014/main" id="{934BAB0F-90EF-1364-EA19-7DDD1853DAFE}"/>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9</a:t>
            </a:r>
            <a:endParaRPr lang="ru-RU" sz="900" dirty="0"/>
          </a:p>
        </p:txBody>
      </p:sp>
      <p:sp>
        <p:nvSpPr>
          <p:cNvPr id="6" name="Овал 5">
            <a:extLst>
              <a:ext uri="{FF2B5EF4-FFF2-40B4-BE49-F238E27FC236}">
                <a16:creationId xmlns:a16="http://schemas.microsoft.com/office/drawing/2014/main" id="{EF86C04E-0D2A-6FDD-9EBD-B89003AC46C1}"/>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3780CCCC-6743-F1D6-BE09-2F7CC8CF8908}"/>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5" name="Таблица 4">
            <a:extLst>
              <a:ext uri="{FF2B5EF4-FFF2-40B4-BE49-F238E27FC236}">
                <a16:creationId xmlns:a16="http://schemas.microsoft.com/office/drawing/2014/main" id="{9B8C3DE3-5A53-E056-65A7-8CAF13E746E9}"/>
              </a:ext>
            </a:extLst>
          </p:cNvPr>
          <p:cNvGraphicFramePr>
            <a:graphicFrameLocks noGrp="1"/>
          </p:cNvGraphicFramePr>
          <p:nvPr>
            <p:extLst>
              <p:ext uri="{D42A27DB-BD31-4B8C-83A1-F6EECF244321}">
                <p14:modId xmlns:p14="http://schemas.microsoft.com/office/powerpoint/2010/main" val="4014495270"/>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4539710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57EBE-5BC3-89E6-0F36-DE2B14A7381A}"/>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EC2CBD2-7085-F255-326A-052640C244CD}"/>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296B896C-B47D-2A03-7FE1-3588E0ABB726}"/>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BA0DEE42-B59B-EA25-8E3C-415F163C2A5B}"/>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Justin:</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Justin.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his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new </a:t>
            </a:r>
            <a:r>
              <a:rPr lang="en-US" sz="1200" dirty="0" err="1">
                <a:latin typeface="Tahoma" panose="020B0604030504040204" pitchFamily="34" charset="0"/>
                <a:ea typeface="Tahoma" panose="020B0604030504040204" pitchFamily="34" charset="0"/>
                <a:cs typeface="Tahoma" panose="020B0604030504040204" pitchFamily="34" charset="0"/>
              </a:rPr>
              <a:t>neighbours</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4E1761D5-CE38-124F-B77D-40E61953B5C5}"/>
              </a:ext>
            </a:extLst>
          </p:cNvPr>
          <p:cNvGraphicFramePr>
            <a:graphicFrameLocks noGrp="1"/>
          </p:cNvGraphicFramePr>
          <p:nvPr>
            <p:extLst>
              <p:ext uri="{D42A27DB-BD31-4B8C-83A1-F6EECF244321}">
                <p14:modId xmlns:p14="http://schemas.microsoft.com/office/powerpoint/2010/main" val="1382094570"/>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Justin@mail.uk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Taking pictures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The school year is going to the end and our class wants to invite a photographer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to create a school photo book. It’s a little stress for me as I’m camera shy. </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Do you like taking pictures of yourself? Have you ever had a photo session? What kind of photos are there in your phone memory? </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You know, a new family recently moved to the house next door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45612C9A-CA84-D1A3-7954-890569103F45}"/>
              </a:ext>
            </a:extLst>
          </p:cNvPr>
          <p:cNvSpPr txBox="1"/>
          <p:nvPr/>
        </p:nvSpPr>
        <p:spPr>
          <a:xfrm>
            <a:off x="3236471" y="9443472"/>
            <a:ext cx="385058" cy="276999"/>
          </a:xfrm>
          <a:prstGeom prst="rect">
            <a:avLst/>
          </a:prstGeom>
          <a:noFill/>
        </p:spPr>
        <p:txBody>
          <a:bodyPr wrap="square" rtlCol="0">
            <a:spAutoFit/>
          </a:bodyPr>
          <a:lstStyle/>
          <a:p>
            <a:r>
              <a:rPr lang="en-US" sz="1200" dirty="0"/>
              <a:t>5</a:t>
            </a:r>
            <a:r>
              <a:rPr lang="ru-RU" sz="1200" dirty="0"/>
              <a:t>4</a:t>
            </a:r>
          </a:p>
        </p:txBody>
      </p:sp>
      <p:sp>
        <p:nvSpPr>
          <p:cNvPr id="11" name="TextBox 10">
            <a:extLst>
              <a:ext uri="{FF2B5EF4-FFF2-40B4-BE49-F238E27FC236}">
                <a16:creationId xmlns:a16="http://schemas.microsoft.com/office/drawing/2014/main" id="{76810DC1-D7E7-5C16-9C1A-FCFB0310F94B}"/>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9</a:t>
            </a:r>
            <a:endParaRPr lang="ru-RU" sz="900" dirty="0"/>
          </a:p>
        </p:txBody>
      </p:sp>
      <p:graphicFrame>
        <p:nvGraphicFramePr>
          <p:cNvPr id="12" name="Таблица 11">
            <a:extLst>
              <a:ext uri="{FF2B5EF4-FFF2-40B4-BE49-F238E27FC236}">
                <a16:creationId xmlns:a16="http://schemas.microsoft.com/office/drawing/2014/main" id="{46D9F66B-6C2D-A0BE-CD4B-70D70BAC0B10}"/>
              </a:ext>
            </a:extLst>
          </p:cNvPr>
          <p:cNvGraphicFramePr>
            <a:graphicFrameLocks noGrp="1"/>
          </p:cNvGraphicFramePr>
          <p:nvPr>
            <p:extLst>
              <p:ext uri="{D42A27DB-BD31-4B8C-83A1-F6EECF244321}">
                <p14:modId xmlns:p14="http://schemas.microsoft.com/office/powerpoint/2010/main" val="1695780622"/>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Justin@mail.uk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Taking pictures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11215466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7D0C8-73C7-584C-BB85-FC0CCC7C479A}"/>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FCF54D2-332E-392D-118E-6FC57F1633BE}"/>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68858AE0-474B-F433-3DBE-12BB52B0D091}"/>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BAAC1DA1-3E52-1A7C-8741-6E03B8A8D945}"/>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wears hoodies?</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Brad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Lucy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thinks that fashion comes and</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goes?</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Brad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Lucy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likes low-rise jeans?</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Brad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Lucy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thinks that mixing styles is great?</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Brad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Lucy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suggests going shopping on days off?</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Brad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Lucy</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CEED7861-C49B-8E2A-30D6-2D0EE5E49BD2}"/>
              </a:ext>
            </a:extLst>
          </p:cNvPr>
          <p:cNvSpPr txBox="1"/>
          <p:nvPr/>
        </p:nvSpPr>
        <p:spPr>
          <a:xfrm>
            <a:off x="3244772" y="9443471"/>
            <a:ext cx="368456" cy="276999"/>
          </a:xfrm>
          <a:prstGeom prst="rect">
            <a:avLst/>
          </a:prstGeom>
          <a:noFill/>
        </p:spPr>
        <p:txBody>
          <a:bodyPr wrap="square" rtlCol="0">
            <a:spAutoFit/>
          </a:bodyPr>
          <a:lstStyle/>
          <a:p>
            <a:r>
              <a:rPr lang="en-US" sz="1200" dirty="0"/>
              <a:t>55</a:t>
            </a:r>
            <a:endParaRPr lang="ru-RU" sz="1200" dirty="0"/>
          </a:p>
        </p:txBody>
      </p:sp>
      <p:sp>
        <p:nvSpPr>
          <p:cNvPr id="9" name="TextBox 8">
            <a:extLst>
              <a:ext uri="{FF2B5EF4-FFF2-40B4-BE49-F238E27FC236}">
                <a16:creationId xmlns:a16="http://schemas.microsoft.com/office/drawing/2014/main" id="{041CD2A3-2A2A-FB4C-8E37-26BED623F79E}"/>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66E655F5-A3D4-F729-6ED5-FA96737A6DE0}"/>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10</a:t>
            </a:r>
            <a:endParaRPr lang="ru-RU" sz="1600" b="1" dirty="0"/>
          </a:p>
        </p:txBody>
      </p:sp>
      <p:graphicFrame>
        <p:nvGraphicFramePr>
          <p:cNvPr id="5" name="Таблица 4">
            <a:extLst>
              <a:ext uri="{FF2B5EF4-FFF2-40B4-BE49-F238E27FC236}">
                <a16:creationId xmlns:a16="http://schemas.microsoft.com/office/drawing/2014/main" id="{53013A9E-6347-8CD6-01A9-2DBDEFC371E5}"/>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7292428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21400-6385-E8D0-E9EE-7E01D0F8A3BD}"/>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CAD7A90-DD90-8E72-2A48-8F56DF9D499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DFC44B38-EC73-FFB4-D9A5-9971AE3FA4B2}"/>
              </a:ext>
            </a:extLst>
          </p:cNvPr>
          <p:cNvSpPr txBox="1"/>
          <p:nvPr/>
        </p:nvSpPr>
        <p:spPr>
          <a:xfrm>
            <a:off x="3244772" y="9443471"/>
            <a:ext cx="368456" cy="276999"/>
          </a:xfrm>
          <a:prstGeom prst="rect">
            <a:avLst/>
          </a:prstGeom>
          <a:noFill/>
        </p:spPr>
        <p:txBody>
          <a:bodyPr wrap="square" rtlCol="0">
            <a:spAutoFit/>
          </a:bodyPr>
          <a:lstStyle/>
          <a:p>
            <a:r>
              <a:rPr lang="en-US" sz="1200" dirty="0"/>
              <a:t>56</a:t>
            </a:r>
            <a:endParaRPr lang="ru-RU" sz="1200" dirty="0"/>
          </a:p>
        </p:txBody>
      </p:sp>
      <p:sp>
        <p:nvSpPr>
          <p:cNvPr id="10" name="Овал 9">
            <a:extLst>
              <a:ext uri="{FF2B5EF4-FFF2-40B4-BE49-F238E27FC236}">
                <a16:creationId xmlns:a16="http://schemas.microsoft.com/office/drawing/2014/main" id="{1C34044E-34CA-4581-2664-D1EEC697BA9C}"/>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958849E7-9A00-E5EC-49A3-051DB1286AAE}"/>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Cultural significance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beauty of butterflies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Ecological importance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call for protection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The joy of butterfly watching</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Life cycle of a butterfly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Butterflies are among the most charming creatures in the nature, captivating observers with their delicate wings decorated with bright shades and intricate </a:t>
            </a:r>
            <a:r>
              <a:rPr lang="en-US" sz="1200" spc="-10" dirty="0">
                <a:latin typeface="Tahoma" panose="020B0604030504040204" pitchFamily="34" charset="0"/>
                <a:ea typeface="Tahoma" panose="020B0604030504040204" pitchFamily="34" charset="0"/>
                <a:cs typeface="Tahoma" panose="020B0604030504040204" pitchFamily="34" charset="0"/>
              </a:rPr>
              <a:t>patterns. These magnificent insects belong to the order Lepidoptera (“scaly-winged”), </a:t>
            </a:r>
            <a:r>
              <a:rPr lang="en-US" sz="1200" dirty="0">
                <a:latin typeface="Tahoma" panose="020B0604030504040204" pitchFamily="34" charset="0"/>
                <a:ea typeface="Tahoma" panose="020B0604030504040204" pitchFamily="34" charset="0"/>
                <a:cs typeface="Tahoma" panose="020B0604030504040204" pitchFamily="34" charset="0"/>
              </a:rPr>
              <a:t>a name that reflects the tiny scales covering their wide wings. Represented by a wide range of species, from striking Monarch to playful Painted Lady, butterflies showcase a dazzling spectrum of colors that serve various purposes, including attraction of partners and camouflage from predators. </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The transformation of a butterfly from an egg into an adult is an amazing process </a:t>
            </a:r>
            <a:r>
              <a:rPr lang="en-US" sz="1200" spc="-10" dirty="0">
                <a:latin typeface="Tahoma" panose="020B0604030504040204" pitchFamily="34" charset="0"/>
                <a:ea typeface="Tahoma" panose="020B0604030504040204" pitchFamily="34" charset="0"/>
                <a:cs typeface="Tahoma" panose="020B0604030504040204" pitchFamily="34" charset="0"/>
              </a:rPr>
              <a:t>known as metamorphosis, which consists of four stages: egg, larva (caterpillar), pupa </a:t>
            </a:r>
            <a:r>
              <a:rPr lang="en-US" sz="1200" dirty="0">
                <a:latin typeface="Tahoma" panose="020B0604030504040204" pitchFamily="34" charset="0"/>
                <a:ea typeface="Tahoma" panose="020B0604030504040204" pitchFamily="34" charset="0"/>
                <a:cs typeface="Tahoma" panose="020B0604030504040204" pitchFamily="34" charset="0"/>
              </a:rPr>
              <a:t>(chrysalis) and adult. It begins when a female butterfly lays eggs on certain host </a:t>
            </a:r>
            <a:r>
              <a:rPr lang="en-US" sz="1200" spc="-20" dirty="0">
                <a:latin typeface="Tahoma" panose="020B0604030504040204" pitchFamily="34" charset="0"/>
                <a:ea typeface="Tahoma" panose="020B0604030504040204" pitchFamily="34" charset="0"/>
                <a:cs typeface="Tahoma" panose="020B0604030504040204" pitchFamily="34" charset="0"/>
              </a:rPr>
              <a:t>plants, </a:t>
            </a:r>
            <a:r>
              <a:rPr lang="en-US" sz="1200" spc="-10" dirty="0">
                <a:latin typeface="Tahoma" panose="020B0604030504040204" pitchFamily="34" charset="0"/>
                <a:ea typeface="Tahoma" panose="020B0604030504040204" pitchFamily="34" charset="0"/>
                <a:cs typeface="Tahoma" panose="020B0604030504040204" pitchFamily="34" charset="0"/>
              </a:rPr>
              <a:t>where caterpillars</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as soon as they hatch</a:t>
            </a:r>
            <a:r>
              <a:rPr lang="en-US" sz="1200" spc="-20" dirty="0">
                <a:latin typeface="Tahoma" panose="020B0604030504040204" pitchFamily="34" charset="0"/>
                <a:ea typeface="Tahoma" panose="020B0604030504040204" pitchFamily="34" charset="0"/>
                <a:cs typeface="Tahoma" panose="020B0604030504040204" pitchFamily="34" charset="0"/>
              </a:rPr>
              <a:t>, </a:t>
            </a:r>
            <a:r>
              <a:rPr lang="en-US" sz="1200" spc="-10" dirty="0">
                <a:latin typeface="Tahoma" panose="020B0604030504040204" pitchFamily="34" charset="0"/>
                <a:ea typeface="Tahoma" panose="020B0604030504040204" pitchFamily="34" charset="0"/>
                <a:cs typeface="Tahoma" panose="020B0604030504040204" pitchFamily="34" charset="0"/>
              </a:rPr>
              <a:t>begin to feed greedily</a:t>
            </a:r>
            <a:r>
              <a:rPr lang="en-US" sz="1200" spc="-20" dirty="0">
                <a:latin typeface="Tahoma" panose="020B0604030504040204" pitchFamily="34" charset="0"/>
                <a:ea typeface="Tahoma" panose="020B0604030504040204" pitchFamily="34" charset="0"/>
                <a:cs typeface="Tahoma" panose="020B0604030504040204" pitchFamily="34" charset="0"/>
              </a:rPr>
              <a:t>. The caterpillar </a:t>
            </a:r>
            <a:r>
              <a:rPr lang="en-US" sz="1200" dirty="0">
                <a:latin typeface="Tahoma" panose="020B0604030504040204" pitchFamily="34" charset="0"/>
                <a:ea typeface="Tahoma" panose="020B0604030504040204" pitchFamily="34" charset="0"/>
                <a:cs typeface="Tahoma" panose="020B0604030504040204" pitchFamily="34" charset="0"/>
              </a:rPr>
              <a:t>stage is crucial as it gathers energy and nutrients, preparing for the next phase of development. Once the caterpillar reaches its full size, it forms a chrysalis, where it undergoes a complete transformation, later turning into a beautiful adult butterfly.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Butterflies play a great role in maintaining the balance of our ecosystems, primarily as pollinators. While feeding on nectar, they transfer pollen from one flower to another, facilitating the fertilization process that allows plants to reproduce. This process is necessary not just for the plants themselves, but for the entire food chain that depends on flowering plants. Moreover, the decline in butterfly populations often serves as an indicator of environmental health which makes their presence a vital sign for the overall state of our ecosystems.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Across various cultures, butterflies carry deep symbolic meanings, often representing transformation, hope and the cyclical nature of life. In many traditions, they are seen as symbols of the soul, embodying the idea of spiritual growth and change. The delicate nature of a butterfly’s existence often resonates with human experiences of love, beauty and fleeting moments of time. Literary works, art and rituals throughout history have celebrated these creatures as symbols of rebirth.</a:t>
            </a:r>
          </a:p>
          <a:p>
            <a:pPr algn="just"/>
            <a:r>
              <a:rPr lang="en-US" sz="1200" b="1" dirty="0">
                <a:latin typeface="Tahoma" panose="020B0604030504040204" pitchFamily="34" charset="0"/>
                <a:ea typeface="Tahoma" panose="020B0604030504040204" pitchFamily="34" charset="0"/>
                <a:cs typeface="Tahoma" panose="020B0604030504040204" pitchFamily="34" charset="0"/>
              </a:rPr>
              <a:t>E. </a:t>
            </a:r>
            <a:r>
              <a:rPr lang="en-US" sz="1200" dirty="0">
                <a:latin typeface="Tahoma" panose="020B0604030504040204" pitchFamily="34" charset="0"/>
                <a:ea typeface="Tahoma" panose="020B0604030504040204" pitchFamily="34" charset="0"/>
                <a:cs typeface="Tahoma" panose="020B0604030504040204" pitchFamily="34" charset="0"/>
              </a:rPr>
              <a:t>Despite their beauty and natural importance, butterflies face numerous threats to </a:t>
            </a:r>
            <a:r>
              <a:rPr lang="en-US" sz="1200" spc="-10" dirty="0">
                <a:latin typeface="Tahoma" panose="020B0604030504040204" pitchFamily="34" charset="0"/>
                <a:ea typeface="Tahoma" panose="020B0604030504040204" pitchFamily="34" charset="0"/>
                <a:cs typeface="Tahoma" panose="020B0604030504040204" pitchFamily="34" charset="0"/>
              </a:rPr>
              <a:t>their populations worldwide. Habitat loss due to urbanization, agriculture and climate </a:t>
            </a:r>
            <a:r>
              <a:rPr lang="en-US" sz="1200" dirty="0">
                <a:latin typeface="Tahoma" panose="020B0604030504040204" pitchFamily="34" charset="0"/>
                <a:ea typeface="Tahoma" panose="020B0604030504040204" pitchFamily="34" charset="0"/>
                <a:cs typeface="Tahoma" panose="020B0604030504040204" pitchFamily="34" charset="0"/>
              </a:rPr>
              <a:t>change poses significant risks to their survival. Pesticides and pollution worsen their extinction, disrupting their life cycles and reducing essential food sources. Conservation efforts are critical to saving these elegant creatures and their habitats, highlighting the need for public awareness and action to protect biodiversity.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32D21A6B-10E2-9318-5BF8-EF74021BFB34}"/>
              </a:ext>
            </a:extLst>
          </p:cNvPr>
          <p:cNvSpPr txBox="1"/>
          <p:nvPr/>
        </p:nvSpPr>
        <p:spPr>
          <a:xfrm>
            <a:off x="5987845" y="23063"/>
            <a:ext cx="746910" cy="230832"/>
          </a:xfrm>
          <a:prstGeom prst="rect">
            <a:avLst/>
          </a:prstGeom>
          <a:noFill/>
        </p:spPr>
        <p:txBody>
          <a:bodyPr wrap="square" rtlCol="0">
            <a:spAutoFit/>
          </a:bodyPr>
          <a:lstStyle/>
          <a:p>
            <a:r>
              <a:rPr lang="ru-RU" sz="900" dirty="0"/>
              <a:t>Вариант 1</a:t>
            </a:r>
            <a:r>
              <a:rPr lang="en-US" sz="900" dirty="0"/>
              <a:t>0</a:t>
            </a:r>
            <a:endParaRPr lang="ru-RU" sz="900" dirty="0"/>
          </a:p>
        </p:txBody>
      </p:sp>
      <p:graphicFrame>
        <p:nvGraphicFramePr>
          <p:cNvPr id="8" name="Таблица 7">
            <a:extLst>
              <a:ext uri="{FF2B5EF4-FFF2-40B4-BE49-F238E27FC236}">
                <a16:creationId xmlns:a16="http://schemas.microsoft.com/office/drawing/2014/main" id="{F0473567-802B-741B-8D8B-2FA34A79416D}"/>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0318357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C85DD-994B-CCDF-A7A2-135253F6BC30}"/>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ECAA4877-6174-B55C-6DC8-09327FB084F8}"/>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A9C5DC1E-DAEF-B00D-2732-F146E0B647CD}"/>
              </a:ext>
            </a:extLst>
          </p:cNvPr>
          <p:cNvSpPr txBox="1"/>
          <p:nvPr/>
        </p:nvSpPr>
        <p:spPr>
          <a:xfrm>
            <a:off x="723569" y="300724"/>
            <a:ext cx="5895891" cy="5447645"/>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предложения с пропусками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a:t>
            </a:r>
            <a:r>
              <a:rPr lang="ru-RU" sz="1200" spc="-10" dirty="0">
                <a:latin typeface="Tahoma" panose="020B0604030504040204" pitchFamily="34" charset="0"/>
                <a:ea typeface="Tahoma" panose="020B0604030504040204" pitchFamily="34" charset="0"/>
                <a:cs typeface="Tahoma" panose="020B0604030504040204" pitchFamily="34" charset="0"/>
              </a:rPr>
              <a:t>пропущенными частями (выберите из списка </a:t>
            </a:r>
            <a:r>
              <a:rPr lang="ru-RU" sz="1200" b="1" spc="-10" dirty="0">
                <a:latin typeface="Tahoma" panose="020B0604030504040204" pitchFamily="34" charset="0"/>
                <a:ea typeface="Tahoma" panose="020B0604030504040204" pitchFamily="34" charset="0"/>
                <a:cs typeface="Tahoma" panose="020B0604030504040204" pitchFamily="34" charset="0"/>
              </a:rPr>
              <a:t>1-6</a:t>
            </a:r>
            <a:r>
              <a:rPr lang="ru-RU" sz="1200" spc="-10" dirty="0">
                <a:latin typeface="Tahoma" panose="020B0604030504040204" pitchFamily="34" charset="0"/>
                <a:ea typeface="Tahoma" panose="020B0604030504040204" pitchFamily="34" charset="0"/>
                <a:cs typeface="Tahoma" panose="020B0604030504040204" pitchFamily="34" charset="0"/>
              </a:rPr>
              <a:t>)</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Одна</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част</a:t>
            </a:r>
            <a:r>
              <a:rPr lang="ru-RU" sz="1200" spc="-10" dirty="0">
                <a:latin typeface="Tahoma" panose="020B0604030504040204" pitchFamily="34" charset="0"/>
                <a:ea typeface="Tahoma" panose="020B0604030504040204" pitchFamily="34" charset="0"/>
                <a:cs typeface="Tahoma" panose="020B0604030504040204" pitchFamily="34" charset="0"/>
              </a:rPr>
              <a:t>ь окажется</a:t>
            </a:r>
            <a:r>
              <a:rPr lang="en-US" sz="1200" spc="-10" dirty="0">
                <a:latin typeface="Tahoma" panose="020B0604030504040204" pitchFamily="34" charset="0"/>
                <a:ea typeface="Tahoma" panose="020B0604030504040204" pitchFamily="34" charset="0"/>
                <a:cs typeface="Tahoma" panose="020B0604030504040204" pitchFamily="34" charset="0"/>
              </a:rPr>
              <a:t> </a:t>
            </a:r>
            <a:r>
              <a:rPr lang="en-US" sz="1200" spc="-10" dirty="0" err="1">
                <a:latin typeface="Tahoma" panose="020B0604030504040204" pitchFamily="34" charset="0"/>
                <a:ea typeface="Tahoma" panose="020B0604030504040204" pitchFamily="34" charset="0"/>
                <a:cs typeface="Tahoma" panose="020B0604030504040204" pitchFamily="34" charset="0"/>
              </a:rPr>
              <a:t>лишн</a:t>
            </a:r>
            <a:r>
              <a:rPr lang="ru-RU" sz="1200" spc="-10" dirty="0">
                <a:latin typeface="Tahoma" panose="020B0604030504040204" pitchFamily="34" charset="0"/>
                <a:ea typeface="Tahoma" panose="020B0604030504040204" pitchFamily="34" charset="0"/>
                <a:cs typeface="Tahoma" panose="020B0604030504040204" pitchFamily="34" charset="0"/>
              </a:rPr>
              <a:t>ей</a:t>
            </a:r>
            <a:r>
              <a:rPr lang="en-US" sz="1200" spc="-10" dirty="0">
                <a:latin typeface="Tahoma" panose="020B0604030504040204" pitchFamily="34" charset="0"/>
                <a:ea typeface="Tahoma" panose="020B0604030504040204" pitchFamily="34" charset="0"/>
                <a:cs typeface="Tahoma" panose="020B0604030504040204" pitchFamily="34" charset="0"/>
              </a:rPr>
              <a: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1" dirty="0">
                <a:latin typeface="Tahoma" panose="020B0604030504040204" pitchFamily="34" charset="0"/>
                <a:ea typeface="Tahoma" panose="020B0604030504040204" pitchFamily="34" charset="0"/>
                <a:cs typeface="Tahoma" panose="020B0604030504040204" pitchFamily="34" charset="0"/>
              </a:rPr>
              <a:t>Thunder And Lightning</a:t>
            </a:r>
          </a:p>
          <a:p>
            <a:pPr algn="ct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     The phenomenon of thunder and lightning is not only a spectacle, but also a fascinating scientific phenomenon. Lightning is formed </a:t>
            </a:r>
            <a:r>
              <a:rPr lang="en-US" sz="1200" b="1" dirty="0">
                <a:latin typeface="Tahoma" panose="020B0604030504040204" pitchFamily="34" charset="0"/>
                <a:ea typeface="Tahoma" panose="020B0604030504040204" pitchFamily="34" charset="0"/>
                <a:cs typeface="Tahoma" panose="020B0604030504040204" pitchFamily="34" charset="0"/>
              </a:rPr>
              <a:t>A</a:t>
            </a:r>
            <a:r>
              <a:rPr lang="en-US" sz="1200" dirty="0">
                <a:latin typeface="Tahoma" panose="020B0604030504040204" pitchFamily="34" charset="0"/>
                <a:ea typeface="Tahoma" panose="020B0604030504040204" pitchFamily="34" charset="0"/>
                <a:cs typeface="Tahoma" panose="020B0604030504040204" pitchFamily="34" charset="0"/>
              </a:rPr>
              <a:t>______ in thunderclouds, which leads to a sudden discharge between clouds or between clouds and the ground. The resulting flash quickly heats up the surrounding air, causing it to expand greatly and create a sound wave </a:t>
            </a:r>
            <a:r>
              <a:rPr lang="en-US" sz="1200" b="1" dirty="0">
                <a:latin typeface="Tahoma" panose="020B0604030504040204" pitchFamily="34" charset="0"/>
                <a:ea typeface="Tahoma" panose="020B0604030504040204" pitchFamily="34" charset="0"/>
                <a:cs typeface="Tahoma" panose="020B0604030504040204" pitchFamily="34" charset="0"/>
              </a:rPr>
              <a:t>B</a:t>
            </a:r>
            <a:r>
              <a:rPr lang="en-US" sz="1200" dirty="0">
                <a:latin typeface="Tahoma" panose="020B0604030504040204" pitchFamily="34" charset="0"/>
                <a:ea typeface="Tahoma" panose="020B0604030504040204" pitchFamily="34" charset="0"/>
                <a:cs typeface="Tahoma" panose="020B0604030504040204" pitchFamily="34" charset="0"/>
              </a:rPr>
              <a:t>______. This complex interaction unfolds </a:t>
            </a:r>
            <a:r>
              <a:rPr lang="en-US" sz="1200" b="1" dirty="0">
                <a:latin typeface="Tahoma" panose="020B0604030504040204" pitchFamily="34" charset="0"/>
                <a:ea typeface="Tahoma" panose="020B0604030504040204" pitchFamily="34" charset="0"/>
                <a:cs typeface="Tahoma" panose="020B0604030504040204" pitchFamily="34" charset="0"/>
              </a:rPr>
              <a:t>C</a:t>
            </a:r>
            <a:r>
              <a:rPr lang="en-US" sz="1200" dirty="0">
                <a:latin typeface="Tahoma" panose="020B0604030504040204" pitchFamily="34" charset="0"/>
                <a:ea typeface="Tahoma" panose="020B0604030504040204" pitchFamily="34" charset="0"/>
                <a:cs typeface="Tahoma" panose="020B0604030504040204" pitchFamily="34" charset="0"/>
              </a:rPr>
              <a:t>______. Thunder serves as a reminder of the tremendous energy of nature. Lightning plays an important role in the ecosystem, </a:t>
            </a:r>
            <a:r>
              <a:rPr lang="en-US" sz="1200" b="1" dirty="0">
                <a:latin typeface="Tahoma" panose="020B0604030504040204" pitchFamily="34" charset="0"/>
                <a:ea typeface="Tahoma" panose="020B0604030504040204" pitchFamily="34" charset="0"/>
                <a:cs typeface="Tahoma" panose="020B0604030504040204" pitchFamily="34" charset="0"/>
              </a:rPr>
              <a:t>D</a:t>
            </a:r>
            <a:r>
              <a:rPr lang="en-US" sz="1200" dirty="0">
                <a:latin typeface="Tahoma" panose="020B0604030504040204" pitchFamily="34" charset="0"/>
                <a:ea typeface="Tahoma" panose="020B0604030504040204" pitchFamily="34" charset="0"/>
                <a:cs typeface="Tahoma" panose="020B0604030504040204" pitchFamily="34" charset="0"/>
              </a:rPr>
              <a:t>______, which is vital for plant growth.</a:t>
            </a:r>
          </a:p>
          <a:p>
            <a:pPr algn="just"/>
            <a:r>
              <a:rPr lang="en-US" sz="1200" dirty="0">
                <a:latin typeface="Tahoma" panose="020B0604030504040204" pitchFamily="34" charset="0"/>
                <a:ea typeface="Tahoma" panose="020B0604030504040204" pitchFamily="34" charset="0"/>
                <a:cs typeface="Tahoma" panose="020B0604030504040204" pitchFamily="34" charset="0"/>
              </a:rPr>
              <a:t>     In many cultures, thunder and lightning </a:t>
            </a:r>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dirty="0">
                <a:latin typeface="Tahoma" panose="020B0604030504040204" pitchFamily="34" charset="0"/>
                <a:ea typeface="Tahoma" panose="020B0604030504040204" pitchFamily="34" charset="0"/>
                <a:cs typeface="Tahoma" panose="020B0604030504040204" pitchFamily="34" charset="0"/>
              </a:rPr>
              <a:t>______, often associated with mythological gods. They symbolize the connection between the earthly and the divine, acting as metaphors for spiritual awakening and transformation.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helping to fix nitrogen in the soil</a:t>
            </a:r>
          </a:p>
          <a:p>
            <a:pPr algn="just"/>
            <a:r>
              <a:rPr lang="en-US" sz="1200" dirty="0">
                <a:latin typeface="Tahoma" panose="020B0604030504040204" pitchFamily="34" charset="0"/>
                <a:ea typeface="Tahoma" panose="020B0604030504040204" pitchFamily="34" charset="0"/>
                <a:cs typeface="Tahoma" panose="020B0604030504040204" pitchFamily="34" charset="0"/>
              </a:rPr>
              <a:t>2) in just a few seconds </a:t>
            </a:r>
          </a:p>
          <a:p>
            <a:pPr algn="just"/>
            <a:r>
              <a:rPr lang="en-US" sz="1200" dirty="0">
                <a:latin typeface="Tahoma" panose="020B0604030504040204" pitchFamily="34" charset="0"/>
                <a:ea typeface="Tahoma" panose="020B0604030504040204" pitchFamily="34" charset="0"/>
                <a:cs typeface="Tahoma" panose="020B0604030504040204" pitchFamily="34" charset="0"/>
              </a:rPr>
              <a:t>3) that we hear like a thunderclap</a:t>
            </a:r>
          </a:p>
          <a:p>
            <a:pPr algn="just"/>
            <a:r>
              <a:rPr lang="en-US" sz="1200" dirty="0">
                <a:latin typeface="Tahoma" panose="020B0604030504040204" pitchFamily="34" charset="0"/>
                <a:ea typeface="Tahoma" panose="020B0604030504040204" pitchFamily="34" charset="0"/>
                <a:cs typeface="Tahoma" panose="020B0604030504040204" pitchFamily="34" charset="0"/>
              </a:rPr>
              <a:t>4) when an electric charge accumulates</a:t>
            </a:r>
          </a:p>
          <a:p>
            <a:pPr algn="just"/>
            <a:r>
              <a:rPr lang="en-US" sz="1200" dirty="0">
                <a:latin typeface="Tahoma" panose="020B0604030504040204" pitchFamily="34" charset="0"/>
                <a:ea typeface="Tahoma" panose="020B0604030504040204" pitchFamily="34" charset="0"/>
                <a:cs typeface="Tahoma" panose="020B0604030504040204" pitchFamily="34" charset="0"/>
              </a:rPr>
              <a:t>5) have a deep symbolic meaning</a:t>
            </a:r>
          </a:p>
          <a:p>
            <a:pPr algn="just"/>
            <a:r>
              <a:rPr lang="en-US" sz="1200" dirty="0">
                <a:latin typeface="Tahoma" panose="020B0604030504040204" pitchFamily="34" charset="0"/>
                <a:ea typeface="Tahoma" panose="020B0604030504040204" pitchFamily="34" charset="0"/>
                <a:cs typeface="Tahoma" panose="020B0604030504040204" pitchFamily="34" charset="0"/>
              </a:rPr>
              <a:t>6) can evoke a spectrum of emotions</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38BA3EAE-F567-65CD-0D4A-B2161962DCE8}"/>
              </a:ext>
            </a:extLst>
          </p:cNvPr>
          <p:cNvSpPr txBox="1"/>
          <p:nvPr/>
        </p:nvSpPr>
        <p:spPr>
          <a:xfrm>
            <a:off x="3259060" y="9443471"/>
            <a:ext cx="339881" cy="276999"/>
          </a:xfrm>
          <a:prstGeom prst="rect">
            <a:avLst/>
          </a:prstGeom>
          <a:noFill/>
        </p:spPr>
        <p:txBody>
          <a:bodyPr wrap="square" rtlCol="0">
            <a:spAutoFit/>
          </a:bodyPr>
          <a:lstStyle/>
          <a:p>
            <a:r>
              <a:rPr lang="en-US" sz="1200" dirty="0"/>
              <a:t>57</a:t>
            </a:r>
            <a:endParaRPr lang="ru-RU" sz="1200" dirty="0"/>
          </a:p>
        </p:txBody>
      </p:sp>
      <p:sp>
        <p:nvSpPr>
          <p:cNvPr id="6" name="Овал 5">
            <a:extLst>
              <a:ext uri="{FF2B5EF4-FFF2-40B4-BE49-F238E27FC236}">
                <a16:creationId xmlns:a16="http://schemas.microsoft.com/office/drawing/2014/main" id="{F2E90329-695A-ABDF-0282-76457AC5CABD}"/>
              </a:ext>
            </a:extLst>
          </p:cNvPr>
          <p:cNvSpPr/>
          <p:nvPr/>
        </p:nvSpPr>
        <p:spPr>
          <a:xfrm>
            <a:off x="413466" y="300724"/>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3</a:t>
            </a:r>
          </a:p>
        </p:txBody>
      </p:sp>
      <p:graphicFrame>
        <p:nvGraphicFramePr>
          <p:cNvPr id="10" name="Таблица 9">
            <a:extLst>
              <a:ext uri="{FF2B5EF4-FFF2-40B4-BE49-F238E27FC236}">
                <a16:creationId xmlns:a16="http://schemas.microsoft.com/office/drawing/2014/main" id="{37AD1D00-6CAC-9F7D-F043-66D10626062D}"/>
              </a:ext>
            </a:extLst>
          </p:cNvPr>
          <p:cNvGraphicFramePr>
            <a:graphicFrameLocks noGrp="1"/>
          </p:cNvGraphicFramePr>
          <p:nvPr/>
        </p:nvGraphicFramePr>
        <p:xfrm>
          <a:off x="1406082" y="5020580"/>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
        <p:nvSpPr>
          <p:cNvPr id="13" name="TextBox 12">
            <a:extLst>
              <a:ext uri="{FF2B5EF4-FFF2-40B4-BE49-F238E27FC236}">
                <a16:creationId xmlns:a16="http://schemas.microsoft.com/office/drawing/2014/main" id="{74C1231A-36E3-A52E-AA60-83B0CB0D0594}"/>
              </a:ext>
            </a:extLst>
          </p:cNvPr>
          <p:cNvSpPr txBox="1"/>
          <p:nvPr/>
        </p:nvSpPr>
        <p:spPr>
          <a:xfrm>
            <a:off x="723567" y="5891763"/>
            <a:ext cx="5804824" cy="3600986"/>
          </a:xfrm>
          <a:prstGeom prst="rect">
            <a:avLst/>
          </a:prstGeom>
          <a:noFill/>
        </p:spPr>
        <p:txBody>
          <a:bodyPr wrap="square">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 дополните пропуски </a:t>
            </a:r>
            <a:r>
              <a:rPr lang="ru-RU" sz="1200" b="1" dirty="0">
                <a:latin typeface="Tahoma" panose="020B0604030504040204" pitchFamily="34" charset="0"/>
                <a:ea typeface="Tahoma" panose="020B0604030504040204" pitchFamily="34" charset="0"/>
                <a:cs typeface="Tahoma" panose="020B0604030504040204" pitchFamily="34" charset="0"/>
              </a:rPr>
              <a:t>A–F </a:t>
            </a:r>
            <a:r>
              <a:rPr lang="ru-RU" sz="1200" dirty="0">
                <a:latin typeface="Tahoma" panose="020B0604030504040204" pitchFamily="34" charset="0"/>
                <a:ea typeface="Tahoma" panose="020B0604030504040204" pitchFamily="34" charset="0"/>
                <a:cs typeface="Tahoma" panose="020B0604030504040204" pitchFamily="34" charset="0"/>
              </a:rPr>
              <a:t>подходящими по содержанию словами (выберите из списка </a:t>
            </a:r>
            <a:r>
              <a:rPr lang="ru-RU" sz="1200" b="1" dirty="0">
                <a:latin typeface="Tahoma" panose="020B0604030504040204" pitchFamily="34" charset="0"/>
                <a:ea typeface="Tahoma" panose="020B0604030504040204" pitchFamily="34" charset="0"/>
                <a:cs typeface="Tahoma" panose="020B0604030504040204" pitchFamily="34" charset="0"/>
              </a:rPr>
              <a:t>1-8</a:t>
            </a:r>
            <a:r>
              <a:rPr lang="ru-RU" sz="1200" dirty="0">
                <a:latin typeface="Tahoma" panose="020B0604030504040204" pitchFamily="34" charset="0"/>
                <a:ea typeface="Tahoma" panose="020B0604030504040204" pitchFamily="34" charset="0"/>
                <a:cs typeface="Tahoma" panose="020B0604030504040204" pitchFamily="34" charset="0"/>
              </a:rPr>
              <a:t>). Каждое слово можно использовать только один раз. Два слова окажутся лишними.</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a:t>
            </a:r>
          </a:p>
        </p:txBody>
      </p:sp>
      <p:sp>
        <p:nvSpPr>
          <p:cNvPr id="15" name="Овал 14">
            <a:extLst>
              <a:ext uri="{FF2B5EF4-FFF2-40B4-BE49-F238E27FC236}">
                <a16:creationId xmlns:a16="http://schemas.microsoft.com/office/drawing/2014/main" id="{B81526C0-AC53-25BE-FC3D-C617D61A4F3A}"/>
              </a:ext>
            </a:extLst>
          </p:cNvPr>
          <p:cNvSpPr/>
          <p:nvPr/>
        </p:nvSpPr>
        <p:spPr>
          <a:xfrm>
            <a:off x="413466" y="5896876"/>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Таблица 17">
            <a:extLst>
              <a:ext uri="{FF2B5EF4-FFF2-40B4-BE49-F238E27FC236}">
                <a16:creationId xmlns:a16="http://schemas.microsoft.com/office/drawing/2014/main" id="{0AC42FCD-96A0-CE00-00BE-5E1A27F6F183}"/>
              </a:ext>
            </a:extLst>
          </p:cNvPr>
          <p:cNvGraphicFramePr>
            <a:graphicFrameLocks noGrp="1"/>
          </p:cNvGraphicFramePr>
          <p:nvPr>
            <p:extLst>
              <p:ext uri="{D42A27DB-BD31-4B8C-83A1-F6EECF244321}">
                <p14:modId xmlns:p14="http://schemas.microsoft.com/office/powerpoint/2010/main" val="2796384799"/>
              </p:ext>
            </p:extLst>
          </p:nvPr>
        </p:nvGraphicFramePr>
        <p:xfrm>
          <a:off x="413465" y="6517115"/>
          <a:ext cx="6114926" cy="2286000"/>
        </p:xfrm>
        <a:graphic>
          <a:graphicData uri="http://schemas.openxmlformats.org/drawingml/2006/table">
            <a:tbl>
              <a:tblPr firstRow="1" bandRow="1">
                <a:tableStyleId>{5C22544A-7EE6-4342-B048-85BDC9FD1C3A}</a:tableStyleId>
              </a:tblPr>
              <a:tblGrid>
                <a:gridCol w="4477512">
                  <a:extLst>
                    <a:ext uri="{9D8B030D-6E8A-4147-A177-3AD203B41FA5}">
                      <a16:colId xmlns:a16="http://schemas.microsoft.com/office/drawing/2014/main" val="840110047"/>
                    </a:ext>
                  </a:extLst>
                </a:gridCol>
                <a:gridCol w="1637414">
                  <a:extLst>
                    <a:ext uri="{9D8B030D-6E8A-4147-A177-3AD203B41FA5}">
                      <a16:colId xmlns:a16="http://schemas.microsoft.com/office/drawing/2014/main" val="4276236608"/>
                    </a:ext>
                  </a:extLst>
                </a:gridCol>
              </a:tblGrid>
              <a:tr h="370840">
                <a:tc>
                  <a:txBody>
                    <a:bodyPr/>
                    <a:lstStyle/>
                    <a:p>
                      <a:pPr algn="ct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Beethoven</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Ludwig van Beethoven, an outstanding figure in the world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of classical music, embodies the deep emotionality and </a:t>
                      </a:r>
                      <a:r>
                        <a:rPr lang="en-US" sz="1200" b="1"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A</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spirit of his era. Born in Bonn in 1770, he denied the limitations of his time,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B</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the structure of classical forms with the expressive power of Romanticism. His works, ranging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symphonies and sonatas to string quartets, still resonate with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listeners</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showing</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his</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great</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1"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______ to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convey</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human</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emotions</a:t>
                      </a:r>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from joy to despair. Despite facing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E</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personal hardships, including deafness, Beethoven's revolutionary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 expanded the possibilities of musical expression and paved the way for future generations of composers.</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1. significant</a:t>
                      </a:r>
                    </a:p>
                    <a:p>
                      <a:pPr marL="0" indent="0">
                        <a:buNone/>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2. from</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3. innovative</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4. approach</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5. with</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6. combining</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7. ability</a:t>
                      </a:r>
                    </a:p>
                    <a:p>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8. making</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73765281"/>
                  </a:ext>
                </a:extLst>
              </a:tr>
            </a:tbl>
          </a:graphicData>
        </a:graphic>
      </p:graphicFrame>
      <p:sp>
        <p:nvSpPr>
          <p:cNvPr id="5" name="TextBox 4">
            <a:extLst>
              <a:ext uri="{FF2B5EF4-FFF2-40B4-BE49-F238E27FC236}">
                <a16:creationId xmlns:a16="http://schemas.microsoft.com/office/drawing/2014/main" id="{C75F41DF-C251-2195-C930-92E4238154E5}"/>
              </a:ext>
            </a:extLst>
          </p:cNvPr>
          <p:cNvSpPr txBox="1"/>
          <p:nvPr/>
        </p:nvSpPr>
        <p:spPr>
          <a:xfrm>
            <a:off x="5987845" y="23063"/>
            <a:ext cx="746910" cy="230832"/>
          </a:xfrm>
          <a:prstGeom prst="rect">
            <a:avLst/>
          </a:prstGeom>
          <a:noFill/>
        </p:spPr>
        <p:txBody>
          <a:bodyPr wrap="square" rtlCol="0">
            <a:spAutoFit/>
          </a:bodyPr>
          <a:lstStyle/>
          <a:p>
            <a:r>
              <a:rPr lang="ru-RU" sz="900" dirty="0"/>
              <a:t>Вариант 1</a:t>
            </a:r>
            <a:r>
              <a:rPr lang="en-US" sz="900" dirty="0"/>
              <a:t>0</a:t>
            </a:r>
            <a:endParaRPr lang="ru-RU" sz="900" dirty="0"/>
          </a:p>
        </p:txBody>
      </p:sp>
      <p:graphicFrame>
        <p:nvGraphicFramePr>
          <p:cNvPr id="3" name="Таблица 2">
            <a:extLst>
              <a:ext uri="{FF2B5EF4-FFF2-40B4-BE49-F238E27FC236}">
                <a16:creationId xmlns:a16="http://schemas.microsoft.com/office/drawing/2014/main" id="{44C418DF-0B05-B4FA-F486-71BAABB389DA}"/>
              </a:ext>
            </a:extLst>
          </p:cNvPr>
          <p:cNvGraphicFramePr>
            <a:graphicFrameLocks noGrp="1"/>
          </p:cNvGraphicFramePr>
          <p:nvPr>
            <p:extLst>
              <p:ext uri="{D42A27DB-BD31-4B8C-83A1-F6EECF244321}">
                <p14:modId xmlns:p14="http://schemas.microsoft.com/office/powerpoint/2010/main" val="1977601302"/>
              </p:ext>
            </p:extLst>
          </p:nvPr>
        </p:nvGraphicFramePr>
        <p:xfrm>
          <a:off x="1406080" y="9087503"/>
          <a:ext cx="1852980" cy="548640"/>
        </p:xfrm>
        <a:graphic>
          <a:graphicData uri="http://schemas.openxmlformats.org/drawingml/2006/table">
            <a:tbl>
              <a:tblPr firstRow="1" bandRow="1">
                <a:tableStyleId>{5C22544A-7EE6-4342-B048-85BDC9FD1C3A}</a:tableStyleId>
              </a:tblPr>
              <a:tblGrid>
                <a:gridCol w="308830">
                  <a:extLst>
                    <a:ext uri="{9D8B030D-6E8A-4147-A177-3AD203B41FA5}">
                      <a16:colId xmlns:a16="http://schemas.microsoft.com/office/drawing/2014/main" val="360016809"/>
                    </a:ext>
                  </a:extLst>
                </a:gridCol>
                <a:gridCol w="308830">
                  <a:extLst>
                    <a:ext uri="{9D8B030D-6E8A-4147-A177-3AD203B41FA5}">
                      <a16:colId xmlns:a16="http://schemas.microsoft.com/office/drawing/2014/main" val="881724602"/>
                    </a:ext>
                  </a:extLst>
                </a:gridCol>
                <a:gridCol w="308830">
                  <a:extLst>
                    <a:ext uri="{9D8B030D-6E8A-4147-A177-3AD203B41FA5}">
                      <a16:colId xmlns:a16="http://schemas.microsoft.com/office/drawing/2014/main" val="4273284677"/>
                    </a:ext>
                  </a:extLst>
                </a:gridCol>
                <a:gridCol w="308830">
                  <a:extLst>
                    <a:ext uri="{9D8B030D-6E8A-4147-A177-3AD203B41FA5}">
                      <a16:colId xmlns:a16="http://schemas.microsoft.com/office/drawing/2014/main" val="2510934525"/>
                    </a:ext>
                  </a:extLst>
                </a:gridCol>
                <a:gridCol w="308830">
                  <a:extLst>
                    <a:ext uri="{9D8B030D-6E8A-4147-A177-3AD203B41FA5}">
                      <a16:colId xmlns:a16="http://schemas.microsoft.com/office/drawing/2014/main" val="1799152882"/>
                    </a:ext>
                  </a:extLst>
                </a:gridCol>
                <a:gridCol w="308830">
                  <a:extLst>
                    <a:ext uri="{9D8B030D-6E8A-4147-A177-3AD203B41FA5}">
                      <a16:colId xmlns:a16="http://schemas.microsoft.com/office/drawing/2014/main" val="924761598"/>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F</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2585316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DFD9C-7CF5-C838-E20F-835D7E3B3CD8}"/>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BFA1335-C603-5C27-7091-0247A4272A97}"/>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2A8D4221-5578-DC7B-C683-25423A2C8A2E}"/>
              </a:ext>
            </a:extLst>
          </p:cNvPr>
          <p:cNvSpPr txBox="1"/>
          <p:nvPr/>
        </p:nvSpPr>
        <p:spPr>
          <a:xfrm>
            <a:off x="723569" y="722477"/>
            <a:ext cx="5895891" cy="101566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Ознакомьтесь с текстом. Измените слова, вынесенные справа от текста, на правильные грамматические формы, подходящие по смыслу к пропускам, обозначенным цифрами </a:t>
            </a:r>
            <a:r>
              <a:rPr lang="ru-RU" sz="1200" b="1" dirty="0">
                <a:latin typeface="Tahoma" panose="020B0604030504040204" pitchFamily="34" charset="0"/>
                <a:ea typeface="Tahoma" panose="020B0604030504040204" pitchFamily="34" charset="0"/>
                <a:cs typeface="Tahoma" panose="020B0604030504040204" pitchFamily="34" charset="0"/>
              </a:rPr>
              <a:t>1</a:t>
            </a:r>
            <a:r>
              <a:rPr lang="en-US" sz="1200" b="1" dirty="0">
                <a:latin typeface="Tahoma" panose="020B0604030504040204" pitchFamily="34" charset="0"/>
                <a:ea typeface="Tahoma" panose="020B0604030504040204" pitchFamily="34" charset="0"/>
                <a:cs typeface="Tahoma" panose="020B0604030504040204" pitchFamily="34" charset="0"/>
              </a:rPr>
              <a:t>-</a:t>
            </a:r>
            <a:r>
              <a:rPr lang="ru-RU" sz="1200" b="1" dirty="0">
                <a:latin typeface="Tahoma" panose="020B0604030504040204" pitchFamily="34" charset="0"/>
                <a:ea typeface="Tahoma" panose="020B0604030504040204" pitchFamily="34" charset="0"/>
                <a:cs typeface="Tahoma" panose="020B0604030504040204" pitchFamily="34" charset="0"/>
              </a:rPr>
              <a:t>6</a:t>
            </a:r>
            <a:r>
              <a:rPr lang="ru-RU" sz="1200" dirty="0">
                <a:latin typeface="Tahoma" panose="020B0604030504040204" pitchFamily="34" charset="0"/>
                <a:ea typeface="Tahoma" panose="020B0604030504040204" pitchFamily="34" charset="0"/>
                <a:cs typeface="Tahoma" panose="020B0604030504040204" pitchFamily="34" charset="0"/>
              </a:rPr>
              <a:t>. Напишите получившиеся слова максимально разборчиво на соответствующих строках.</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943B8DD-A7D4-0642-BD48-8EC048FAC711}"/>
              </a:ext>
            </a:extLst>
          </p:cNvPr>
          <p:cNvSpPr txBox="1"/>
          <p:nvPr/>
        </p:nvSpPr>
        <p:spPr>
          <a:xfrm>
            <a:off x="3259060" y="9443471"/>
            <a:ext cx="339881" cy="276999"/>
          </a:xfrm>
          <a:prstGeom prst="rect">
            <a:avLst/>
          </a:prstGeom>
          <a:noFill/>
        </p:spPr>
        <p:txBody>
          <a:bodyPr wrap="square" rtlCol="0">
            <a:spAutoFit/>
          </a:bodyPr>
          <a:lstStyle/>
          <a:p>
            <a:r>
              <a:rPr lang="en-US" sz="1200" dirty="0"/>
              <a:t>58</a:t>
            </a:r>
            <a:endParaRPr lang="ru-RU" sz="1200" dirty="0"/>
          </a:p>
        </p:txBody>
      </p:sp>
      <p:sp>
        <p:nvSpPr>
          <p:cNvPr id="12" name="TextBox 11">
            <a:extLst>
              <a:ext uri="{FF2B5EF4-FFF2-40B4-BE49-F238E27FC236}">
                <a16:creationId xmlns:a16="http://schemas.microsoft.com/office/drawing/2014/main" id="{5FE1C6A2-57E8-4905-29FA-9B1597F79876}"/>
              </a:ext>
            </a:extLst>
          </p:cNvPr>
          <p:cNvSpPr txBox="1"/>
          <p:nvPr/>
        </p:nvSpPr>
        <p:spPr>
          <a:xfrm>
            <a:off x="5176638" y="1841405"/>
            <a:ext cx="1302120" cy="4708981"/>
          </a:xfrm>
          <a:prstGeom prst="rect">
            <a:avLst/>
          </a:prstGeom>
          <a:noFill/>
        </p:spPr>
        <p:txBody>
          <a:bodyPr wrap="square">
            <a:spAutoFit/>
          </a:bodyPr>
          <a:lstStyle/>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CLIMB</a:t>
            </a:r>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HIDE</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BOY</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dirty="0">
                <a:latin typeface="Tahoma" panose="020B0604030504040204" pitchFamily="34" charset="0"/>
                <a:ea typeface="Tahoma" panose="020B0604030504040204" pitchFamily="34" charset="0"/>
                <a:cs typeface="Tahoma" panose="020B0604030504040204" pitchFamily="34" charset="0"/>
              </a:rPr>
              <a:t>FINGER</a:t>
            </a: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FIND</a:t>
            </a: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200" dirty="0">
              <a:latin typeface="Tahoma" panose="020B0604030504040204" pitchFamily="34" charset="0"/>
              <a:ea typeface="Tahoma" panose="020B0604030504040204" pitchFamily="34" charset="0"/>
              <a:cs typeface="Tahoma" panose="020B0604030504040204" pitchFamily="34" charset="0"/>
            </a:endParaRPr>
          </a:p>
          <a:p>
            <a:endPar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rPr>
              <a:t>PROMINENT</a:t>
            </a:r>
            <a:endParaRPr lang="ru-RU" sz="1200" b="0" spc="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488F2096-57B1-2411-8F18-40F60CC5229D}"/>
              </a:ext>
            </a:extLst>
          </p:cNvPr>
          <p:cNvSpPr txBox="1"/>
          <p:nvPr/>
        </p:nvSpPr>
        <p:spPr>
          <a:xfrm>
            <a:off x="723567" y="1841405"/>
            <a:ext cx="4453071" cy="5078313"/>
          </a:xfrm>
          <a:prstGeom prst="rect">
            <a:avLst/>
          </a:prstGeom>
          <a:noFill/>
        </p:spPr>
        <p:txBody>
          <a:bodyPr wrap="square">
            <a:spAutoFit/>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Young Thomas Gainsborough was wandering the winding paths next to his house, and his mind was filled with dreams that were just waiting to be painted. Suddenly he </a:t>
            </a:r>
            <a:r>
              <a:rPr lang="en-US" sz="1200" dirty="0">
                <a:latin typeface="Tahoma" panose="020B0604030504040204" pitchFamily="34" charset="0"/>
                <a:ea typeface="Tahoma" panose="020B0604030504040204" pitchFamily="34" charset="0"/>
                <a:cs typeface="Tahoma" panose="020B0604030504040204" pitchFamily="34" charset="0"/>
              </a:rPr>
              <a:t>saw</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an unusual sight: a figure in a raincoat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 over the wall of a neighbor's garden.</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Tom, overcome with curiosity,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behind a spreading oak tree. The thief stopped for a moment, and at that moment his eyes met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Tom was overcome by a mixture of fear and admiration. When the man disappeared into the shadow of the garden, Tom felt an irresistible desire to capture this moment.</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Once he ran into the house, he grabbed a piece of paper and a pencil. The strokes flew off his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4</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as he carefully drew the portrait of the thief. When Tom showed the drawing to his father, Mr. Gainsborough's eyes widened. "We have to show this to the police," he exclaimed. Without delay, they rushed to the village police, where the police recognized the man. The thief soon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5</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 and caught.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Thus, thanks to an unusual meeting, young Thomas discovered a wonderful gift in himself — a talent that would not only bring beauty to the world, but also make him one of the </a:t>
            </a:r>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6</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 English painters of the 18</a:t>
            </a:r>
            <a:r>
              <a:rPr lang="en-US" sz="1200" b="0" baseline="30000" dirty="0">
                <a:solidFill>
                  <a:schemeClr val="tx1"/>
                </a:solidFill>
                <a:latin typeface="Tahoma" panose="020B0604030504040204" pitchFamily="34" charset="0"/>
                <a:ea typeface="Tahoma" panose="020B0604030504040204" pitchFamily="34" charset="0"/>
                <a:cs typeface="Tahoma" panose="020B0604030504040204" pitchFamily="34" charset="0"/>
              </a:rPr>
              <a:t>th</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century.</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 name="Овал 5">
            <a:extLst>
              <a:ext uri="{FF2B5EF4-FFF2-40B4-BE49-F238E27FC236}">
                <a16:creationId xmlns:a16="http://schemas.microsoft.com/office/drawing/2014/main" id="{F076033F-B9E7-EF37-40D2-957BD6B13E0F}"/>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97A5F36D-8EE0-452F-7383-57571A7DFB99}"/>
              </a:ext>
            </a:extLst>
          </p:cNvPr>
          <p:cNvSpPr txBox="1"/>
          <p:nvPr/>
        </p:nvSpPr>
        <p:spPr>
          <a:xfrm>
            <a:off x="2975102" y="316689"/>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a:t>
            </a:r>
            <a:r>
              <a:rPr lang="en-US" sz="1200" b="1" dirty="0">
                <a:solidFill>
                  <a:prstClr val="black"/>
                </a:solidFill>
                <a:latin typeface="Tahoma" panose="020B0604030504040204" pitchFamily="34" charset="0"/>
                <a:ea typeface="Tahoma" panose="020B0604030504040204" pitchFamily="34" charset="0"/>
                <a:cs typeface="Tahoma" panose="020B0604030504040204" pitchFamily="34" charset="0"/>
              </a:rPr>
              <a:t>2</a:t>
            </a:r>
            <a:endParaRPr lang="ru-RU" b="1" dirty="0"/>
          </a:p>
        </p:txBody>
      </p:sp>
      <p:sp>
        <p:nvSpPr>
          <p:cNvPr id="5" name="TextBox 4">
            <a:extLst>
              <a:ext uri="{FF2B5EF4-FFF2-40B4-BE49-F238E27FC236}">
                <a16:creationId xmlns:a16="http://schemas.microsoft.com/office/drawing/2014/main" id="{E81CC7DF-7F98-EF5F-4CC2-345BBB90E560}"/>
              </a:ext>
            </a:extLst>
          </p:cNvPr>
          <p:cNvSpPr txBox="1"/>
          <p:nvPr/>
        </p:nvSpPr>
        <p:spPr>
          <a:xfrm>
            <a:off x="5987845" y="23063"/>
            <a:ext cx="746910" cy="230832"/>
          </a:xfrm>
          <a:prstGeom prst="rect">
            <a:avLst/>
          </a:prstGeom>
          <a:noFill/>
        </p:spPr>
        <p:txBody>
          <a:bodyPr wrap="square" rtlCol="0">
            <a:spAutoFit/>
          </a:bodyPr>
          <a:lstStyle/>
          <a:p>
            <a:r>
              <a:rPr lang="ru-RU" sz="900" dirty="0"/>
              <a:t>Вариант 1</a:t>
            </a:r>
            <a:r>
              <a:rPr lang="en-US" sz="900" dirty="0"/>
              <a:t>0</a:t>
            </a:r>
            <a:endParaRPr lang="ru-RU" sz="900" dirty="0"/>
          </a:p>
        </p:txBody>
      </p:sp>
    </p:spTree>
    <p:extLst>
      <p:ext uri="{BB962C8B-B14F-4D97-AF65-F5344CB8AC3E}">
        <p14:creationId xmlns:p14="http://schemas.microsoft.com/office/powerpoint/2010/main" val="294169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068FE-F0E4-A069-FDBE-483AC6A68C2B}"/>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BB76D884-6F6E-0748-613E-67A1798FDCD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8D6ED765-608D-89B2-7114-DA922D9F4981}"/>
              </a:ext>
            </a:extLst>
          </p:cNvPr>
          <p:cNvSpPr txBox="1"/>
          <p:nvPr/>
        </p:nvSpPr>
        <p:spPr>
          <a:xfrm>
            <a:off x="723569" y="722477"/>
            <a:ext cx="5895891" cy="7386638"/>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The current monarch of Great Britain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Queen Elizabeth II</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King George VI</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King Charles III</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Queen Victoria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What event happened in 1666 in London?</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Great Plague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Great Fire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War of The Roses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Civil War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There are … states in the USA.</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20</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30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40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50</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In 1866 France gave … to America as a gift.</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Statue of Liberty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Golden Gate Bridge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Mount Rushmore Memorial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Empire State Building</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Canada has … on its flag.</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stars and stripes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red maple leaf</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 red dragon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a red hand and a crown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4323DF2C-3EA1-4424-8794-F39BE5809845}"/>
              </a:ext>
            </a:extLst>
          </p:cNvPr>
          <p:cNvSpPr txBox="1"/>
          <p:nvPr/>
        </p:nvSpPr>
        <p:spPr>
          <a:xfrm>
            <a:off x="3259060" y="9443471"/>
            <a:ext cx="339881" cy="276999"/>
          </a:xfrm>
          <a:prstGeom prst="rect">
            <a:avLst/>
          </a:prstGeom>
          <a:noFill/>
        </p:spPr>
        <p:txBody>
          <a:bodyPr wrap="square" rtlCol="0">
            <a:spAutoFit/>
          </a:bodyPr>
          <a:lstStyle/>
          <a:p>
            <a:r>
              <a:rPr lang="en-US" sz="1200" dirty="0"/>
              <a:t>5</a:t>
            </a:r>
            <a:endParaRPr lang="ru-RU" sz="1200" dirty="0"/>
          </a:p>
        </p:txBody>
      </p:sp>
      <p:sp>
        <p:nvSpPr>
          <p:cNvPr id="3" name="TextBox 2">
            <a:extLst>
              <a:ext uri="{FF2B5EF4-FFF2-40B4-BE49-F238E27FC236}">
                <a16:creationId xmlns:a16="http://schemas.microsoft.com/office/drawing/2014/main" id="{F3032100-6638-6F60-B3E5-1F2EEE8287D5}"/>
              </a:ext>
            </a:extLst>
          </p:cNvPr>
          <p:cNvSpPr txBox="1"/>
          <p:nvPr/>
        </p:nvSpPr>
        <p:spPr>
          <a:xfrm>
            <a:off x="6019138" y="23063"/>
            <a:ext cx="715617" cy="230832"/>
          </a:xfrm>
          <a:prstGeom prst="rect">
            <a:avLst/>
          </a:prstGeom>
          <a:noFill/>
        </p:spPr>
        <p:txBody>
          <a:bodyPr wrap="square" rtlCol="0">
            <a:spAutoFit/>
          </a:bodyPr>
          <a:lstStyle/>
          <a:p>
            <a:r>
              <a:rPr lang="ru-RU" sz="900" dirty="0"/>
              <a:t>Вариант 1</a:t>
            </a:r>
          </a:p>
        </p:txBody>
      </p:sp>
      <p:sp>
        <p:nvSpPr>
          <p:cNvPr id="6" name="Овал 5">
            <a:extLst>
              <a:ext uri="{FF2B5EF4-FFF2-40B4-BE49-F238E27FC236}">
                <a16:creationId xmlns:a16="http://schemas.microsoft.com/office/drawing/2014/main" id="{CB7A64D2-1CD8-6EA9-0977-5FA7B72656CB}"/>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060BFB66-D74A-5E97-194B-FA0E11D0A185}"/>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graphicFrame>
        <p:nvGraphicFramePr>
          <p:cNvPr id="10" name="Таблица 9">
            <a:extLst>
              <a:ext uri="{FF2B5EF4-FFF2-40B4-BE49-F238E27FC236}">
                <a16:creationId xmlns:a16="http://schemas.microsoft.com/office/drawing/2014/main" id="{A1CE30DE-F3F4-9C31-86C8-C2558DB5065C}"/>
              </a:ext>
            </a:extLst>
          </p:cNvPr>
          <p:cNvGraphicFramePr>
            <a:graphicFrameLocks noGrp="1"/>
          </p:cNvGraphicFramePr>
          <p:nvPr>
            <p:extLst>
              <p:ext uri="{D42A27DB-BD31-4B8C-83A1-F6EECF244321}">
                <p14:modId xmlns:p14="http://schemas.microsoft.com/office/powerpoint/2010/main" val="3315573808"/>
              </p:ext>
            </p:extLst>
          </p:nvPr>
        </p:nvGraphicFramePr>
        <p:xfrm>
          <a:off x="1402881" y="7596931"/>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22226599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C9DCF-134A-04AF-584F-81904FE35ED9}"/>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12A78B7-490A-61EB-45FD-CBEED5DDFB0F}"/>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id="{6440BF77-F049-91A3-705E-E1D5A149BAF4}"/>
              </a:ext>
            </a:extLst>
          </p:cNvPr>
          <p:cNvSpPr txBox="1"/>
          <p:nvPr/>
        </p:nvSpPr>
        <p:spPr>
          <a:xfrm>
            <a:off x="723569" y="722477"/>
            <a:ext cx="5895891" cy="7386638"/>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Подберите к каждому из предложений </a:t>
            </a:r>
            <a:r>
              <a:rPr lang="en-US"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одно верное утверждение из списка четырёх вариантов (1, 2, 3 или 4).</a:t>
            </a:r>
            <a:r>
              <a:rPr lang="en-US" sz="1200" dirty="0">
                <a:latin typeface="Tahoma" panose="020B0604030504040204" pitchFamily="34" charset="0"/>
                <a:ea typeface="Tahoma" panose="020B0604030504040204" pitchFamily="34" charset="0"/>
                <a:cs typeface="Tahoma" panose="020B0604030504040204" pitchFamily="34" charset="0"/>
              </a:rPr>
              <a: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What ceremony takes place every evening in the Tower of London?</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Ceremony of the Keys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Changing of the Guards Ceremony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Horse Guards Parade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Lord Mayor’s Show</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The origin point for the street-numbering system of the district and the seat of the US Congress is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the White House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Library of Congress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US Capitol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Pentagon</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The theatre in Australia which looks like sails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Her Majesty’s Theatre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The Sydney Lyric Theatre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The Sydney Opera House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Adelaide Festival Centre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The palace in London where the Parliament sits is …</a:t>
            </a:r>
            <a:r>
              <a:rPr lang="en-US" sz="1200" dirty="0">
                <a:latin typeface="Tahoma" panose="020B0604030504040204" pitchFamily="34" charset="0"/>
                <a:ea typeface="Tahoma" panose="020B0604030504040204" pitchFamily="34" charset="0"/>
                <a:cs typeface="Tahoma" panose="020B0604030504040204" pitchFamily="34" charset="0"/>
              </a:rPr>
              <a:t> </a:t>
            </a: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Buckingham Palace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Westminster Palace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Kensington Palace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Hampton Court Palace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spc="-10" dirty="0">
                <a:latin typeface="Tahoma" panose="020B0604030504040204" pitchFamily="34" charset="0"/>
                <a:ea typeface="Tahoma" panose="020B0604030504040204" pitchFamily="34" charset="0"/>
                <a:cs typeface="Tahoma" panose="020B0604030504040204" pitchFamily="34" charset="0"/>
              </a:rPr>
              <a:t>E. The US park which contains museums and various memorials is called …</a:t>
            </a:r>
            <a:endParaRPr lang="en-US" sz="1200" spc="-10" dirty="0">
              <a:latin typeface="Tahoma" panose="020B0604030504040204" pitchFamily="34" charset="0"/>
              <a:ea typeface="Tahoma" panose="020B0604030504040204" pitchFamily="34" charset="0"/>
              <a:cs typeface="Tahoma" panose="020B0604030504040204" pitchFamily="34" charset="0"/>
            </a:endParaRPr>
          </a:p>
          <a:p>
            <a:pPr algn="just"/>
            <a:endParaRPr lang="ru-RU" sz="6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Central Park</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Lincoln Park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Constitution Gardens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the National Mall</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err="1">
                <a:latin typeface="Tahoma" panose="020B0604030504040204" pitchFamily="34" charset="0"/>
                <a:ea typeface="Tahoma" panose="020B0604030504040204" pitchFamily="34" charset="0"/>
                <a:cs typeface="Tahoma" panose="020B0604030504040204" pitchFamily="34" charset="0"/>
              </a:rPr>
              <a:t>Ответ</a:t>
            </a:r>
            <a:r>
              <a:rPr lang="en-US" sz="1200" dirty="0">
                <a:latin typeface="Tahoma" panose="020B0604030504040204" pitchFamily="34" charset="0"/>
                <a:ea typeface="Tahoma" panose="020B0604030504040204" pitchFamily="34" charset="0"/>
                <a:cs typeface="Tahoma" panose="020B0604030504040204" pitchFamily="34" charset="0"/>
              </a:rPr>
              <a:t>: </a:t>
            </a:r>
          </a:p>
        </p:txBody>
      </p:sp>
      <p:sp>
        <p:nvSpPr>
          <p:cNvPr id="2" name="TextBox 1">
            <a:extLst>
              <a:ext uri="{FF2B5EF4-FFF2-40B4-BE49-F238E27FC236}">
                <a16:creationId xmlns:a16="http://schemas.microsoft.com/office/drawing/2014/main" id="{1B4C78FA-35D6-9913-12DE-171C195F9DED}"/>
              </a:ext>
            </a:extLst>
          </p:cNvPr>
          <p:cNvSpPr txBox="1"/>
          <p:nvPr/>
        </p:nvSpPr>
        <p:spPr>
          <a:xfrm>
            <a:off x="3259060" y="9443471"/>
            <a:ext cx="339881" cy="276999"/>
          </a:xfrm>
          <a:prstGeom prst="rect">
            <a:avLst/>
          </a:prstGeom>
          <a:noFill/>
        </p:spPr>
        <p:txBody>
          <a:bodyPr wrap="square" rtlCol="0">
            <a:spAutoFit/>
          </a:bodyPr>
          <a:lstStyle/>
          <a:p>
            <a:r>
              <a:rPr lang="en-US" sz="1200" dirty="0"/>
              <a:t>59</a:t>
            </a:r>
            <a:endParaRPr lang="ru-RU" sz="1200" dirty="0"/>
          </a:p>
        </p:txBody>
      </p:sp>
      <p:sp>
        <p:nvSpPr>
          <p:cNvPr id="6" name="Овал 5">
            <a:extLst>
              <a:ext uri="{FF2B5EF4-FFF2-40B4-BE49-F238E27FC236}">
                <a16:creationId xmlns:a16="http://schemas.microsoft.com/office/drawing/2014/main" id="{38EDDC30-CE38-FBE4-45E3-1239F4E31477}"/>
              </a:ext>
            </a:extLst>
          </p:cNvPr>
          <p:cNvSpPr/>
          <p:nvPr/>
        </p:nvSpPr>
        <p:spPr>
          <a:xfrm>
            <a:off x="413466" y="722477"/>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6</a:t>
            </a:r>
          </a:p>
        </p:txBody>
      </p:sp>
      <p:sp>
        <p:nvSpPr>
          <p:cNvPr id="8" name="TextBox 7">
            <a:extLst>
              <a:ext uri="{FF2B5EF4-FFF2-40B4-BE49-F238E27FC236}">
                <a16:creationId xmlns:a16="http://schemas.microsoft.com/office/drawing/2014/main" id="{44990544-8B51-0FCC-1916-55214B5CAD85}"/>
              </a:ext>
            </a:extLst>
          </p:cNvPr>
          <p:cNvSpPr txBox="1"/>
          <p:nvPr/>
        </p:nvSpPr>
        <p:spPr>
          <a:xfrm>
            <a:off x="1921233" y="316689"/>
            <a:ext cx="3015534"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ЛИНГВОСТРАНОВЕДЧЕСКИЙ ТЕКСТ</a:t>
            </a:r>
            <a:endParaRPr lang="ru-RU" b="1" dirty="0"/>
          </a:p>
        </p:txBody>
      </p:sp>
      <p:sp>
        <p:nvSpPr>
          <p:cNvPr id="5" name="TextBox 4">
            <a:extLst>
              <a:ext uri="{FF2B5EF4-FFF2-40B4-BE49-F238E27FC236}">
                <a16:creationId xmlns:a16="http://schemas.microsoft.com/office/drawing/2014/main" id="{473432AC-2657-2A11-45A3-D08264F7DA34}"/>
              </a:ext>
            </a:extLst>
          </p:cNvPr>
          <p:cNvSpPr txBox="1"/>
          <p:nvPr/>
        </p:nvSpPr>
        <p:spPr>
          <a:xfrm>
            <a:off x="5987845" y="23063"/>
            <a:ext cx="746910" cy="230832"/>
          </a:xfrm>
          <a:prstGeom prst="rect">
            <a:avLst/>
          </a:prstGeom>
          <a:noFill/>
        </p:spPr>
        <p:txBody>
          <a:bodyPr wrap="square" rtlCol="0">
            <a:spAutoFit/>
          </a:bodyPr>
          <a:lstStyle/>
          <a:p>
            <a:r>
              <a:rPr lang="ru-RU" sz="900" dirty="0"/>
              <a:t>Вариант 1</a:t>
            </a:r>
            <a:r>
              <a:rPr lang="en-US" sz="900" dirty="0"/>
              <a:t>0</a:t>
            </a:r>
            <a:endParaRPr lang="ru-RU" sz="900" dirty="0"/>
          </a:p>
        </p:txBody>
      </p:sp>
      <p:graphicFrame>
        <p:nvGraphicFramePr>
          <p:cNvPr id="3" name="Таблица 2">
            <a:extLst>
              <a:ext uri="{FF2B5EF4-FFF2-40B4-BE49-F238E27FC236}">
                <a16:creationId xmlns:a16="http://schemas.microsoft.com/office/drawing/2014/main" id="{673F35E9-4755-99E2-55E2-D61BDB566D4D}"/>
              </a:ext>
            </a:extLst>
          </p:cNvPr>
          <p:cNvGraphicFramePr>
            <a:graphicFrameLocks noGrp="1"/>
          </p:cNvGraphicFramePr>
          <p:nvPr>
            <p:extLst>
              <p:ext uri="{D42A27DB-BD31-4B8C-83A1-F6EECF244321}">
                <p14:modId xmlns:p14="http://schemas.microsoft.com/office/powerpoint/2010/main" val="332537137"/>
              </p:ext>
            </p:extLst>
          </p:nvPr>
        </p:nvGraphicFramePr>
        <p:xfrm>
          <a:off x="1413514" y="774514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317339477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DE64D-532A-0A20-7811-2CA921DAE70C}"/>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FAA166A-DF33-BA82-59AF-EADE1DD32EF4}"/>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13404571-142D-9195-2737-F009A5EA2E52}"/>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65280EF8-A484-D711-AD6A-A943A329E7DD}"/>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Chloe:</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Chloe.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her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tennis lessons.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8229E886-889A-D200-194C-0C16E35CB924}"/>
              </a:ext>
            </a:extLst>
          </p:cNvPr>
          <p:cNvGraphicFramePr>
            <a:graphicFrameLocks noGrp="1"/>
          </p:cNvGraphicFramePr>
          <p:nvPr>
            <p:extLst>
              <p:ext uri="{D42A27DB-BD31-4B8C-83A1-F6EECF244321}">
                <p14:modId xmlns:p14="http://schemas.microsoft.com/office/powerpoint/2010/main" val="416384571"/>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Chloe@mail.uk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Names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Lately I’ve read that my name means “green shoot” or “flowering” from Greek. I like the idea to compare myself to a young plant or a flower.</a:t>
                      </a:r>
                    </a:p>
                    <a:p>
                      <a:pPr algn="just"/>
                      <a:r>
                        <a:rPr lang="en-US" sz="12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Do you know the meaning of your name? How did your parents choose what name </a:t>
                      </a:r>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to give you? What are the most common names for boys and girls in your country?</a:t>
                      </a:r>
                    </a:p>
                    <a:p>
                      <a:pPr algn="just"/>
                      <a:r>
                        <a:rPr lang="en-US" sz="12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By the way, I decided to take up tennis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04EB7635-3CFB-9077-3049-54FF23EA7212}"/>
              </a:ext>
            </a:extLst>
          </p:cNvPr>
          <p:cNvSpPr txBox="1"/>
          <p:nvPr/>
        </p:nvSpPr>
        <p:spPr>
          <a:xfrm>
            <a:off x="3240826" y="9443471"/>
            <a:ext cx="376348" cy="276999"/>
          </a:xfrm>
          <a:prstGeom prst="rect">
            <a:avLst/>
          </a:prstGeom>
          <a:noFill/>
        </p:spPr>
        <p:txBody>
          <a:bodyPr wrap="square" rtlCol="0">
            <a:spAutoFit/>
          </a:bodyPr>
          <a:lstStyle/>
          <a:p>
            <a:r>
              <a:rPr lang="en-US" sz="1200" dirty="0"/>
              <a:t>60</a:t>
            </a:r>
            <a:endParaRPr lang="ru-RU" sz="1200" dirty="0"/>
          </a:p>
        </p:txBody>
      </p:sp>
      <p:graphicFrame>
        <p:nvGraphicFramePr>
          <p:cNvPr id="12" name="Таблица 11">
            <a:extLst>
              <a:ext uri="{FF2B5EF4-FFF2-40B4-BE49-F238E27FC236}">
                <a16:creationId xmlns:a16="http://schemas.microsoft.com/office/drawing/2014/main" id="{7EE48CFA-081C-6C90-FCB5-7E5AD5FE56DA}"/>
              </a:ext>
            </a:extLst>
          </p:cNvPr>
          <p:cNvGraphicFramePr>
            <a:graphicFrameLocks noGrp="1"/>
          </p:cNvGraphicFramePr>
          <p:nvPr>
            <p:extLst>
              <p:ext uri="{D42A27DB-BD31-4B8C-83A1-F6EECF244321}">
                <p14:modId xmlns:p14="http://schemas.microsoft.com/office/powerpoint/2010/main" val="356408158"/>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Chloe@mail.uk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Names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2" name="TextBox 1">
            <a:extLst>
              <a:ext uri="{FF2B5EF4-FFF2-40B4-BE49-F238E27FC236}">
                <a16:creationId xmlns:a16="http://schemas.microsoft.com/office/drawing/2014/main" id="{09514574-4499-3650-2785-46521E774353}"/>
              </a:ext>
            </a:extLst>
          </p:cNvPr>
          <p:cNvSpPr txBox="1"/>
          <p:nvPr/>
        </p:nvSpPr>
        <p:spPr>
          <a:xfrm>
            <a:off x="5987845" y="23063"/>
            <a:ext cx="746910" cy="230832"/>
          </a:xfrm>
          <a:prstGeom prst="rect">
            <a:avLst/>
          </a:prstGeom>
          <a:noFill/>
        </p:spPr>
        <p:txBody>
          <a:bodyPr wrap="square" rtlCol="0">
            <a:spAutoFit/>
          </a:bodyPr>
          <a:lstStyle/>
          <a:p>
            <a:r>
              <a:rPr lang="ru-RU" sz="900" dirty="0"/>
              <a:t>Вариант 1</a:t>
            </a:r>
            <a:r>
              <a:rPr lang="en-US" sz="900" dirty="0"/>
              <a:t>0</a:t>
            </a:r>
            <a:endParaRPr lang="ru-RU" sz="900" dirty="0"/>
          </a:p>
        </p:txBody>
      </p:sp>
    </p:spTree>
    <p:extLst>
      <p:ext uri="{BB962C8B-B14F-4D97-AF65-F5344CB8AC3E}">
        <p14:creationId xmlns:p14="http://schemas.microsoft.com/office/powerpoint/2010/main" val="16124120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376F88D3-4F52-827A-AEDD-EA4E88FFDDD7}"/>
              </a:ext>
            </a:extLst>
          </p:cNvPr>
          <p:cNvGraphicFramePr>
            <a:graphicFrameLocks noGrp="1"/>
          </p:cNvGraphicFramePr>
          <p:nvPr>
            <p:extLst>
              <p:ext uri="{D42A27DB-BD31-4B8C-83A1-F6EECF244321}">
                <p14:modId xmlns:p14="http://schemas.microsoft.com/office/powerpoint/2010/main" val="2610192502"/>
              </p:ext>
            </p:extLst>
          </p:nvPr>
        </p:nvGraphicFramePr>
        <p:xfrm>
          <a:off x="190499" y="354807"/>
          <a:ext cx="6491403" cy="9005280"/>
        </p:xfrm>
        <a:graphic>
          <a:graphicData uri="http://schemas.openxmlformats.org/drawingml/2006/table">
            <a:tbl>
              <a:tblPr firstRow="1" bandRow="1">
                <a:tableStyleId>{5C22544A-7EE6-4342-B048-85BDC9FD1C3A}</a:tableStyleId>
              </a:tblPr>
              <a:tblGrid>
                <a:gridCol w="857252">
                  <a:extLst>
                    <a:ext uri="{9D8B030D-6E8A-4147-A177-3AD203B41FA5}">
                      <a16:colId xmlns:a16="http://schemas.microsoft.com/office/drawing/2014/main" val="3053621892"/>
                    </a:ext>
                  </a:extLst>
                </a:gridCol>
                <a:gridCol w="554626">
                  <a:extLst>
                    <a:ext uri="{9D8B030D-6E8A-4147-A177-3AD203B41FA5}">
                      <a16:colId xmlns:a16="http://schemas.microsoft.com/office/drawing/2014/main" val="2391485914"/>
                    </a:ext>
                  </a:extLst>
                </a:gridCol>
                <a:gridCol w="785179">
                  <a:extLst>
                    <a:ext uri="{9D8B030D-6E8A-4147-A177-3AD203B41FA5}">
                      <a16:colId xmlns:a16="http://schemas.microsoft.com/office/drawing/2014/main" val="2966916994"/>
                    </a:ext>
                  </a:extLst>
                </a:gridCol>
                <a:gridCol w="554400">
                  <a:extLst>
                    <a:ext uri="{9D8B030D-6E8A-4147-A177-3AD203B41FA5}">
                      <a16:colId xmlns:a16="http://schemas.microsoft.com/office/drawing/2014/main" val="3280158354"/>
                    </a:ext>
                  </a:extLst>
                </a:gridCol>
                <a:gridCol w="3739946">
                  <a:extLst>
                    <a:ext uri="{9D8B030D-6E8A-4147-A177-3AD203B41FA5}">
                      <a16:colId xmlns:a16="http://schemas.microsoft.com/office/drawing/2014/main" val="2160306525"/>
                    </a:ext>
                  </a:extLst>
                </a:gridCol>
              </a:tblGrid>
              <a:tr h="213534">
                <a:tc>
                  <a:txBody>
                    <a:bodyPr/>
                    <a:lstStyle/>
                    <a:p>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7</a:t>
                      </a:r>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 (Примеры писем)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4667646"/>
                  </a:ext>
                </a:extLst>
              </a:tr>
              <a:tr h="267383">
                <a:tc rowSpan="3">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12123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42561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36412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ru-RU"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Dear Megan,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You asked me about festive clothes. As for me, I always wear festive clothes on occasions. I choose a beautiful dress and accessories to look bright. I believe smart clothes influence on our mood greatly. We can feel more confident and easy-going when we are sure that we look beautiful. You know, the last time I wore festive outfit was a month ago, on Women’s Day. My family and I decided to go to the restaurant to celebrate the holiday. I was wearing a white blouse with lace and a red skirt.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new phone. What brand is it? What apps have you already downloaded to it?</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Sveta                                                                                 (133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0425216"/>
                  </a:ext>
                </a:extLst>
              </a:tr>
              <a:tr h="265814">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017412262"/>
                  </a:ext>
                </a:extLst>
              </a:tr>
              <a:tr h="44904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528673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imitating</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him</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farther</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difficulties</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32412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2949357052"/>
                  </a:ext>
                </a:extLst>
              </a:tr>
              <a:tr h="240616">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Dear Ryan,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ecology. It’s a pity, there is much pollution in my region. We have a big gas plant which pollutes the air and soil and car also use harmful petrol. Moreover, there are lots of stray animals and litter in the streets of my city. I strongly believe that it’s important to help the environment by small actions. For example, to throw rubbish into special bins and to sort it from plastic, to take care of plants, to clean rivers and lakes.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visit to the museum. Are you going to visit it alone or with friends? What do you plan to learn there?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Miron                                                                                 (133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7197461"/>
                  </a:ext>
                </a:extLst>
              </a:tr>
              <a:tr h="295123">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31232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25416</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42356</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8572831"/>
                  </a:ext>
                </a:extLst>
              </a:tr>
              <a:tr h="25518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626556825"/>
                  </a:ext>
                </a:extLst>
              </a:tr>
              <a:tr h="541037">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725314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closer</a:t>
                      </a:r>
                    </a:p>
                    <a:p>
                      <a:pPr algn="ctr"/>
                      <a:r>
                        <a:rPr lang="en-US" sz="9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was beating</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thirties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deciding</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had found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brings</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43132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006100214"/>
                  </a:ext>
                </a:extLst>
              </a:tr>
              <a:tr h="204466">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Dear Richard,</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school theatres. As for my school, we don’t have drama lessons. Sometimes pupils perform on stage if there is a talent contest. Actually, I have performed once. We prepared humorous scenes for a New Year’s concert. I had a role of Grandfather Frost. If a had a chance, I would like to play a big boss of a large company. I would make a serious face and say every phrase in a loud voice.</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book. What genre is it? Who are the main characters?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Denis                                                                                 (115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178005"/>
                  </a:ext>
                </a:extLst>
              </a:tr>
              <a:tr h="287261">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23112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32641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52143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87336679"/>
                  </a:ext>
                </a:extLst>
              </a:tr>
              <a:tr h="211377">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733998053"/>
                  </a:ext>
                </a:extLst>
              </a:tr>
              <a:tr h="43434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468317</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seemed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first</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located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shelves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next</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had found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12432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076636221"/>
                  </a:ext>
                </a:extLst>
              </a:tr>
              <a:tr h="232110">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Dear Olivia,</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travelling. As for me, I’ve been to not many Russian cities. My family and I went to Kislovodsk two times, Sochi and Anapa and, of course, Moscow. In fact, most of all I remember Stalin’s Summer Dacha in Sochi. It’s a truly soviet wooden house with spacious rooms and beautiful garden. You know, I never forget to take my phone on a trip as it can take bright pictures which I keep for a long time and remember different events in my life.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aunt. What is her name? What is she by profession?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Sasha                                                                                 (124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7564768"/>
                  </a:ext>
                </a:extLst>
              </a:tr>
              <a:tr h="271824">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31231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61354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14632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995845136"/>
                  </a:ext>
                </a:extLst>
              </a:tr>
              <a:tr h="15869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264149769"/>
                  </a:ext>
                </a:extLst>
              </a:tr>
              <a:tr h="46863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635274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spc="-30" baseline="0" dirty="0">
                          <a:solidFill>
                            <a:schemeClr val="tx1"/>
                          </a:solidFill>
                          <a:latin typeface="Tahoma" panose="020B0604030504040204" pitchFamily="34" charset="0"/>
                          <a:ea typeface="Tahoma" panose="020B0604030504040204" pitchFamily="34" charset="0"/>
                          <a:cs typeface="Tahoma" panose="020B0604030504040204" pitchFamily="34" charset="0"/>
                        </a:rPr>
                        <a:t>most</a:t>
                      </a:r>
                      <a:r>
                        <a:rPr lang="en-US" sz="900" b="0" spc="-40" baseline="0" dirty="0">
                          <a:solidFill>
                            <a:schemeClr val="tx1"/>
                          </a:solidFill>
                          <a:latin typeface="Tahoma" panose="020B0604030504040204" pitchFamily="34" charset="0"/>
                          <a:ea typeface="Tahoma" panose="020B0604030504040204" pitchFamily="34" charset="0"/>
                          <a:cs typeface="Tahoma" panose="020B0604030504040204" pitchFamily="34" charset="0"/>
                        </a:rPr>
                        <a:t> famous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himself</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played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these</a:t>
                      </a:r>
                    </a:p>
                    <a:p>
                      <a:pPr algn="ctr"/>
                      <a:r>
                        <a:rPr lang="en-US" sz="9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is decorated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to evoke</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31312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58986555"/>
                  </a:ext>
                </a:extLst>
              </a:tr>
              <a:tr h="239553">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Dear Roy,</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summer jobs. Actually, in my county teenagers don’t have a wide choice of part-time jobs. They can get a job of a delivery man, a waiter in a fast-food restaurant, an assistant, a distributor of leaflets, an animator and so on. To my mind, it’s a good idea to work I summer as it gives some practical skills and teaches time-management. You know, I worked part-time last summer as a children library assistant. In fact, I liked to work with books and little readers.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new coffee-machine. What brand is it? How much does it cost?</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Olya                                                                                   (126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8859176"/>
                  </a:ext>
                </a:extLst>
              </a:tr>
              <a:tr h="250466">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12321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14352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35261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991025661"/>
                  </a:ext>
                </a:extLst>
              </a:tr>
              <a:tr h="20122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670580101"/>
                  </a:ext>
                </a:extLst>
              </a:tr>
              <a:tr h="46863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714258</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faster</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had told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to distract</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largest</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caught</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23421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07740110"/>
                  </a:ext>
                </a:extLst>
              </a:tr>
            </a:tbl>
          </a:graphicData>
        </a:graphic>
      </p:graphicFrame>
      <p:sp>
        <p:nvSpPr>
          <p:cNvPr id="5" name="TextBox 4">
            <a:extLst>
              <a:ext uri="{FF2B5EF4-FFF2-40B4-BE49-F238E27FC236}">
                <a16:creationId xmlns:a16="http://schemas.microsoft.com/office/drawing/2014/main" id="{5EC8198E-CE4D-22AF-9DCE-589D7020FE01}"/>
              </a:ext>
            </a:extLst>
          </p:cNvPr>
          <p:cNvSpPr txBox="1"/>
          <p:nvPr/>
        </p:nvSpPr>
        <p:spPr>
          <a:xfrm>
            <a:off x="0" y="16253"/>
            <a:ext cx="6858000" cy="338554"/>
          </a:xfrm>
          <a:prstGeom prst="rect">
            <a:avLst/>
          </a:prstGeom>
          <a:noFill/>
        </p:spPr>
        <p:txBody>
          <a:bodyPr wrap="square" rtlCol="0">
            <a:spAutoFit/>
          </a:bodyPr>
          <a:lstStyle/>
          <a:p>
            <a:pPr algn="ctr"/>
            <a:r>
              <a:rPr lang="ru-RU" sz="1600" b="1" dirty="0"/>
              <a:t>ОТВЕТЫ</a:t>
            </a:r>
          </a:p>
        </p:txBody>
      </p:sp>
      <p:sp>
        <p:nvSpPr>
          <p:cNvPr id="2" name="TextBox 1">
            <a:extLst>
              <a:ext uri="{FF2B5EF4-FFF2-40B4-BE49-F238E27FC236}">
                <a16:creationId xmlns:a16="http://schemas.microsoft.com/office/drawing/2014/main" id="{5EC291B6-6504-2D26-3365-2175F01EBB4B}"/>
              </a:ext>
            </a:extLst>
          </p:cNvPr>
          <p:cNvSpPr txBox="1"/>
          <p:nvPr/>
        </p:nvSpPr>
        <p:spPr>
          <a:xfrm>
            <a:off x="3247980" y="9443471"/>
            <a:ext cx="362041" cy="276999"/>
          </a:xfrm>
          <a:prstGeom prst="rect">
            <a:avLst/>
          </a:prstGeom>
          <a:noFill/>
        </p:spPr>
        <p:txBody>
          <a:bodyPr wrap="square" rtlCol="0">
            <a:spAutoFit/>
          </a:bodyPr>
          <a:lstStyle/>
          <a:p>
            <a:r>
              <a:rPr lang="en-US" sz="1200" dirty="0"/>
              <a:t>61</a:t>
            </a:r>
            <a:endParaRPr lang="ru-RU" sz="1200" dirty="0"/>
          </a:p>
        </p:txBody>
      </p:sp>
      <p:sp>
        <p:nvSpPr>
          <p:cNvPr id="6" name="TextBox 5">
            <a:extLst>
              <a:ext uri="{FF2B5EF4-FFF2-40B4-BE49-F238E27FC236}">
                <a16:creationId xmlns:a16="http://schemas.microsoft.com/office/drawing/2014/main" id="{6FD0ABDE-8F5F-A54B-EBCB-731D17491CBE}"/>
              </a:ext>
            </a:extLst>
          </p:cNvPr>
          <p:cNvSpPr txBox="1"/>
          <p:nvPr/>
        </p:nvSpPr>
        <p:spPr>
          <a:xfrm>
            <a:off x="1562099" y="1394873"/>
            <a:ext cx="962024" cy="230832"/>
          </a:xfrm>
          <a:prstGeom prst="rect">
            <a:avLst/>
          </a:prstGeom>
          <a:noFill/>
        </p:spPr>
        <p:txBody>
          <a:bodyPr wrap="square">
            <a:spAutoFit/>
          </a:bodyPr>
          <a:lstStyle/>
          <a:p>
            <a:r>
              <a:rPr lang="en-US" sz="900" dirty="0">
                <a:latin typeface="Tahoma" panose="020B0604030504040204" pitchFamily="34" charset="0"/>
                <a:ea typeface="Tahoma" panose="020B0604030504040204" pitchFamily="34" charset="0"/>
                <a:cs typeface="Tahoma" panose="020B0604030504040204" pitchFamily="34" charset="0"/>
              </a:rPr>
              <a:t>were attacked</a:t>
            </a:r>
          </a:p>
        </p:txBody>
      </p:sp>
      <p:sp>
        <p:nvSpPr>
          <p:cNvPr id="8" name="TextBox 7">
            <a:extLst>
              <a:ext uri="{FF2B5EF4-FFF2-40B4-BE49-F238E27FC236}">
                <a16:creationId xmlns:a16="http://schemas.microsoft.com/office/drawing/2014/main" id="{3ACA15D4-A57E-265D-F9AC-E4272C3D2D33}"/>
              </a:ext>
            </a:extLst>
          </p:cNvPr>
          <p:cNvSpPr txBox="1"/>
          <p:nvPr/>
        </p:nvSpPr>
        <p:spPr>
          <a:xfrm>
            <a:off x="1510309" y="8846775"/>
            <a:ext cx="986200" cy="230832"/>
          </a:xfrm>
          <a:prstGeom prst="rect">
            <a:avLst/>
          </a:prstGeom>
          <a:noFill/>
        </p:spPr>
        <p:txBody>
          <a:bodyPr wrap="square">
            <a:spAutoFit/>
          </a:bodyPr>
          <a:lstStyle/>
          <a:p>
            <a:pPr algn="ctr"/>
            <a:r>
              <a:rPr lang="en-US" sz="850" dirty="0">
                <a:latin typeface="Tahoma" panose="020B0604030504040204" pitchFamily="34" charset="0"/>
                <a:ea typeface="Tahoma" panose="020B0604030504040204" pitchFamily="34" charset="0"/>
                <a:cs typeface="Tahoma" panose="020B0604030504040204" pitchFamily="34" charset="0"/>
              </a:rPr>
              <a:t>was rummaging</a:t>
            </a:r>
          </a:p>
        </p:txBody>
      </p:sp>
      <p:sp>
        <p:nvSpPr>
          <p:cNvPr id="10" name="TextBox 9">
            <a:extLst>
              <a:ext uri="{FF2B5EF4-FFF2-40B4-BE49-F238E27FC236}">
                <a16:creationId xmlns:a16="http://schemas.microsoft.com/office/drawing/2014/main" id="{A494D254-C7FF-08DB-5F11-6F0545162BA4}"/>
              </a:ext>
            </a:extLst>
          </p:cNvPr>
          <p:cNvSpPr txBox="1"/>
          <p:nvPr/>
        </p:nvSpPr>
        <p:spPr>
          <a:xfrm>
            <a:off x="1609315" y="1119703"/>
            <a:ext cx="867592" cy="230832"/>
          </a:xfrm>
          <a:prstGeom prst="rect">
            <a:avLst/>
          </a:prstGeom>
          <a:noFill/>
        </p:spPr>
        <p:txBody>
          <a:bodyPr wrap="square">
            <a:spAutoFit/>
          </a:bodyPr>
          <a:lstStyle/>
          <a:p>
            <a:r>
              <a:rPr lang="en-US" sz="900" dirty="0">
                <a:latin typeface="Tahoma" panose="020B0604030504040204" pitchFamily="34" charset="0"/>
                <a:ea typeface="Tahoma" panose="020B0604030504040204" pitchFamily="34" charset="0"/>
                <a:cs typeface="Tahoma" panose="020B0604030504040204" pitchFamily="34" charset="0"/>
              </a:rPr>
              <a:t>were shining</a:t>
            </a:r>
          </a:p>
        </p:txBody>
      </p:sp>
    </p:spTree>
    <p:extLst>
      <p:ext uri="{BB962C8B-B14F-4D97-AF65-F5344CB8AC3E}">
        <p14:creationId xmlns:p14="http://schemas.microsoft.com/office/powerpoint/2010/main" val="14989396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F292E-37B2-6123-DDE8-0A6B3950FBD1}"/>
            </a:ext>
          </a:extLst>
        </p:cNvPr>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CDC42BF-F1E1-9216-BFE0-D8321ABEE682}"/>
              </a:ext>
            </a:extLst>
          </p:cNvPr>
          <p:cNvGraphicFramePr>
            <a:graphicFrameLocks noGrp="1"/>
          </p:cNvGraphicFramePr>
          <p:nvPr>
            <p:extLst>
              <p:ext uri="{D42A27DB-BD31-4B8C-83A1-F6EECF244321}">
                <p14:modId xmlns:p14="http://schemas.microsoft.com/office/powerpoint/2010/main" val="1430583386"/>
              </p:ext>
            </p:extLst>
          </p:nvPr>
        </p:nvGraphicFramePr>
        <p:xfrm>
          <a:off x="190499" y="354807"/>
          <a:ext cx="6491252" cy="8900160"/>
        </p:xfrm>
        <a:graphic>
          <a:graphicData uri="http://schemas.openxmlformats.org/drawingml/2006/table">
            <a:tbl>
              <a:tblPr firstRow="1" bandRow="1">
                <a:tableStyleId>{5C22544A-7EE6-4342-B048-85BDC9FD1C3A}</a:tableStyleId>
              </a:tblPr>
              <a:tblGrid>
                <a:gridCol w="857252">
                  <a:extLst>
                    <a:ext uri="{9D8B030D-6E8A-4147-A177-3AD203B41FA5}">
                      <a16:colId xmlns:a16="http://schemas.microsoft.com/office/drawing/2014/main" val="3053621892"/>
                    </a:ext>
                  </a:extLst>
                </a:gridCol>
                <a:gridCol w="554400">
                  <a:extLst>
                    <a:ext uri="{9D8B030D-6E8A-4147-A177-3AD203B41FA5}">
                      <a16:colId xmlns:a16="http://schemas.microsoft.com/office/drawing/2014/main" val="2391485914"/>
                    </a:ext>
                  </a:extLst>
                </a:gridCol>
                <a:gridCol w="784800">
                  <a:extLst>
                    <a:ext uri="{9D8B030D-6E8A-4147-A177-3AD203B41FA5}">
                      <a16:colId xmlns:a16="http://schemas.microsoft.com/office/drawing/2014/main" val="2966916994"/>
                    </a:ext>
                  </a:extLst>
                </a:gridCol>
                <a:gridCol w="554400">
                  <a:extLst>
                    <a:ext uri="{9D8B030D-6E8A-4147-A177-3AD203B41FA5}">
                      <a16:colId xmlns:a16="http://schemas.microsoft.com/office/drawing/2014/main" val="3280158354"/>
                    </a:ext>
                  </a:extLst>
                </a:gridCol>
                <a:gridCol w="3740400">
                  <a:extLst>
                    <a:ext uri="{9D8B030D-6E8A-4147-A177-3AD203B41FA5}">
                      <a16:colId xmlns:a16="http://schemas.microsoft.com/office/drawing/2014/main" val="2160306525"/>
                    </a:ext>
                  </a:extLst>
                </a:gridCol>
              </a:tblGrid>
              <a:tr h="213534">
                <a:tc>
                  <a:txBody>
                    <a:bodyPr/>
                    <a:lstStyle/>
                    <a:p>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7</a:t>
                      </a:r>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 (Примеры писем)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54667646"/>
                  </a:ext>
                </a:extLst>
              </a:tr>
              <a:tr h="259431">
                <a:tc rowSpan="3">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a:t>
                      </a: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11321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24613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52314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Dear Lauren,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relationship. As for me, I seldom quarrel with my friends. I’m a peaceful person and try to avoid conflicts. However, if an argument happens, it can be connected with things that I value. For example, my family, my hobby or decent things to do. Actually, to make peace with your friend I recommend you to make a first step. You can smile at her when you meet again to show that you are ready to forgive. Then talk to her about your feelings and you wouldn’t like to feel that again.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project. What is it about? How long did it take you to prepare for it?</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Aisha                                                                                  (137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10425216"/>
                  </a:ext>
                </a:extLst>
              </a:tr>
              <a:tr h="265814">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017412262"/>
                  </a:ext>
                </a:extLst>
              </a:tr>
              <a:tr h="501697">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261845</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telling</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became</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was going</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remedies</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13243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2949357052"/>
                  </a:ext>
                </a:extLst>
              </a:tr>
              <a:tr h="240616">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a:t>
                      </a: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Dear Mason,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blogs. As for me, I often watch videos by bloggers. I don’t have a </a:t>
                      </a:r>
                      <a:r>
                        <a:rPr lang="en-US" sz="800" b="0" dirty="0" err="1">
                          <a:solidFill>
                            <a:schemeClr val="tx1"/>
                          </a:solidFill>
                          <a:latin typeface="Tahoma" panose="020B0604030504040204" pitchFamily="34" charset="0"/>
                          <a:ea typeface="Tahoma" panose="020B0604030504040204" pitchFamily="34" charset="0"/>
                          <a:cs typeface="Tahoma" panose="020B0604030504040204" pitchFamily="34" charset="0"/>
                        </a:rPr>
                        <a:t>favourite</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one, I pay more attention to the content and prefer humorous one. Actually, my friends like to watch blogs about playing computer games and teenagers who show their life with siblings. To tell the truth, I wouldn’t like to become a blogger because I’m too shy and self-critical. I think I would feel tense and behave too unnatural.</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cat. What is its name? What breed is your cat?</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Lesha                                                                                 (114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7197461"/>
                  </a:ext>
                </a:extLst>
              </a:tr>
              <a:tr h="27922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23131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34265</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63425</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8572831"/>
                  </a:ext>
                </a:extLst>
              </a:tr>
              <a:tr h="25518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626556825"/>
                  </a:ext>
                </a:extLst>
              </a:tr>
              <a:tr h="541037">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176348</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were seen</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her</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gets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less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were</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32412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006100214"/>
                  </a:ext>
                </a:extLst>
              </a:tr>
              <a:tr h="204466">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a:t>
                      </a: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8</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ru-RU"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Dear Hannah,</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You asked me about fears. As for me, I have different kinds of fears. For example, I’m afraid of heights and darkness, some insects and big dogs. To tell the truth, I sometimes watch TV shows where people deal with their fears. It’s both nervous and exciting entertainment. I guess these people are really brave. Well, to cope with my fears I try to breathe deeply and not to let panic fill my mind. In general, I try to avoid fearful situations.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spc="-10" baseline="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the party. Will it be thematic? What treatment would you like to give to your guests?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Nastya                                                                                (124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0178005"/>
                  </a:ext>
                </a:extLst>
              </a:tr>
              <a:tr h="271358">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23113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61532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35162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87336679"/>
                  </a:ext>
                </a:extLst>
              </a:tr>
              <a:tr h="211377">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733998053"/>
                  </a:ext>
                </a:extLst>
              </a:tr>
              <a:tr h="43434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853746</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to sleep</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writer’s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is woken</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himself</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angrier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42213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076636221"/>
                  </a:ext>
                </a:extLst>
              </a:tr>
              <a:tr h="232110">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a:t>
                      </a: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9</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Dear Justin,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taking pictures. As for me, I’m not a great lover of taking pictures of myself. I don’t consider my appearance to be photogenic but sometimes I want to change my avatar and take lots of selfies to choose the best one. Besides, I had several photo sessions with my family. The photos were devoted to New Year and </a:t>
                      </a:r>
                      <a:r>
                        <a:rPr lang="en-US" sz="800" b="0" dirty="0" err="1">
                          <a:solidFill>
                            <a:schemeClr val="tx1"/>
                          </a:solidFill>
                          <a:latin typeface="Tahoma" panose="020B0604030504040204" pitchFamily="34" charset="0"/>
                          <a:ea typeface="Tahoma" panose="020B0604030504040204" pitchFamily="34" charset="0"/>
                          <a:cs typeface="Tahoma" panose="020B0604030504040204" pitchFamily="34" charset="0"/>
                        </a:rPr>
                        <a:t>pyjamas</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party. Actually, in my phone memory there are pictures of my friends and me, my cat and my </a:t>
                      </a:r>
                      <a:r>
                        <a:rPr lang="en-US" sz="800" b="0" dirty="0" err="1">
                          <a:solidFill>
                            <a:schemeClr val="tx1"/>
                          </a:solidFill>
                          <a:latin typeface="Tahoma" panose="020B0604030504040204" pitchFamily="34" charset="0"/>
                          <a:ea typeface="Tahoma" panose="020B0604030504040204" pitchFamily="34" charset="0"/>
                          <a:cs typeface="Tahoma" panose="020B0604030504040204" pitchFamily="34" charset="0"/>
                        </a:rPr>
                        <a:t>favourite</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band.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new </a:t>
                      </a:r>
                      <a:r>
                        <a:rPr lang="en-US" sz="800" b="0" dirty="0" err="1">
                          <a:solidFill>
                            <a:schemeClr val="tx1"/>
                          </a:solidFill>
                          <a:latin typeface="Tahoma" panose="020B0604030504040204" pitchFamily="34" charset="0"/>
                          <a:ea typeface="Tahoma" panose="020B0604030504040204" pitchFamily="34" charset="0"/>
                          <a:cs typeface="Tahoma" panose="020B0604030504040204" pitchFamily="34" charset="0"/>
                        </a:rPr>
                        <a:t>neighbours</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Do they have children? Are these people noisy or quiet?</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Luda                                                                                  (122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7564768"/>
                  </a:ext>
                </a:extLst>
              </a:tr>
              <a:tr h="271824">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12323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14562</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61423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995845136"/>
                  </a:ext>
                </a:extLst>
              </a:tr>
              <a:tr h="15869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264149769"/>
                  </a:ext>
                </a:extLst>
              </a:tr>
              <a:tr h="46863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271586</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forty second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adopted</a:t>
                      </a:r>
                    </a:p>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charming</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was seen</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became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24143</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58986555"/>
                  </a:ext>
                </a:extLst>
              </a:tr>
              <a:tr h="239553">
                <a:tc rowSpan="4">
                  <a:txBody>
                    <a:bodyPr/>
                    <a:lstStyle/>
                    <a:p>
                      <a:r>
                        <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rPr>
                        <a:t>Вариант </a:t>
                      </a: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10</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1</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3</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Dear Chloe,</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Thank you for your email. I’m glad to hear from you.</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You asked me about names. As for my name, it means “from the sea” or “marine” in Latin. Interestingly, I don’t feel any passion for water, neither swimming nor just walking in the rain. As I know, my parents chose this name because my dad served on a ship and they wanted their first daughter’s name was connected to something marine. Actually, the most common name for girls in Russia may be Maria and for boys may be Alexander. I don’t follow the statistics but I think I hear these names rather often. </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By the way, tell me more about your tennis lessons. Do they take place at your school? What equipment do need to get for them?</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Write back soon.</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Best wishes,</a:t>
                      </a:r>
                    </a:p>
                    <a:p>
                      <a:pPr marL="0" marR="0" lvl="0" indent="0" algn="just" defTabSz="6858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Tahoma" panose="020B0604030504040204" pitchFamily="34" charset="0"/>
                          <a:ea typeface="Tahoma" panose="020B0604030504040204" pitchFamily="34" charset="0"/>
                          <a:cs typeface="Tahoma" panose="020B0604030504040204" pitchFamily="34" charset="0"/>
                        </a:rPr>
                        <a:t>     Marina                                                                               (137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8859176"/>
                  </a:ext>
                </a:extLst>
              </a:tr>
              <a:tr h="258417">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32321</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26314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43215</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991025661"/>
                  </a:ext>
                </a:extLst>
              </a:tr>
              <a:tr h="201221">
                <a:tc vMerge="1">
                  <a:txBody>
                    <a:bodyPr/>
                    <a:lstStyle/>
                    <a:p>
                      <a:endParaRPr lang="ru-RU"/>
                    </a:p>
                  </a:txBody>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4</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5</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1" dirty="0">
                          <a:solidFill>
                            <a:schemeClr val="tx1"/>
                          </a:solidFill>
                          <a:latin typeface="Tahoma" panose="020B0604030504040204" pitchFamily="34" charset="0"/>
                          <a:ea typeface="Tahoma" panose="020B0604030504040204" pitchFamily="34" charset="0"/>
                          <a:cs typeface="Tahoma" panose="020B0604030504040204" pitchFamily="34" charset="0"/>
                        </a:rPr>
                        <a:t>6</a:t>
                      </a:r>
                      <a:endParaRPr lang="ru-RU"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1670580101"/>
                  </a:ext>
                </a:extLst>
              </a:tr>
              <a:tr h="468630">
                <a:tc vMerge="1">
                  <a:txBody>
                    <a:bodyPr/>
                    <a:lstStyle/>
                    <a:p>
                      <a:endParaRPr lang="ru-RU"/>
                    </a:p>
                  </a:txBody>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362714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hid</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boy’s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fingers</a:t>
                      </a:r>
                    </a:p>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was found</a:t>
                      </a:r>
                    </a:p>
                    <a:p>
                      <a:pPr algn="ct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13324</a:t>
                      </a:r>
                      <a:endParaRPr lang="ru-RU" sz="9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ru-RU"/>
                    </a:p>
                  </a:txBody>
                  <a:tcPr/>
                </a:tc>
                <a:extLst>
                  <a:ext uri="{0D108BD9-81ED-4DB2-BD59-A6C34878D82A}">
                    <a16:rowId xmlns:a16="http://schemas.microsoft.com/office/drawing/2014/main" val="3907740110"/>
                  </a:ext>
                </a:extLst>
              </a:tr>
            </a:tbl>
          </a:graphicData>
        </a:graphic>
      </p:graphicFrame>
      <p:sp>
        <p:nvSpPr>
          <p:cNvPr id="2" name="TextBox 1">
            <a:extLst>
              <a:ext uri="{FF2B5EF4-FFF2-40B4-BE49-F238E27FC236}">
                <a16:creationId xmlns:a16="http://schemas.microsoft.com/office/drawing/2014/main" id="{A9120322-7F14-D3A1-B7AE-6DB675BCDF2F}"/>
              </a:ext>
            </a:extLst>
          </p:cNvPr>
          <p:cNvSpPr txBox="1"/>
          <p:nvPr/>
        </p:nvSpPr>
        <p:spPr>
          <a:xfrm>
            <a:off x="3247980" y="9443471"/>
            <a:ext cx="362041" cy="276999"/>
          </a:xfrm>
          <a:prstGeom prst="rect">
            <a:avLst/>
          </a:prstGeom>
          <a:noFill/>
        </p:spPr>
        <p:txBody>
          <a:bodyPr wrap="square" rtlCol="0">
            <a:spAutoFit/>
          </a:bodyPr>
          <a:lstStyle/>
          <a:p>
            <a:r>
              <a:rPr lang="en-US" sz="1200" dirty="0"/>
              <a:t>62</a:t>
            </a:r>
            <a:endParaRPr lang="ru-RU" sz="1200" dirty="0"/>
          </a:p>
        </p:txBody>
      </p:sp>
      <p:sp>
        <p:nvSpPr>
          <p:cNvPr id="5" name="TextBox 4">
            <a:extLst>
              <a:ext uri="{FF2B5EF4-FFF2-40B4-BE49-F238E27FC236}">
                <a16:creationId xmlns:a16="http://schemas.microsoft.com/office/drawing/2014/main" id="{8F0111A3-D039-EDCF-B06B-5359E2525452}"/>
              </a:ext>
            </a:extLst>
          </p:cNvPr>
          <p:cNvSpPr txBox="1"/>
          <p:nvPr/>
        </p:nvSpPr>
        <p:spPr>
          <a:xfrm>
            <a:off x="1539591" y="6785591"/>
            <a:ext cx="1016827" cy="215444"/>
          </a:xfrm>
          <a:prstGeom prst="rect">
            <a:avLst/>
          </a:prstGeom>
          <a:noFill/>
        </p:spPr>
        <p:txBody>
          <a:bodyPr wrap="square">
            <a:spAutoFit/>
          </a:bodyPr>
          <a:lstStyle/>
          <a:p>
            <a:r>
              <a:rPr lang="en-US" sz="800" spc="-20" dirty="0">
                <a:latin typeface="Tahoma" panose="020B0604030504040204" pitchFamily="34" charset="0"/>
                <a:ea typeface="Tahoma" panose="020B0604030504040204" pitchFamily="34" charset="0"/>
                <a:cs typeface="Tahoma" panose="020B0604030504040204" pitchFamily="34" charset="0"/>
              </a:rPr>
              <a:t>more </a:t>
            </a:r>
            <a:r>
              <a:rPr lang="en-US" sz="800" spc="-20" dirty="0" err="1">
                <a:latin typeface="Tahoma" panose="020B0604030504040204" pitchFamily="34" charset="0"/>
                <a:ea typeface="Tahoma" panose="020B0604030504040204" pitchFamily="34" charset="0"/>
                <a:cs typeface="Tahoma" panose="020B0604030504040204" pitchFamily="34" charset="0"/>
              </a:rPr>
              <a:t>favourable</a:t>
            </a:r>
            <a:endParaRPr lang="en-US" sz="800" spc="-20" dirty="0">
              <a:latin typeface="Tahoma" panose="020B0604030504040204" pitchFamily="34" charset="0"/>
              <a:ea typeface="Tahoma" panose="020B0604030504040204" pitchFamily="34" charset="0"/>
              <a:cs typeface="Tahoma" panose="020B0604030504040204" pitchFamily="34" charset="0"/>
            </a:endParaRPr>
          </a:p>
        </p:txBody>
      </p:sp>
      <p:sp>
        <p:nvSpPr>
          <p:cNvPr id="7" name="TextBox 6">
            <a:extLst>
              <a:ext uri="{FF2B5EF4-FFF2-40B4-BE49-F238E27FC236}">
                <a16:creationId xmlns:a16="http://schemas.microsoft.com/office/drawing/2014/main" id="{D8BF2917-A144-A068-14CF-B69D2EB93D13}"/>
              </a:ext>
            </a:extLst>
          </p:cNvPr>
          <p:cNvSpPr txBox="1"/>
          <p:nvPr/>
        </p:nvSpPr>
        <p:spPr>
          <a:xfrm>
            <a:off x="1568449" y="8867075"/>
            <a:ext cx="1019755" cy="215444"/>
          </a:xfrm>
          <a:prstGeom prst="rect">
            <a:avLst/>
          </a:prstGeom>
          <a:noFill/>
        </p:spPr>
        <p:txBody>
          <a:bodyPr wrap="square">
            <a:spAutoFit/>
          </a:bodyPr>
          <a:lstStyle/>
          <a:p>
            <a:r>
              <a:rPr lang="en-US" sz="800" dirty="0">
                <a:latin typeface="Tahoma" panose="020B0604030504040204" pitchFamily="34" charset="0"/>
                <a:ea typeface="Tahoma" panose="020B0604030504040204" pitchFamily="34" charset="0"/>
                <a:cs typeface="Tahoma" panose="020B0604030504040204" pitchFamily="34" charset="0"/>
              </a:rPr>
              <a:t>most prominent</a:t>
            </a:r>
          </a:p>
        </p:txBody>
      </p:sp>
      <p:sp>
        <p:nvSpPr>
          <p:cNvPr id="6" name="TextBox 5">
            <a:extLst>
              <a:ext uri="{FF2B5EF4-FFF2-40B4-BE49-F238E27FC236}">
                <a16:creationId xmlns:a16="http://schemas.microsoft.com/office/drawing/2014/main" id="{BA1C0C06-31B8-14CA-85F4-C573BE2588FA}"/>
              </a:ext>
            </a:extLst>
          </p:cNvPr>
          <p:cNvSpPr txBox="1"/>
          <p:nvPr/>
        </p:nvSpPr>
        <p:spPr>
          <a:xfrm>
            <a:off x="1568450" y="1250434"/>
            <a:ext cx="869950" cy="230832"/>
          </a:xfrm>
          <a:prstGeom prst="rect">
            <a:avLst/>
          </a:prstGeom>
          <a:noFill/>
        </p:spPr>
        <p:txBody>
          <a:bodyPr wrap="square">
            <a:spAutoFit/>
          </a:bodyPr>
          <a:lstStyle/>
          <a:p>
            <a:r>
              <a:rPr lang="en-US" sz="900" dirty="0">
                <a:latin typeface="Tahoma" panose="020B0604030504040204" pitchFamily="34" charset="0"/>
                <a:ea typeface="Tahoma" panose="020B0604030504040204" pitchFamily="34" charset="0"/>
                <a:cs typeface="Tahoma" panose="020B0604030504040204" pitchFamily="34" charset="0"/>
              </a:rPr>
              <a:t>most popular</a:t>
            </a:r>
          </a:p>
        </p:txBody>
      </p:sp>
      <p:sp>
        <p:nvSpPr>
          <p:cNvPr id="9" name="TextBox 8">
            <a:extLst>
              <a:ext uri="{FF2B5EF4-FFF2-40B4-BE49-F238E27FC236}">
                <a16:creationId xmlns:a16="http://schemas.microsoft.com/office/drawing/2014/main" id="{D7BCC97D-997B-229E-036F-ABC07B696B31}"/>
              </a:ext>
            </a:extLst>
          </p:cNvPr>
          <p:cNvSpPr txBox="1"/>
          <p:nvPr/>
        </p:nvSpPr>
        <p:spPr>
          <a:xfrm>
            <a:off x="1568449" y="1522906"/>
            <a:ext cx="869951" cy="230832"/>
          </a:xfrm>
          <a:prstGeom prst="rect">
            <a:avLst/>
          </a:prstGeom>
          <a:noFill/>
        </p:spPr>
        <p:txBody>
          <a:bodyPr wrap="square">
            <a:spAutoFit/>
          </a:bodyPr>
          <a:lstStyle/>
          <a:p>
            <a:pPr algn="ctr"/>
            <a:r>
              <a:rPr lang="en-US" sz="9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was believed</a:t>
            </a:r>
          </a:p>
        </p:txBody>
      </p:sp>
      <p:sp>
        <p:nvSpPr>
          <p:cNvPr id="11" name="TextBox 10">
            <a:extLst>
              <a:ext uri="{FF2B5EF4-FFF2-40B4-BE49-F238E27FC236}">
                <a16:creationId xmlns:a16="http://schemas.microsoft.com/office/drawing/2014/main" id="{A5CCCFE1-1CD2-4E84-E7B7-3C544D45705B}"/>
              </a:ext>
            </a:extLst>
          </p:cNvPr>
          <p:cNvSpPr txBox="1"/>
          <p:nvPr/>
        </p:nvSpPr>
        <p:spPr>
          <a:xfrm>
            <a:off x="1450429" y="3309658"/>
            <a:ext cx="1105989" cy="230832"/>
          </a:xfrm>
          <a:prstGeom prst="rect">
            <a:avLst/>
          </a:prstGeom>
          <a:noFill/>
        </p:spPr>
        <p:txBody>
          <a:bodyPr wrap="square">
            <a:spAutoFit/>
          </a:bodyPr>
          <a:lstStyle/>
          <a:p>
            <a:pPr algn="ctr"/>
            <a:r>
              <a:rPr lang="en-US" sz="900" b="0" dirty="0">
                <a:solidFill>
                  <a:schemeClr val="tx1"/>
                </a:solidFill>
                <a:latin typeface="Tahoma" panose="020B0604030504040204" pitchFamily="34" charset="0"/>
                <a:ea typeface="Tahoma" panose="020B0604030504040204" pitchFamily="34" charset="0"/>
                <a:cs typeface="Tahoma" panose="020B0604030504040204" pitchFamily="34" charset="0"/>
              </a:rPr>
              <a:t>was smoking</a:t>
            </a:r>
          </a:p>
        </p:txBody>
      </p:sp>
      <p:sp>
        <p:nvSpPr>
          <p:cNvPr id="13" name="TextBox 12">
            <a:extLst>
              <a:ext uri="{FF2B5EF4-FFF2-40B4-BE49-F238E27FC236}">
                <a16:creationId xmlns:a16="http://schemas.microsoft.com/office/drawing/2014/main" id="{80701FB3-A05A-B40D-A984-AB1FC34C0F84}"/>
              </a:ext>
            </a:extLst>
          </p:cNvPr>
          <p:cNvSpPr txBox="1"/>
          <p:nvPr/>
        </p:nvSpPr>
        <p:spPr>
          <a:xfrm>
            <a:off x="1493545" y="4821764"/>
            <a:ext cx="1019756" cy="230832"/>
          </a:xfrm>
          <a:prstGeom prst="rect">
            <a:avLst/>
          </a:prstGeom>
          <a:noFill/>
        </p:spPr>
        <p:txBody>
          <a:bodyPr wrap="square">
            <a:spAutoFit/>
          </a:bodyPr>
          <a:lstStyle/>
          <a:p>
            <a:pPr algn="ctr"/>
            <a:r>
              <a:rPr lang="en-US" sz="900" b="0" spc="-20" baseline="0" dirty="0">
                <a:solidFill>
                  <a:schemeClr val="tx1"/>
                </a:solidFill>
                <a:latin typeface="Tahoma" panose="020B0604030504040204" pitchFamily="34" charset="0"/>
                <a:ea typeface="Tahoma" panose="020B0604030504040204" pitchFamily="34" charset="0"/>
                <a:cs typeface="Tahoma" panose="020B0604030504040204" pitchFamily="34" charset="0"/>
              </a:rPr>
              <a:t>was travelling</a:t>
            </a:r>
          </a:p>
        </p:txBody>
      </p:sp>
      <p:sp>
        <p:nvSpPr>
          <p:cNvPr id="15" name="TextBox 14">
            <a:extLst>
              <a:ext uri="{FF2B5EF4-FFF2-40B4-BE49-F238E27FC236}">
                <a16:creationId xmlns:a16="http://schemas.microsoft.com/office/drawing/2014/main" id="{3410A1F8-9672-25EB-7521-12909A6D4E49}"/>
              </a:ext>
            </a:extLst>
          </p:cNvPr>
          <p:cNvSpPr txBox="1"/>
          <p:nvPr/>
        </p:nvSpPr>
        <p:spPr>
          <a:xfrm>
            <a:off x="1568449" y="8152262"/>
            <a:ext cx="866649" cy="230832"/>
          </a:xfrm>
          <a:prstGeom prst="rect">
            <a:avLst/>
          </a:prstGeom>
          <a:noFill/>
        </p:spPr>
        <p:txBody>
          <a:bodyPr wrap="square">
            <a:spAutoFit/>
          </a:bodyPr>
          <a:lstStyle/>
          <a:p>
            <a:r>
              <a:rPr lang="en-US" sz="900" dirty="0">
                <a:latin typeface="Tahoma" panose="020B0604030504040204" pitchFamily="34" charset="0"/>
                <a:ea typeface="Tahoma" panose="020B0604030504040204" pitchFamily="34" charset="0"/>
                <a:cs typeface="Tahoma" panose="020B0604030504040204" pitchFamily="34" charset="0"/>
              </a:rPr>
              <a:t>was climbing</a:t>
            </a:r>
          </a:p>
        </p:txBody>
      </p:sp>
    </p:spTree>
    <p:extLst>
      <p:ext uri="{BB962C8B-B14F-4D97-AF65-F5344CB8AC3E}">
        <p14:creationId xmlns:p14="http://schemas.microsoft.com/office/powerpoint/2010/main" val="403827105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929CB1-D693-0DA7-301D-0206752205E8}"/>
              </a:ext>
            </a:extLst>
          </p:cNvPr>
          <p:cNvSpPr txBox="1"/>
          <p:nvPr/>
        </p:nvSpPr>
        <p:spPr>
          <a:xfrm>
            <a:off x="0" y="37681"/>
            <a:ext cx="6858000" cy="338554"/>
          </a:xfrm>
          <a:prstGeom prst="rect">
            <a:avLst/>
          </a:prstGeom>
          <a:noFill/>
        </p:spPr>
        <p:txBody>
          <a:bodyPr wrap="square" rtlCol="0">
            <a:spAutoFit/>
          </a:bodyPr>
          <a:lstStyle/>
          <a:p>
            <a:pPr algn="ctr"/>
            <a:r>
              <a:rPr lang="ru-RU" sz="1600" b="1" dirty="0"/>
              <a:t>ТЕКСТЫ ДЛЯ АУДИРОВАНИЯ</a:t>
            </a:r>
          </a:p>
        </p:txBody>
      </p:sp>
      <p:sp>
        <p:nvSpPr>
          <p:cNvPr id="5" name="TextBox 4">
            <a:extLst>
              <a:ext uri="{FF2B5EF4-FFF2-40B4-BE49-F238E27FC236}">
                <a16:creationId xmlns:a16="http://schemas.microsoft.com/office/drawing/2014/main" id="{BDF2B063-BCA2-10B9-01CC-8D68B8B2CB58}"/>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1</a:t>
            </a:r>
          </a:p>
        </p:txBody>
      </p:sp>
      <p:sp>
        <p:nvSpPr>
          <p:cNvPr id="9" name="TextBox 8">
            <a:extLst>
              <a:ext uri="{FF2B5EF4-FFF2-40B4-BE49-F238E27FC236}">
                <a16:creationId xmlns:a16="http://schemas.microsoft.com/office/drawing/2014/main" id="{26E4B6F1-075C-986F-6801-0EADD7DEF48F}"/>
              </a:ext>
            </a:extLst>
          </p:cNvPr>
          <p:cNvSpPr txBox="1"/>
          <p:nvPr/>
        </p:nvSpPr>
        <p:spPr>
          <a:xfrm>
            <a:off x="209545" y="1537352"/>
            <a:ext cx="6438899" cy="8194551"/>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Sarah! I can’t believe it’s really you!</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Emil! Wow, you haven’t changed a bit!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You’re too sweet. And look at you! That new hairstyle suits you perfectly.</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Thanks! It’s a bit of a change from my old look. Please, sit down! I feel like we have so much to catch up on.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Absolutely! I still can’t believe it’s been what? Five years?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Yeah, more or less. Time really flies, doesn’t it?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So, tell me everything! What have you been up to all these years?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Well, I moved cities for work a couple of years ago. It was a big change at first, but I love it now. How about you?</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I’m still in the same place, working in the same job. But I recently adopted a dog! His name's Max, and he’s a handful.</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I can totally picture you with a dog! How is he?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Naughty! He chewed up my favorite pair of shoes last week. But I wouldn’t trade him for anything.</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a:t>
            </a:r>
            <a:r>
              <a:rPr lang="en-US" sz="1200" b="0" i="0" spc="-30" dirty="0">
                <a:effectLst/>
                <a:latin typeface="Tahoma" panose="020B0604030504040204" pitchFamily="34" charset="0"/>
                <a:ea typeface="Tahoma" panose="020B0604030504040204" pitchFamily="34" charset="0"/>
                <a:cs typeface="Tahoma" panose="020B0604030504040204" pitchFamily="34" charset="0"/>
              </a:rPr>
              <a:t>Dogs can be little tornadoes! I remember how you used to say you weren’t a pet person.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I know. Life has a funny way of surprising us! What about love? Anyone special in your life lately?</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Well, there’s someone I’ve been seeing casually, but it’s nothing serious yet. Just taking it slow.</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Ooh, casual! Spill the details!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Okay! His name is Jake. We met through mutual friends. He’s really funny and, well, he makes great coffee.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A coffee-loving guy? That’s like finding a unicorn!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Right? What about you? Any romance on the horizon?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Not really. Just me and my Netflix and Max.</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Sounds like a party! I should get a dog too, </a:t>
            </a:r>
            <a:r>
              <a:rPr lang="en-US" sz="1200" dirty="0">
                <a:latin typeface="Tahoma" panose="020B0604030504040204" pitchFamily="34" charset="0"/>
                <a:ea typeface="Tahoma" panose="020B0604030504040204" pitchFamily="34" charset="0"/>
                <a:cs typeface="Tahoma" panose="020B0604030504040204" pitchFamily="34" charset="0"/>
              </a:rPr>
              <a:t>yeah</a:t>
            </a:r>
            <a:r>
              <a:rPr lang="en-US" sz="1200" b="0" i="0" dirty="0">
                <a:effectLst/>
                <a:latin typeface="Tahoma" panose="020B0604030504040204" pitchFamily="34" charset="0"/>
                <a:ea typeface="Tahoma" panose="020B0604030504040204" pitchFamily="34" charset="0"/>
                <a:cs typeface="Tahoma" panose="020B0604030504040204" pitchFamily="34" charset="0"/>
              </a:rPr>
              <a: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Yes! Then we can have doggy playdates!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Can you imagine? Our dogs would cause chaos and we would just sit back with our coffee.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That sounds perfect!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Let’s not wait another five years to do this again. I’ve missed our hangouts.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Emil:</a:t>
            </a:r>
            <a:r>
              <a:rPr lang="en-US" sz="1200" b="0" i="0" dirty="0">
                <a:effectLst/>
                <a:latin typeface="Tahoma" panose="020B0604030504040204" pitchFamily="34" charset="0"/>
                <a:ea typeface="Tahoma" panose="020B0604030504040204" pitchFamily="34" charset="0"/>
                <a:cs typeface="Tahoma" panose="020B0604030504040204" pitchFamily="34" charset="0"/>
              </a:rPr>
              <a:t> Same here! We’ve got to make it a regular thing.</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a:t>
            </a:r>
            <a:r>
              <a:rPr lang="en-US" sz="1200" b="0" i="0" dirty="0">
                <a:effectLst/>
                <a:latin typeface="Tahoma" panose="020B0604030504040204" pitchFamily="34" charset="0"/>
                <a:ea typeface="Tahoma" panose="020B0604030504040204" pitchFamily="34" charset="0"/>
                <a:cs typeface="Tahoma" panose="020B0604030504040204" pitchFamily="34" charset="0"/>
              </a:rPr>
              <a:t> Agreed! Here’s to catching up and rebuilding our friendship!</a:t>
            </a:r>
          </a:p>
          <a:p>
            <a:pPr algn="just"/>
            <a:endParaRPr lang="ru-RU" sz="900" b="0" i="0" spc="-10" dirty="0">
              <a:effectLst/>
              <a:latin typeface="Tahoma" panose="020B0604030504040204" pitchFamily="34" charset="0"/>
              <a:ea typeface="Tahoma" panose="020B0604030504040204" pitchFamily="34" charset="0"/>
              <a:cs typeface="Tahoma" panose="020B0604030504040204" pitchFamily="34" charset="0"/>
            </a:endParaRPr>
          </a:p>
          <a:p>
            <a:pPr algn="just"/>
            <a:endParaRPr lang="en-US" sz="9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B5C30F95-59A2-514B-9C63-A3FE21F66994}"/>
              </a:ext>
            </a:extLst>
          </p:cNvPr>
          <p:cNvSpPr txBox="1"/>
          <p:nvPr/>
        </p:nvSpPr>
        <p:spPr>
          <a:xfrm>
            <a:off x="3247980" y="9443471"/>
            <a:ext cx="362041" cy="276999"/>
          </a:xfrm>
          <a:prstGeom prst="rect">
            <a:avLst/>
          </a:prstGeom>
          <a:noFill/>
        </p:spPr>
        <p:txBody>
          <a:bodyPr wrap="square" rtlCol="0">
            <a:spAutoFit/>
          </a:bodyPr>
          <a:lstStyle/>
          <a:p>
            <a:r>
              <a:rPr lang="en-US" sz="1200" dirty="0"/>
              <a:t>63</a:t>
            </a:r>
            <a:endParaRPr lang="ru-RU" sz="1200" dirty="0"/>
          </a:p>
        </p:txBody>
      </p:sp>
      <p:sp>
        <p:nvSpPr>
          <p:cNvPr id="3" name="TextBox 2">
            <a:extLst>
              <a:ext uri="{FF2B5EF4-FFF2-40B4-BE49-F238E27FC236}">
                <a16:creationId xmlns:a16="http://schemas.microsoft.com/office/drawing/2014/main" id="{87EEDDBB-DCBE-2927-B68D-517CB0AF8873}"/>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28889014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157E7-769F-A9F1-8394-EC4A35F71E9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5A6B61D-2CA9-8B28-45C4-7D5E6D150422}"/>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2</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0C0FFFCF-BE04-7E96-73C8-866EA66590B5}"/>
              </a:ext>
            </a:extLst>
          </p:cNvPr>
          <p:cNvSpPr txBox="1"/>
          <p:nvPr/>
        </p:nvSpPr>
        <p:spPr>
          <a:xfrm>
            <a:off x="209539" y="1602198"/>
            <a:ext cx="6438899" cy="7640553"/>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So, have you thought any more about which universities you want to apply to, Jake?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A little. I’m leaning towards State University. They have a solid engineering program. </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That sounds like a </a:t>
            </a:r>
            <a:r>
              <a:rPr lang="en-US" sz="1200" dirty="0">
                <a:latin typeface="Tahoma" panose="020B0604030504040204" pitchFamily="34" charset="0"/>
                <a:ea typeface="Tahoma" panose="020B0604030504040204" pitchFamily="34" charset="0"/>
                <a:cs typeface="Tahoma" panose="020B0604030504040204" pitchFamily="34" charset="0"/>
              </a:rPr>
              <a:t>good</a:t>
            </a:r>
            <a:r>
              <a:rPr lang="en-US" sz="1200" b="0" i="0" dirty="0">
                <a:effectLst/>
                <a:latin typeface="Tahoma" panose="020B0604030504040204" pitchFamily="34" charset="0"/>
                <a:ea typeface="Tahoma" panose="020B0604030504040204" pitchFamily="34" charset="0"/>
                <a:cs typeface="Tahoma" panose="020B0604030504040204" pitchFamily="34" charset="0"/>
              </a:rPr>
              <a:t> choice! Engineering seems right up your alley. What specialty are you thinking about?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I’m really interested in mechanical engineering. I love how things work and I’d love to design machines or even build prototypes.</a:t>
            </a:r>
            <a:r>
              <a:rPr lang="en-US" sz="1200" b="0" i="0" dirty="0">
                <a:solidFill>
                  <a:srgbClr val="1E293B"/>
                </a:solidFill>
                <a:effectLst/>
                <a:latin typeface="courier"/>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What about you, Molly? Have you decided where you want to apply?</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 </a:t>
            </a:r>
            <a:r>
              <a:rPr lang="en-US" sz="1200" b="0" i="0" dirty="0">
                <a:effectLst/>
                <a:latin typeface="Tahoma" panose="020B0604030504040204" pitchFamily="34" charset="0"/>
                <a:ea typeface="Tahoma" panose="020B0604030504040204" pitchFamily="34" charset="0"/>
                <a:cs typeface="Tahoma" panose="020B0604030504040204" pitchFamily="34" charset="0"/>
              </a:rPr>
              <a:t>Well, I’m thinking about applying to Art Institute. I really want to explore graphic design. But I’m not sure if I’m good enough yet.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Of course you are! Your sketches are amazing. You should totally go for it.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Thanks. I just feel like there are so many talented people already in that field.</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True, but everyone starts somewhere. Remember, it’s about how much you put into it. And if you love it, that will show in your work.</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You’re right. I guess it’s just nerve-wracking thinking about the future. What if I don’t find a job after?</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Yeah, that thought keeps creeping in my head, too. But I think it’s important to follow what you love. Especially when it is time to find your place in life.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That makes sense. Speaking of jobs, what would you want to do after finishing engineering?</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Definitely something in robotics. I find it fascinating how machines can learn and adapt. I’d love to create something that helps people.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That sounds amazing! Like a robot nurse or something?</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Exactly! That’s the dream. What about you? What’s your ultimate goal with graphic design?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I’d love to work for a big studio, creating designs for video games or movies. I want to build worlds that draw people in.</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That’s epic! I can totally see you doing that. Maybe we’ll end up collaborating one day — robotics and graphic design, making an epic sci-fi game!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That would be so cool! Just think — robot nurses and immersive worlds. Who knew that high school conversations could lead to such grand plans?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Jake:</a:t>
            </a:r>
            <a:r>
              <a:rPr lang="en-US" sz="1200" b="0" i="0" dirty="0">
                <a:effectLst/>
                <a:latin typeface="Tahoma" panose="020B0604030504040204" pitchFamily="34" charset="0"/>
                <a:ea typeface="Tahoma" panose="020B0604030504040204" pitchFamily="34" charset="0"/>
                <a:cs typeface="Tahoma" panose="020B0604030504040204" pitchFamily="34" charset="0"/>
              </a:rPr>
              <a:t> Here’s to our futures then! Might be scary now, but it’ll be worth it.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Molly:</a:t>
            </a:r>
            <a:r>
              <a:rPr lang="en-US" sz="1200" b="0" i="0" dirty="0">
                <a:effectLst/>
                <a:latin typeface="Tahoma" panose="020B0604030504040204" pitchFamily="34" charset="0"/>
                <a:ea typeface="Tahoma" panose="020B0604030504040204" pitchFamily="34" charset="0"/>
                <a:cs typeface="Tahoma" panose="020B0604030504040204" pitchFamily="34" charset="0"/>
              </a:rPr>
              <a:t> To our futures!</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F0D23B29-8E2C-E1CC-36DB-D2901C0A6C3F}"/>
              </a:ext>
            </a:extLst>
          </p:cNvPr>
          <p:cNvSpPr txBox="1"/>
          <p:nvPr/>
        </p:nvSpPr>
        <p:spPr>
          <a:xfrm>
            <a:off x="3247980" y="9443471"/>
            <a:ext cx="362041" cy="276999"/>
          </a:xfrm>
          <a:prstGeom prst="rect">
            <a:avLst/>
          </a:prstGeom>
          <a:noFill/>
        </p:spPr>
        <p:txBody>
          <a:bodyPr wrap="square" rtlCol="0">
            <a:spAutoFit/>
          </a:bodyPr>
          <a:lstStyle/>
          <a:p>
            <a:r>
              <a:rPr lang="en-US" sz="1200" dirty="0"/>
              <a:t>64</a:t>
            </a:r>
            <a:endParaRPr lang="ru-RU" sz="1200" dirty="0"/>
          </a:p>
        </p:txBody>
      </p:sp>
      <p:sp>
        <p:nvSpPr>
          <p:cNvPr id="3" name="TextBox 2">
            <a:extLst>
              <a:ext uri="{FF2B5EF4-FFF2-40B4-BE49-F238E27FC236}">
                <a16:creationId xmlns:a16="http://schemas.microsoft.com/office/drawing/2014/main" id="{02B907AD-FBC8-C35F-6404-01E7E0467C1F}"/>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32600567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4A4A3-1B0F-D01C-7A9D-3C8F768ED7F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D759E42-1946-303B-3CBC-28FF152AD4EA}"/>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3</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9ABB4E98-49E3-F150-6849-497B72AEEA13}"/>
              </a:ext>
            </a:extLst>
          </p:cNvPr>
          <p:cNvSpPr txBox="1"/>
          <p:nvPr/>
        </p:nvSpPr>
        <p:spPr>
          <a:xfrm>
            <a:off x="209539" y="1602198"/>
            <a:ext cx="6438899" cy="7825219"/>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Phew! That run was intense! How do you feel, </a:t>
            </a:r>
            <a:r>
              <a:rPr lang="en-US" sz="1200" dirty="0">
                <a:latin typeface="Tahoma" panose="020B0604030504040204" pitchFamily="34" charset="0"/>
                <a:ea typeface="Tahoma" panose="020B0604030504040204" pitchFamily="34" charset="0"/>
                <a:cs typeface="Tahoma" panose="020B0604030504040204" pitchFamily="34" charset="0"/>
              </a:rPr>
              <a:t>F</a:t>
            </a:r>
            <a:r>
              <a:rPr lang="en-US" sz="1200" b="0" i="0" dirty="0">
                <a:effectLst/>
                <a:latin typeface="Tahoma" panose="020B0604030504040204" pitchFamily="34" charset="0"/>
                <a:ea typeface="Tahoma" panose="020B0604030504040204" pitchFamily="34" charset="0"/>
                <a:cs typeface="Tahoma" panose="020B0604030504040204" pitchFamily="34" charset="0"/>
              </a:rPr>
              <a:t>red?</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Honestly, I'm feeling great! I think I've finally got used to running every day. What about you, Julia?</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I’m getting there. I’m still a bit out of breath, but I can already see some improvement. My stamina is getting better!</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That’s awesome! It definitely gets easier over time. Have you been doing anything else for your fitness?</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Yeah, I've started following a workout video a few times a week. It focuses on strength training. I </a:t>
            </a:r>
            <a:r>
              <a:rPr lang="en-US" sz="1200" dirty="0">
                <a:latin typeface="Tahoma" panose="020B0604030504040204" pitchFamily="34" charset="0"/>
                <a:ea typeface="Tahoma" panose="020B0604030504040204" pitchFamily="34" charset="0"/>
                <a:cs typeface="Tahoma" panose="020B0604030504040204" pitchFamily="34" charset="0"/>
              </a:rPr>
              <a:t>decid</a:t>
            </a:r>
            <a:r>
              <a:rPr lang="en-US" sz="1200" b="0" i="0" dirty="0">
                <a:effectLst/>
                <a:latin typeface="Tahoma" panose="020B0604030504040204" pitchFamily="34" charset="0"/>
                <a:ea typeface="Tahoma" panose="020B0604030504040204" pitchFamily="34" charset="0"/>
                <a:cs typeface="Tahoma" panose="020B0604030504040204" pitchFamily="34" charset="0"/>
              </a:rPr>
              <a:t>ed that mixing it up would help.</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A smart decision! Strength training is super important. I just picked up some weights for home workouts. I've been trying to build muscle, especially in my arms.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Julia:</a:t>
            </a:r>
            <a:r>
              <a:rPr lang="en-US" sz="1200" b="0" i="0" dirty="0">
                <a:effectLst/>
                <a:latin typeface="Tahoma" panose="020B0604030504040204" pitchFamily="34" charset="0"/>
                <a:ea typeface="Tahoma" panose="020B0604030504040204" pitchFamily="34" charset="0"/>
                <a:cs typeface="Tahoma" panose="020B0604030504040204" pitchFamily="34" charset="0"/>
              </a:rPr>
              <a:t> Nice! I’ve noticed you’ve been looking stronger! Do you follow any specific routine?</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I do some compound exercises like squats and deadlifts, plus some arm workouts. I’m trying to balance everything. How about you? Are there any goals you’re aiming for?</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I want to improve my flexibility too. I’ve been looking into yoga classes. I’ve heard it’s great for both flexibility and relaxation.</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Yoga sounds awesome! It’s all about balance, right? I should probably try it too. My muscles are always so tight after my workouts.</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Definitely! Plus, it’s a great way to clear your mind. Have you thought about your diet at all?</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A little. I’ve been trying to cut down on junk food and eat more whole foods. It’s tougher than I expected!</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Same here! I’m trying to eat more fruits and vegetables, but sometimes I’m hungry for pizza too much.</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Pizza is hard to resist! But maybe we can find healthier versions? Like a cauliflower </a:t>
            </a:r>
            <a:r>
              <a:rPr lang="en-US" sz="1200" dirty="0">
                <a:latin typeface="Tahoma" panose="020B0604030504040204" pitchFamily="34" charset="0"/>
                <a:ea typeface="Tahoma" panose="020B0604030504040204" pitchFamily="34" charset="0"/>
                <a:cs typeface="Tahoma" panose="020B0604030504040204" pitchFamily="34" charset="0"/>
              </a:rPr>
              <a:t>sandwich</a:t>
            </a:r>
            <a:r>
              <a:rPr lang="en-US" sz="1200" b="0" i="0" dirty="0">
                <a:effectLst/>
                <a:latin typeface="Tahoma" panose="020B0604030504040204" pitchFamily="34" charset="0"/>
                <a:ea typeface="Tahoma" panose="020B0604030504040204" pitchFamily="34" charset="0"/>
                <a:cs typeface="Tahoma" panose="020B0604030504040204" pitchFamily="34" charset="0"/>
              </a:rPr>
              <a:t>!</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Now you’re just challenging my loyalty to pizza! But I’m going to try it. We could make it a fun cooking night!</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Sounds like a plan! We just have to report to each other as well. Staying fit is easier with a like-minded friend.</a:t>
            </a:r>
          </a:p>
          <a:p>
            <a:pPr algn="just"/>
            <a:r>
              <a:rPr lang="en-US" sz="1200" b="1" dirty="0">
                <a:latin typeface="Tahoma" panose="020B0604030504040204" pitchFamily="34" charset="0"/>
                <a:ea typeface="Tahoma" panose="020B0604030504040204" pitchFamily="34" charset="0"/>
                <a:cs typeface="Tahoma" panose="020B0604030504040204" pitchFamily="34" charset="0"/>
              </a:rPr>
              <a:t>Jul</a:t>
            </a:r>
            <a:r>
              <a:rPr lang="en-US" sz="1200" b="1" i="0" dirty="0">
                <a:effectLst/>
                <a:latin typeface="Tahoma" panose="020B0604030504040204" pitchFamily="34" charset="0"/>
                <a:ea typeface="Tahoma" panose="020B0604030504040204" pitchFamily="34" charset="0"/>
                <a:cs typeface="Tahoma" panose="020B0604030504040204" pitchFamily="34" charset="0"/>
              </a:rPr>
              <a:t>ia:</a:t>
            </a:r>
            <a:r>
              <a:rPr lang="en-US" sz="1200" b="0" i="0" dirty="0">
                <a:effectLst/>
                <a:latin typeface="Tahoma" panose="020B0604030504040204" pitchFamily="34" charset="0"/>
                <a:ea typeface="Tahoma" panose="020B0604030504040204" pitchFamily="34" charset="0"/>
                <a:cs typeface="Tahoma" panose="020B0604030504040204" pitchFamily="34" charset="0"/>
              </a:rPr>
              <a:t> Agreed! Let’s keep pushing each other, no matter how tough it gets.</a:t>
            </a:r>
          </a:p>
          <a:p>
            <a:pPr algn="just"/>
            <a:r>
              <a:rPr lang="en-US" sz="1200" b="1" dirty="0">
                <a:latin typeface="Tahoma" panose="020B0604030504040204" pitchFamily="34" charset="0"/>
                <a:ea typeface="Tahoma" panose="020B0604030504040204" pitchFamily="34" charset="0"/>
                <a:cs typeface="Tahoma" panose="020B0604030504040204" pitchFamily="34" charset="0"/>
              </a:rPr>
              <a:t>Fred</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For sure! Now, who’s </a:t>
            </a:r>
            <a:r>
              <a:rPr lang="en-US" sz="1200" dirty="0">
                <a:latin typeface="Tahoma" panose="020B0604030504040204" pitchFamily="34" charset="0"/>
                <a:ea typeface="Tahoma" panose="020B0604030504040204" pitchFamily="34" charset="0"/>
                <a:cs typeface="Tahoma" panose="020B0604030504040204" pitchFamily="34" charset="0"/>
              </a:rPr>
              <a:t>ready</a:t>
            </a:r>
            <a:r>
              <a:rPr lang="en-US" sz="1200" b="0" i="0" dirty="0">
                <a:effectLst/>
                <a:latin typeface="Tahoma" panose="020B0604030504040204" pitchFamily="34" charset="0"/>
                <a:ea typeface="Tahoma" panose="020B0604030504040204" pitchFamily="34" charset="0"/>
                <a:cs typeface="Tahoma" panose="020B0604030504040204" pitchFamily="34" charset="0"/>
              </a:rPr>
              <a:t> to take another </a:t>
            </a:r>
            <a:r>
              <a:rPr lang="en-US" sz="1200" dirty="0">
                <a:latin typeface="Tahoma" panose="020B0604030504040204" pitchFamily="34" charset="0"/>
                <a:ea typeface="Tahoma" panose="020B0604030504040204" pitchFamily="34" charset="0"/>
                <a:cs typeface="Tahoma" panose="020B0604030504040204" pitchFamily="34" charset="0"/>
              </a:rPr>
              <a:t>circle</a:t>
            </a:r>
            <a:r>
              <a:rPr lang="en-US" sz="1200" b="0" i="0" dirty="0">
                <a:effectLst/>
                <a:latin typeface="Tahoma" panose="020B0604030504040204" pitchFamily="34" charset="0"/>
                <a:ea typeface="Tahoma" panose="020B0604030504040204" pitchFamily="34" charset="0"/>
                <a:cs typeface="Tahoma" panose="020B0604030504040204" pitchFamily="34" charset="0"/>
              </a:rPr>
              <a:t> around the park?</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Julia:</a:t>
            </a:r>
            <a:r>
              <a:rPr lang="en-US" sz="1200" b="0" i="0" dirty="0">
                <a:effectLst/>
                <a:latin typeface="Tahoma" panose="020B0604030504040204" pitchFamily="34" charset="0"/>
                <a:ea typeface="Tahoma" panose="020B0604030504040204" pitchFamily="34" charset="0"/>
                <a:cs typeface="Tahoma" panose="020B0604030504040204" pitchFamily="34" charset="0"/>
              </a:rPr>
              <a:t> You are not going to let me rest, are you?</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Fred:</a:t>
            </a:r>
            <a:r>
              <a:rPr lang="en-US" sz="1200" b="0" i="0" dirty="0">
                <a:effectLst/>
                <a:latin typeface="Tahoma" panose="020B0604030504040204" pitchFamily="34" charset="0"/>
                <a:ea typeface="Tahoma" panose="020B0604030504040204" pitchFamily="34" charset="0"/>
                <a:cs typeface="Tahoma" panose="020B0604030504040204" pitchFamily="34" charset="0"/>
              </a:rPr>
              <a:t> Nope! Let’s go!</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AB479AE1-999F-8AED-6AE0-9B9F5012269C}"/>
              </a:ext>
            </a:extLst>
          </p:cNvPr>
          <p:cNvSpPr txBox="1"/>
          <p:nvPr/>
        </p:nvSpPr>
        <p:spPr>
          <a:xfrm>
            <a:off x="3247980" y="9443471"/>
            <a:ext cx="362041" cy="276999"/>
          </a:xfrm>
          <a:prstGeom prst="rect">
            <a:avLst/>
          </a:prstGeom>
          <a:noFill/>
        </p:spPr>
        <p:txBody>
          <a:bodyPr wrap="square" rtlCol="0">
            <a:spAutoFit/>
          </a:bodyPr>
          <a:lstStyle/>
          <a:p>
            <a:r>
              <a:rPr lang="en-US" sz="1200" dirty="0"/>
              <a:t>65</a:t>
            </a:r>
            <a:endParaRPr lang="ru-RU" sz="1200" dirty="0"/>
          </a:p>
        </p:txBody>
      </p:sp>
      <p:sp>
        <p:nvSpPr>
          <p:cNvPr id="3" name="TextBox 2">
            <a:extLst>
              <a:ext uri="{FF2B5EF4-FFF2-40B4-BE49-F238E27FC236}">
                <a16:creationId xmlns:a16="http://schemas.microsoft.com/office/drawing/2014/main" id="{A19D1022-AC7F-45F9-F0E9-D11AB8EE3845}"/>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251204720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ADC50-310E-F325-5A6C-372CBAFFEF8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F63211F-655E-9E34-7973-D50591ED12E4}"/>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4</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A8C4FB66-FD60-7F9E-8FF2-1143AE961BC5}"/>
              </a:ext>
            </a:extLst>
          </p:cNvPr>
          <p:cNvSpPr txBox="1"/>
          <p:nvPr/>
        </p:nvSpPr>
        <p:spPr>
          <a:xfrm>
            <a:off x="209539" y="1602198"/>
            <a:ext cx="6438899" cy="7825219"/>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dirty="0">
                <a:latin typeface="Tahoma" panose="020B0604030504040204" pitchFamily="34" charset="0"/>
                <a:ea typeface="Tahoma" panose="020B0604030504040204" pitchFamily="34" charset="0"/>
                <a:cs typeface="Tahoma" panose="020B0604030504040204" pitchFamily="34" charset="0"/>
              </a:rPr>
              <a:t>Hey Tom, have you had a chance to look over the proposal for the new family park project?</a:t>
            </a: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Yes, I did! I think it’s a fantastic idea, Sarah. A family park in that area will definitely fill a gap for recreational spaces.</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dirty="0">
                <a:latin typeface="Tahoma" panose="020B0604030504040204" pitchFamily="34" charset="0"/>
                <a:ea typeface="Tahoma" panose="020B0604030504040204" pitchFamily="34" charset="0"/>
                <a:cs typeface="Tahoma" panose="020B0604030504040204" pitchFamily="34" charset="0"/>
              </a:rPr>
              <a:t>I agree! I was thinking we could include some unique features to make it stand out. Maybe a splash pad for the kids?</a:t>
            </a: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That’s a great idea! A splash pad would definitely attract families, especially during the summer months. What about including some nature trails for hiking or biking?</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dirty="0">
                <a:latin typeface="Tahoma" panose="020B0604030504040204" pitchFamily="34" charset="0"/>
                <a:ea typeface="Tahoma" panose="020B0604030504040204" pitchFamily="34" charset="0"/>
                <a:cs typeface="Tahoma" panose="020B0604030504040204" pitchFamily="34" charset="0"/>
              </a:rPr>
              <a:t>Absolutely! The trails could also have educational signboards about local flora and fauna. It would be a fun way to teach kids about the nature while they play.</a:t>
            </a:r>
            <a:r>
              <a:rPr lang="en-US" sz="1200" b="0" i="0" dirty="0">
                <a:solidFill>
                  <a:srgbClr val="1E293B"/>
                </a:solidFill>
                <a:effectLst/>
                <a:latin typeface="courier"/>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Plus, it’ll give families a chance to enjoy nature without having to go too far.</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Perfect! And we should consider some picnic areas as well. Having shaded spots with tables could encourage families to spend more time there and maybe have</a:t>
            </a:r>
            <a:r>
              <a:rPr lang="en-US" sz="1200" b="0" i="0" dirty="0">
                <a:solidFill>
                  <a:srgbClr val="1E293B"/>
                </a:solidFill>
                <a:effectLst/>
                <a:latin typeface="courier"/>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kids’ birthday parties</a:t>
            </a:r>
            <a:r>
              <a:rPr lang="en-US" sz="1200" dirty="0">
                <a:latin typeface="Tahoma" panose="020B0604030504040204" pitchFamily="34" charset="0"/>
                <a:ea typeface="Tahoma" panose="020B0604030504040204" pitchFamily="34" charset="0"/>
                <a:cs typeface="Tahoma" panose="020B0604030504040204" pitchFamily="34" charset="0"/>
              </a:rPr>
              <a:t>.</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b="0" i="0" dirty="0">
                <a:effectLst/>
                <a:latin typeface="Tahoma" panose="020B0604030504040204" pitchFamily="34" charset="0"/>
                <a:ea typeface="Tahoma" panose="020B0604030504040204" pitchFamily="34" charset="0"/>
                <a:cs typeface="Tahoma" panose="020B0604030504040204" pitchFamily="34" charset="0"/>
              </a:rPr>
              <a:t>Speaking of events, we’re planning to have activities like outdoor movie nights and farmers' markets. That would really bring the community together.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b="0" i="0" dirty="0">
                <a:effectLst/>
                <a:latin typeface="Tahoma" panose="020B0604030504040204" pitchFamily="34" charset="0"/>
                <a:ea typeface="Tahoma" panose="020B0604030504040204" pitchFamily="34" charset="0"/>
                <a:cs typeface="Tahoma" panose="020B0604030504040204" pitchFamily="34" charset="0"/>
              </a:rPr>
              <a:t>That’s a fantastic idea! It’d be nice to have something regular to look forward to. Do you think there will be enough space for all these activities? </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Sarah: </a:t>
            </a:r>
            <a:r>
              <a:rPr lang="en-US" sz="1200" b="0" i="0" dirty="0">
                <a:effectLst/>
                <a:latin typeface="Tahoma" panose="020B0604030504040204" pitchFamily="34" charset="0"/>
                <a:ea typeface="Tahoma" panose="020B0604030504040204" pitchFamily="34" charset="0"/>
                <a:cs typeface="Tahoma" panose="020B0604030504040204" pitchFamily="34" charset="0"/>
              </a:rPr>
              <a:t>From what I saw in the plans, I think so. </a:t>
            </a:r>
            <a:r>
              <a:rPr lang="en-US" sz="1200" dirty="0">
                <a:latin typeface="Tahoma" panose="020B0604030504040204" pitchFamily="34" charset="0"/>
                <a:ea typeface="Tahoma" panose="020B0604030504040204" pitchFamily="34" charset="0"/>
                <a:cs typeface="Tahoma" panose="020B0604030504040204" pitchFamily="34" charset="0"/>
              </a:rPr>
              <a:t>We</a:t>
            </a:r>
            <a:r>
              <a:rPr lang="en-US" sz="1200" b="0" i="0" dirty="0">
                <a:effectLst/>
                <a:latin typeface="Tahoma" panose="020B0604030504040204" pitchFamily="34" charset="0"/>
                <a:ea typeface="Tahoma" panose="020B0604030504040204" pitchFamily="34" charset="0"/>
                <a:cs typeface="Tahoma" panose="020B0604030504040204" pitchFamily="34" charset="0"/>
              </a:rPr>
              <a:t>’re maximizing the area with multifunctional spaces. Plus, it should attract people from outside the neighborhood, bringing in more local business.</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We should also think about safety features like proper lighting along the paths.</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a:t>
            </a:r>
            <a:r>
              <a:rPr lang="en-US" sz="1200" dirty="0">
                <a:latin typeface="Tahoma" panose="020B0604030504040204" pitchFamily="34" charset="0"/>
                <a:ea typeface="Tahoma" panose="020B0604030504040204" pitchFamily="34" charset="0"/>
                <a:cs typeface="Tahoma" panose="020B0604030504040204" pitchFamily="34" charset="0"/>
              </a:rPr>
              <a:t> Good point. Safety is definitely a priority, especially for families with young children. Perhaps we should schedule a public meeting to gather opinions on what families would like to see?</a:t>
            </a: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That’s a reliable strategy. Engaging the community could help us adapt the project to their needs and gain support.</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dirty="0">
                <a:latin typeface="Tahoma" panose="020B0604030504040204" pitchFamily="34" charset="0"/>
                <a:ea typeface="Tahoma" panose="020B0604030504040204" pitchFamily="34" charset="0"/>
                <a:cs typeface="Tahoma" panose="020B0604030504040204" pitchFamily="34" charset="0"/>
              </a:rPr>
              <a:t>Agreed. I can print an announcement for the meeting. Let’s try to get feedback on the initial concepts and see if they need any additional features.</a:t>
            </a:r>
          </a:p>
          <a:p>
            <a:pPr algn="just"/>
            <a:r>
              <a:rPr lang="en-US" sz="1200" b="1" dirty="0">
                <a:latin typeface="Tahoma" panose="020B0604030504040204" pitchFamily="34" charset="0"/>
                <a:ea typeface="Tahoma" panose="020B0604030504040204" pitchFamily="34" charset="0"/>
                <a:cs typeface="Tahoma" panose="020B0604030504040204" pitchFamily="34" charset="0"/>
              </a:rPr>
              <a:t>Tom: </a:t>
            </a:r>
            <a:r>
              <a:rPr lang="en-US" sz="1200" dirty="0">
                <a:latin typeface="Tahoma" panose="020B0604030504040204" pitchFamily="34" charset="0"/>
                <a:ea typeface="Tahoma" panose="020B0604030504040204" pitchFamily="34" charset="0"/>
                <a:cs typeface="Tahoma" panose="020B0604030504040204" pitchFamily="34" charset="0"/>
              </a:rPr>
              <a:t>Sounds like a plan! Let’s get down to business. I’m excited to see what we can create together!</a:t>
            </a:r>
          </a:p>
          <a:p>
            <a:pPr algn="just"/>
            <a:r>
              <a:rPr lang="en-US" sz="1200" b="1" dirty="0">
                <a:latin typeface="Tahoma" panose="020B0604030504040204" pitchFamily="34" charset="0"/>
                <a:ea typeface="Tahoma" panose="020B0604030504040204" pitchFamily="34" charset="0"/>
                <a:cs typeface="Tahoma" panose="020B0604030504040204" pitchFamily="34" charset="0"/>
              </a:rPr>
              <a:t>Sarah: </a:t>
            </a:r>
            <a:r>
              <a:rPr lang="en-US" sz="1200" dirty="0">
                <a:latin typeface="Tahoma" panose="020B0604030504040204" pitchFamily="34" charset="0"/>
                <a:ea typeface="Tahoma" panose="020B0604030504040204" pitchFamily="34" charset="0"/>
                <a:cs typeface="Tahoma" panose="020B0604030504040204" pitchFamily="34" charset="0"/>
              </a:rPr>
              <a:t>Me too! </a:t>
            </a:r>
            <a:r>
              <a:rPr lang="en-US" sz="1200" b="0" i="0" dirty="0">
                <a:effectLst/>
                <a:latin typeface="Tahoma" panose="020B0604030504040204" pitchFamily="34" charset="0"/>
                <a:ea typeface="Tahoma" panose="020B0604030504040204" pitchFamily="34" charset="0"/>
                <a:cs typeface="Tahoma" panose="020B0604030504040204" pitchFamily="34" charset="0"/>
              </a:rPr>
              <a:t>It’s going to be a wonderful place for our families and the community.</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451C48F8-0122-BC8D-9C16-DE22CE8ADCEC}"/>
              </a:ext>
            </a:extLst>
          </p:cNvPr>
          <p:cNvSpPr txBox="1"/>
          <p:nvPr/>
        </p:nvSpPr>
        <p:spPr>
          <a:xfrm>
            <a:off x="3247980" y="9443471"/>
            <a:ext cx="362041" cy="276999"/>
          </a:xfrm>
          <a:prstGeom prst="rect">
            <a:avLst/>
          </a:prstGeom>
          <a:noFill/>
        </p:spPr>
        <p:txBody>
          <a:bodyPr wrap="square" rtlCol="0">
            <a:spAutoFit/>
          </a:bodyPr>
          <a:lstStyle/>
          <a:p>
            <a:r>
              <a:rPr lang="en-US" sz="1200" dirty="0"/>
              <a:t>66</a:t>
            </a:r>
            <a:endParaRPr lang="ru-RU" sz="1200" dirty="0"/>
          </a:p>
        </p:txBody>
      </p:sp>
      <p:sp>
        <p:nvSpPr>
          <p:cNvPr id="3" name="TextBox 2">
            <a:extLst>
              <a:ext uri="{FF2B5EF4-FFF2-40B4-BE49-F238E27FC236}">
                <a16:creationId xmlns:a16="http://schemas.microsoft.com/office/drawing/2014/main" id="{36C7906D-67ED-2AB5-2B1D-6E3269CF0798}"/>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21507278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0D0CD-E534-C363-DAA8-4A7B241BDE7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02D102B-0C76-C057-45D9-BC3C34305C26}"/>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5</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E999CA2A-EDB5-6ABB-14DF-9A2DD5A5FB3A}"/>
              </a:ext>
            </a:extLst>
          </p:cNvPr>
          <p:cNvSpPr txBox="1"/>
          <p:nvPr/>
        </p:nvSpPr>
        <p:spPr>
          <a:xfrm>
            <a:off x="209539" y="1602198"/>
            <a:ext cx="6438899" cy="7640553"/>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You know, David, sometimes I feel like my family just doesn’t get me at all.</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I totally get that, Mary. My parents can be so strict when I just want to hang out with my friends. What about your family?</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It’s like they think I’m still a little kid. Just last week</a:t>
            </a:r>
            <a:r>
              <a:rPr lang="ru-RU" sz="1200" b="0"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my mom found out that I was going to a concert and got angry. She said I’m not mature enough for that kind of stuff.</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That’s rough. What do you think they’re scared of?</a:t>
            </a:r>
          </a:p>
          <a:p>
            <a:pPr algn="just"/>
            <a:r>
              <a:rPr lang="en-US" sz="1200" b="1" i="0" spc="-30" dirty="0">
                <a:effectLst/>
                <a:latin typeface="Tahoma" panose="020B0604030504040204" pitchFamily="34" charset="0"/>
                <a:ea typeface="Tahoma" panose="020B0604030504040204" pitchFamily="34" charset="0"/>
                <a:cs typeface="Tahoma" panose="020B0604030504040204" pitchFamily="34" charset="0"/>
              </a:rPr>
              <a:t>Mary: </a:t>
            </a:r>
            <a:r>
              <a:rPr lang="en-US" sz="1200" b="0" i="0" spc="-30" dirty="0">
                <a:effectLst/>
                <a:latin typeface="Tahoma" panose="020B0604030504040204" pitchFamily="34" charset="0"/>
                <a:ea typeface="Tahoma" panose="020B0604030504040204" pitchFamily="34" charset="0"/>
                <a:cs typeface="Tahoma" panose="020B0604030504040204" pitchFamily="34" charset="0"/>
              </a:rPr>
              <a:t>I guess they just want to protect me. Why can’t they trust me to make my own decisions?</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I feel the same way. My dad constantly checks my grades, and if I slip up even a little, it’s like World War III. I wish he’d just chill out and see that I’m trying my best.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Right! It’s like they forget we’re not kids anymore. We’re almost adults!</a:t>
            </a:r>
          </a:p>
          <a:p>
            <a:pPr algn="just"/>
            <a:r>
              <a:rPr lang="en-US" sz="1200" b="1" spc="-10" dirty="0">
                <a:latin typeface="Tahoma" panose="020B0604030504040204" pitchFamily="34" charset="0"/>
                <a:ea typeface="Tahoma" panose="020B0604030504040204" pitchFamily="34" charset="0"/>
                <a:cs typeface="Tahoma" panose="020B0604030504040204" pitchFamily="34" charset="0"/>
              </a:rPr>
              <a:t>David</a:t>
            </a:r>
            <a:r>
              <a:rPr lang="en-US" sz="1200" b="1" i="0" spc="-10" dirty="0">
                <a:effectLst/>
                <a:latin typeface="Tahoma" panose="020B0604030504040204" pitchFamily="34" charset="0"/>
                <a:ea typeface="Tahoma" panose="020B0604030504040204" pitchFamily="34" charset="0"/>
                <a:cs typeface="Tahoma" panose="020B0604030504040204" pitchFamily="34" charset="0"/>
              </a:rPr>
              <a:t>: </a:t>
            </a:r>
            <a:r>
              <a:rPr lang="en-US" sz="1200" b="0" i="0" spc="-10" dirty="0">
                <a:effectLst/>
                <a:latin typeface="Tahoma" panose="020B0604030504040204" pitchFamily="34" charset="0"/>
                <a:ea typeface="Tahoma" panose="020B0604030504040204" pitchFamily="34" charset="0"/>
                <a:cs typeface="Tahoma" panose="020B0604030504040204" pitchFamily="34" charset="0"/>
              </a:rPr>
              <a:t>Exactly. But think about how they grew up. They probably faced their own challenges.</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i="0" dirty="0">
                <a:effectLst/>
                <a:latin typeface="Tahoma" panose="020B0604030504040204" pitchFamily="34" charset="0"/>
                <a:ea typeface="Tahoma" panose="020B0604030504040204" pitchFamily="34" charset="0"/>
                <a:cs typeface="Tahoma" panose="020B0604030504040204" pitchFamily="34" charset="0"/>
              </a:rPr>
              <a:t>Well, </a:t>
            </a:r>
            <a:r>
              <a:rPr lang="en-US" sz="1200" b="0" i="0" dirty="0">
                <a:effectLst/>
                <a:latin typeface="Tahoma" panose="020B0604030504040204" pitchFamily="34" charset="0"/>
                <a:ea typeface="Tahoma" panose="020B0604030504040204" pitchFamily="34" charset="0"/>
                <a:cs typeface="Tahoma" panose="020B0604030504040204" pitchFamily="34" charset="0"/>
              </a:rPr>
              <a:t>maybe that’s why they’re so protective. It’s just hard to remember that when you’re in the moment.</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0" i="0" dirty="0">
                <a:effectLst/>
                <a:latin typeface="Tahoma" panose="020B0604030504040204" pitchFamily="34" charset="0"/>
                <a:ea typeface="Tahoma" panose="020B0604030504040204" pitchFamily="34" charset="0"/>
                <a:cs typeface="Tahoma" panose="020B0604030504040204" pitchFamily="34" charset="0"/>
              </a:rPr>
              <a:t>: Yeah, it can feel really lonely sometimes. </a:t>
            </a:r>
            <a:r>
              <a:rPr lang="en-US" sz="1200" dirty="0">
                <a:latin typeface="Tahoma" panose="020B0604030504040204" pitchFamily="34" charset="0"/>
                <a:ea typeface="Tahoma" panose="020B0604030504040204" pitchFamily="34" charset="0"/>
                <a:cs typeface="Tahoma" panose="020B0604030504040204" pitchFamily="34" charset="0"/>
              </a:rPr>
              <a:t>D</a:t>
            </a:r>
            <a:r>
              <a:rPr lang="en-US" sz="1200" b="0" i="0" dirty="0">
                <a:effectLst/>
                <a:latin typeface="Tahoma" panose="020B0604030504040204" pitchFamily="34" charset="0"/>
                <a:ea typeface="Tahoma" panose="020B0604030504040204" pitchFamily="34" charset="0"/>
                <a:cs typeface="Tahoma" panose="020B0604030504040204" pitchFamily="34" charset="0"/>
              </a:rPr>
              <a:t>o they even remember what it’s like to be our age?</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By the way, I was talking to my mom yesterday, she burst into a whole tirade about how social media is ruining modern children.</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Really? What did she say?</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Mary: </a:t>
            </a:r>
            <a:r>
              <a:rPr lang="en-US" sz="1200" b="0" i="0" spc="-10" dirty="0">
                <a:effectLst/>
                <a:latin typeface="Tahoma" panose="020B0604030504040204" pitchFamily="34" charset="0"/>
                <a:ea typeface="Tahoma" panose="020B0604030504040204" pitchFamily="34" charset="0"/>
                <a:cs typeface="Tahoma" panose="020B0604030504040204" pitchFamily="34" charset="0"/>
              </a:rPr>
              <a:t>She just thinks, it’s unhealthy. She says, people are more disconnected than ever even though they’re always “connected.” She doesn’t get why I spend so much time on social nets.</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That’s interesting. My parents are kind of the opposite. They think social media is a great way to connect with family. My mum loves posting photos of her garden and keeps up with all her friends from high school.</a:t>
            </a:r>
          </a:p>
          <a:p>
            <a:pPr algn="just"/>
            <a:r>
              <a:rPr lang="en-US" sz="1200" b="1" i="0" spc="-40" dirty="0">
                <a:effectLst/>
                <a:latin typeface="Tahoma" panose="020B0604030504040204" pitchFamily="34" charset="0"/>
                <a:ea typeface="Tahoma" panose="020B0604030504040204" pitchFamily="34" charset="0"/>
                <a:cs typeface="Tahoma" panose="020B0604030504040204" pitchFamily="34" charset="0"/>
              </a:rPr>
              <a:t>Mary: </a:t>
            </a:r>
            <a:r>
              <a:rPr lang="en-US" sz="1200" b="0" i="0" spc="-40" dirty="0">
                <a:effectLst/>
                <a:latin typeface="Tahoma" panose="020B0604030504040204" pitchFamily="34" charset="0"/>
                <a:ea typeface="Tahoma" panose="020B0604030504040204" pitchFamily="34" charset="0"/>
                <a:cs typeface="Tahoma" panose="020B0604030504040204" pitchFamily="34" charset="0"/>
              </a:rPr>
              <a:t>That </a:t>
            </a:r>
            <a:r>
              <a:rPr lang="en-US" sz="1200" b="0" i="0" spc="-20" dirty="0">
                <a:effectLst/>
                <a:latin typeface="Tahoma" panose="020B0604030504040204" pitchFamily="34" charset="0"/>
                <a:ea typeface="Tahoma" panose="020B0604030504040204" pitchFamily="34" charset="0"/>
                <a:cs typeface="Tahoma" panose="020B0604030504040204" pitchFamily="34" charset="0"/>
              </a:rPr>
              <a:t>sounds</a:t>
            </a:r>
            <a:r>
              <a:rPr lang="en-US" sz="1200" b="0" i="0" spc="-40" dirty="0">
                <a:effectLst/>
                <a:latin typeface="Tahoma" panose="020B0604030504040204" pitchFamily="34" charset="0"/>
                <a:ea typeface="Tahoma" panose="020B0604030504040204" pitchFamily="34" charset="0"/>
                <a:cs typeface="Tahoma" panose="020B0604030504040204" pitchFamily="34" charset="0"/>
              </a:rPr>
              <a:t> nice! My mum just </a:t>
            </a:r>
            <a:r>
              <a:rPr lang="en-US" sz="1200" b="0" i="0" spc="-30" dirty="0">
                <a:effectLst/>
                <a:latin typeface="Tahoma" panose="020B0604030504040204" pitchFamily="34" charset="0"/>
                <a:ea typeface="Tahoma" panose="020B0604030504040204" pitchFamily="34" charset="0"/>
                <a:cs typeface="Tahoma" panose="020B0604030504040204" pitchFamily="34" charset="0"/>
              </a:rPr>
              <a:t>worries</a:t>
            </a:r>
            <a:r>
              <a:rPr lang="en-US" sz="1200" b="0" i="0" spc="-40" dirty="0">
                <a:effectLst/>
                <a:latin typeface="Tahoma" panose="020B0604030504040204" pitchFamily="34" charset="0"/>
                <a:ea typeface="Tahoma" panose="020B0604030504040204" pitchFamily="34" charset="0"/>
                <a:cs typeface="Tahoma" panose="020B0604030504040204" pitchFamily="34" charset="0"/>
              </a:rPr>
              <a:t> about privacy. She’s always telling me to be careful </a:t>
            </a:r>
            <a:r>
              <a:rPr lang="en-US" sz="1200" b="0" i="0" spc="-10" dirty="0">
                <a:effectLst/>
                <a:latin typeface="Tahoma" panose="020B0604030504040204" pitchFamily="34" charset="0"/>
                <a:ea typeface="Tahoma" panose="020B0604030504040204" pitchFamily="34" charset="0"/>
                <a:cs typeface="Tahoma" panose="020B0604030504040204" pitchFamily="34" charset="0"/>
              </a:rPr>
              <a:t>about what I post like I’m going to accidentally share our entire family history or something.</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Try to show her how you use it to stay in touch with your friends. I think she just sees the negatives because of all the news about cyberbullying and stuff.</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That’s a great idea! It might help </a:t>
            </a:r>
            <a:r>
              <a:rPr lang="en-US" sz="1200" dirty="0">
                <a:latin typeface="Tahoma" panose="020B0604030504040204" pitchFamily="34" charset="0"/>
                <a:ea typeface="Tahoma" panose="020B0604030504040204" pitchFamily="34" charset="0"/>
                <a:cs typeface="Tahoma" panose="020B0604030504040204" pitchFamily="34" charset="0"/>
              </a:rPr>
              <a:t>my mum and dad</a:t>
            </a:r>
            <a:r>
              <a:rPr lang="en-US" sz="1200" b="0" i="0" dirty="0">
                <a:effectLst/>
                <a:latin typeface="Tahoma" panose="020B0604030504040204" pitchFamily="34" charset="0"/>
                <a:ea typeface="Tahoma" panose="020B0604030504040204" pitchFamily="34" charset="0"/>
                <a:cs typeface="Tahoma" panose="020B0604030504040204" pitchFamily="34" charset="0"/>
              </a:rPr>
              <a:t> see that it’s not just about talking. We can share updates and photos and it could even bring us closer.</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Right! Plus, it might give </a:t>
            </a:r>
            <a:r>
              <a:rPr lang="en-US" sz="1200" dirty="0">
                <a:latin typeface="Tahoma" panose="020B0604030504040204" pitchFamily="34" charset="0"/>
                <a:ea typeface="Tahoma" panose="020B0604030504040204" pitchFamily="34" charset="0"/>
                <a:cs typeface="Tahoma" panose="020B0604030504040204" pitchFamily="34" charset="0"/>
              </a:rPr>
              <a:t>our parents</a:t>
            </a:r>
            <a:r>
              <a:rPr lang="en-US" sz="1200" b="0" i="0" dirty="0">
                <a:effectLst/>
                <a:latin typeface="Tahoma" panose="020B0604030504040204" pitchFamily="34" charset="0"/>
                <a:ea typeface="Tahoma" panose="020B0604030504040204" pitchFamily="34" charset="0"/>
                <a:cs typeface="Tahoma" panose="020B0604030504040204" pitchFamily="34" charset="0"/>
              </a:rPr>
              <a:t> a better understanding of what we do online. Who knows? They might even end up liking it!</a:t>
            </a:r>
          </a:p>
          <a:p>
            <a:pPr algn="just"/>
            <a:r>
              <a:rPr lang="en-US" sz="1200" b="1" i="0" dirty="0">
                <a:effectLst/>
                <a:latin typeface="Tahoma" panose="020B0604030504040204" pitchFamily="34" charset="0"/>
                <a:ea typeface="Tahoma" panose="020B0604030504040204" pitchFamily="34" charset="0"/>
                <a:cs typeface="Tahoma" panose="020B0604030504040204" pitchFamily="34" charset="0"/>
              </a:rPr>
              <a:t>Mary: </a:t>
            </a:r>
            <a:r>
              <a:rPr lang="en-US" sz="1200" b="0" i="0" dirty="0">
                <a:effectLst/>
                <a:latin typeface="Tahoma" panose="020B0604030504040204" pitchFamily="34" charset="0"/>
                <a:ea typeface="Tahoma" panose="020B0604030504040204" pitchFamily="34" charset="0"/>
                <a:cs typeface="Tahoma" panose="020B0604030504040204" pitchFamily="34" charset="0"/>
              </a:rPr>
              <a:t>Let’s plan it! If nothing else, it could be a fun family project.</a:t>
            </a:r>
          </a:p>
          <a:p>
            <a:pPr algn="just"/>
            <a:r>
              <a:rPr lang="en-US" sz="1200" b="1" dirty="0">
                <a:latin typeface="Tahoma" panose="020B0604030504040204" pitchFamily="34" charset="0"/>
                <a:ea typeface="Tahoma" panose="020B0604030504040204" pitchFamily="34" charset="0"/>
                <a:cs typeface="Tahoma" panose="020B0604030504040204" pitchFamily="34" charset="0"/>
              </a:rPr>
              <a:t>David</a:t>
            </a:r>
            <a:r>
              <a:rPr lang="en-US" sz="1200" b="1" i="0" dirty="0">
                <a:effectLst/>
                <a:latin typeface="Tahoma" panose="020B0604030504040204" pitchFamily="34" charset="0"/>
                <a:ea typeface="Tahoma" panose="020B0604030504040204" pitchFamily="34" charset="0"/>
                <a:cs typeface="Tahoma" panose="020B0604030504040204" pitchFamily="34" charset="0"/>
              </a:rPr>
              <a:t>: </a:t>
            </a:r>
            <a:r>
              <a:rPr lang="en-US" sz="1200" b="0" i="0" dirty="0">
                <a:effectLst/>
                <a:latin typeface="Tahoma" panose="020B0604030504040204" pitchFamily="34" charset="0"/>
                <a:ea typeface="Tahoma" panose="020B0604030504040204" pitchFamily="34" charset="0"/>
                <a:cs typeface="Tahoma" panose="020B0604030504040204" pitchFamily="34" charset="0"/>
              </a:rPr>
              <a:t>Totally! Who knows? We might start a social media revolution in our families!</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2F933644-BFA4-7D53-61C7-FADAC6AFC811}"/>
              </a:ext>
            </a:extLst>
          </p:cNvPr>
          <p:cNvSpPr txBox="1"/>
          <p:nvPr/>
        </p:nvSpPr>
        <p:spPr>
          <a:xfrm>
            <a:off x="3247980" y="9443471"/>
            <a:ext cx="362041" cy="276999"/>
          </a:xfrm>
          <a:prstGeom prst="rect">
            <a:avLst/>
          </a:prstGeom>
          <a:noFill/>
        </p:spPr>
        <p:txBody>
          <a:bodyPr wrap="square" rtlCol="0">
            <a:spAutoFit/>
          </a:bodyPr>
          <a:lstStyle/>
          <a:p>
            <a:r>
              <a:rPr lang="en-US" sz="1200" dirty="0"/>
              <a:t>67</a:t>
            </a:r>
            <a:endParaRPr lang="ru-RU" sz="1200" dirty="0"/>
          </a:p>
        </p:txBody>
      </p:sp>
      <p:sp>
        <p:nvSpPr>
          <p:cNvPr id="3" name="TextBox 2">
            <a:extLst>
              <a:ext uri="{FF2B5EF4-FFF2-40B4-BE49-F238E27FC236}">
                <a16:creationId xmlns:a16="http://schemas.microsoft.com/office/drawing/2014/main" id="{D1B99A6F-8DC8-14EF-467D-44BF512F90CC}"/>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2113392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B142E-6DF7-C37C-C2E6-F130EEE987A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3663FAA-9C41-D5F7-52C0-BD8F5A37E767}"/>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6</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567741F9-D6CE-94DB-7645-0C397704C38B}"/>
              </a:ext>
            </a:extLst>
          </p:cNvPr>
          <p:cNvSpPr txBox="1"/>
          <p:nvPr/>
        </p:nvSpPr>
        <p:spPr>
          <a:xfrm>
            <a:off x="209539" y="1602198"/>
            <a:ext cx="6438899" cy="7455887"/>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You know, </a:t>
            </a:r>
            <a:r>
              <a:rPr lang="en-US" sz="1200" spc="-10" dirty="0">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I’ve been thinking a lot about the best moments of our lives. Like, what would yours be?</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Hmm, that's tough, Alex. There are so many! But if I had to pick… It would probably be that time we went camping in the mountains. Do you remember the stars?</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Totally! We were so exhausted after the hike, but lying there on the cold ground, looking up at all those stars was magical. It felt like you could see every single one.</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Exactly! And I’ll never forget how </a:t>
            </a:r>
            <a:r>
              <a:rPr lang="en-US" sz="1200" spc="-10" dirty="0">
                <a:latin typeface="Tahoma" panose="020B0604030504040204" pitchFamily="34" charset="0"/>
                <a:ea typeface="Tahoma" panose="020B0604030504040204" pitchFamily="34" charset="0"/>
                <a:cs typeface="Tahoma" panose="020B0604030504040204" pitchFamily="34" charset="0"/>
              </a:rPr>
              <a:t>you</a:t>
            </a:r>
            <a:r>
              <a:rPr lang="en-US" sz="1200" b="0" i="0" spc="-10" dirty="0">
                <a:effectLst/>
                <a:latin typeface="Tahoma" panose="020B0604030504040204" pitchFamily="34" charset="0"/>
                <a:ea typeface="Tahoma" panose="020B0604030504040204" pitchFamily="34" charset="0"/>
                <a:cs typeface="Tahoma" panose="020B0604030504040204" pitchFamily="34" charset="0"/>
              </a:rPr>
              <a:t> made up those ridiculous constellations. “Look, there’s the giant pizza!” </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Right! And the moonlight kept sneaking in through the trees like it was trying to join our little party. What a night!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Yeah… That really made me realize how small we are in the grand scheme of things, you know? But it felt so big in that moment.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For sure! But for me, I think my best moment was when we won the regional soccer finals. The thrill of the last-minute goal — my heart was racing like crazy!</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That was epic! The whole crowd went wild. I think I lost my voice cheering for you.</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Your cheering was legendary! We would have failed without your support. It was like everything came together — teamwork, adrenaline, and celebration.</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And the victory party after! </a:t>
            </a:r>
            <a:r>
              <a:rPr lang="en-US" sz="1200" spc="-10" dirty="0">
                <a:latin typeface="Tahoma" panose="020B0604030504040204" pitchFamily="34" charset="0"/>
                <a:ea typeface="Tahoma" panose="020B0604030504040204" pitchFamily="34" charset="0"/>
                <a:cs typeface="Tahoma" panose="020B0604030504040204" pitchFamily="34" charset="0"/>
              </a:rPr>
              <a:t>I saw you</a:t>
            </a:r>
            <a:r>
              <a:rPr lang="en-US" sz="1200" b="0" i="0" spc="-10" dirty="0">
                <a:effectLst/>
                <a:latin typeface="Tahoma" panose="020B0604030504040204" pitchFamily="34" charset="0"/>
                <a:ea typeface="Tahoma" panose="020B0604030504040204" pitchFamily="34" charset="0"/>
                <a:cs typeface="Tahoma" panose="020B0604030504040204" pitchFamily="34" charset="0"/>
              </a:rPr>
              <a:t> were so happy. It felt like we could conquer the world.</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It’s funny how those moments stick with you. Sometimes, it’s the simplest things that mean the most.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Yeah, like </a:t>
            </a:r>
            <a:r>
              <a:rPr lang="en-US" sz="1200" spc="-10" dirty="0">
                <a:latin typeface="Tahoma" panose="020B0604030504040204" pitchFamily="34" charset="0"/>
                <a:ea typeface="Tahoma" panose="020B0604030504040204" pitchFamily="34" charset="0"/>
                <a:cs typeface="Tahoma" panose="020B0604030504040204" pitchFamily="34" charset="0"/>
              </a:rPr>
              <a:t>my</a:t>
            </a:r>
            <a:r>
              <a:rPr lang="en-US" sz="1200" b="0" i="0" spc="-10" dirty="0">
                <a:effectLst/>
                <a:latin typeface="Tahoma" panose="020B0604030504040204" pitchFamily="34" charset="0"/>
                <a:ea typeface="Tahoma" panose="020B0604030504040204" pitchFamily="34" charset="0"/>
                <a:cs typeface="Tahoma" panose="020B0604030504040204" pitchFamily="34" charset="0"/>
              </a:rPr>
              <a:t> spontaneous ice cream runs after school. Just the two of us fooling around, and forgetting about everything else for a while.</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Those were the best. Who knew a piece of chocolate chip could feel like heaven?</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a:t>
            </a:r>
            <a:r>
              <a:rPr lang="en-US" sz="1200" b="0" i="0" spc="-10" dirty="0">
                <a:effectLst/>
                <a:latin typeface="Tahoma" panose="020B0604030504040204" pitchFamily="34" charset="0"/>
                <a:ea typeface="Tahoma" panose="020B0604030504040204" pitchFamily="34" charset="0"/>
                <a:cs typeface="Tahoma" panose="020B0604030504040204" pitchFamily="34" charset="0"/>
              </a:rPr>
              <a:t> And the extra topping! You’re a topping fan, aren’t you?</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b="0" i="0" spc="-10" dirty="0">
                <a:effectLst/>
                <a:latin typeface="Tahoma" panose="020B0604030504040204" pitchFamily="34" charset="0"/>
                <a:ea typeface="Tahoma" panose="020B0604030504040204" pitchFamily="34" charset="0"/>
                <a:cs typeface="Tahoma" panose="020B0604030504040204" pitchFamily="34" charset="0"/>
              </a:rPr>
              <a:t>Exactly! You know, I think the best moments are the ones where we’re just alive and </a:t>
            </a:r>
            <a:r>
              <a:rPr lang="en-US" sz="1200" spc="-10" dirty="0">
                <a:latin typeface="Tahoma" panose="020B0604030504040204" pitchFamily="34" charset="0"/>
                <a:ea typeface="Tahoma" panose="020B0604030504040204" pitchFamily="34" charset="0"/>
                <a:cs typeface="Tahoma" panose="020B0604030504040204" pitchFamily="34" charset="0"/>
              </a:rPr>
              <a:t>full of emotions</a:t>
            </a:r>
            <a:r>
              <a:rPr lang="en-US" sz="1200" b="0" i="0" spc="-10" dirty="0">
                <a:effectLst/>
                <a:latin typeface="Tahoma" panose="020B0604030504040204" pitchFamily="34" charset="0"/>
                <a:ea typeface="Tahoma" panose="020B0604030504040204" pitchFamily="34" charset="0"/>
                <a:cs typeface="Tahoma" panose="020B0604030504040204" pitchFamily="34" charset="0"/>
              </a:rPr>
              <a:t>, no matter how small they seem.</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I couldn’t agree more. It’s all about who you share those moments with, too.</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Alex: </a:t>
            </a:r>
            <a:r>
              <a:rPr lang="en-US" sz="1200" i="0" spc="-10" dirty="0">
                <a:effectLst/>
                <a:latin typeface="Tahoma" panose="020B0604030504040204" pitchFamily="34" charset="0"/>
                <a:ea typeface="Tahoma" panose="020B0604030504040204" pitchFamily="34" charset="0"/>
                <a:cs typeface="Tahoma" panose="020B0604030504040204" pitchFamily="34" charset="0"/>
              </a:rPr>
              <a:t>Y</a:t>
            </a:r>
            <a:r>
              <a:rPr lang="en-US" sz="1200" spc="-10" dirty="0">
                <a:latin typeface="Tahoma" panose="020B0604030504040204" pitchFamily="34" charset="0"/>
                <a:ea typeface="Tahoma" panose="020B0604030504040204" pitchFamily="34" charset="0"/>
                <a:cs typeface="Tahoma" panose="020B0604030504040204" pitchFamily="34" charset="0"/>
              </a:rPr>
              <a:t>ou are totally right</a:t>
            </a:r>
            <a:r>
              <a:rPr lang="en-US" sz="1200" b="0" i="0" spc="-10" dirty="0">
                <a:effectLst/>
                <a:latin typeface="Tahoma" panose="020B0604030504040204" pitchFamily="34" charset="0"/>
                <a:ea typeface="Tahoma" panose="020B0604030504040204" pitchFamily="34" charset="0"/>
                <a:cs typeface="Tahoma" panose="020B0604030504040204" pitchFamily="34" charset="0"/>
              </a:rPr>
              <a:t>. Thanks for being part of my best moments, Jane. I can’t wait to create more memories with you!</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Jane: </a:t>
            </a:r>
            <a:r>
              <a:rPr lang="en-US" sz="1200" b="0" i="0" spc="-10" dirty="0">
                <a:effectLst/>
                <a:latin typeface="Tahoma" panose="020B0604030504040204" pitchFamily="34" charset="0"/>
                <a:ea typeface="Tahoma" panose="020B0604030504040204" pitchFamily="34" charset="0"/>
                <a:cs typeface="Tahoma" panose="020B0604030504040204" pitchFamily="34" charset="0"/>
              </a:rPr>
              <a:t>Same here, Alex. Here’s to more adventures and epic stories to tell!</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2B5358CB-EE9A-35CA-C70A-7EB80567F6E6}"/>
              </a:ext>
            </a:extLst>
          </p:cNvPr>
          <p:cNvSpPr txBox="1"/>
          <p:nvPr/>
        </p:nvSpPr>
        <p:spPr>
          <a:xfrm>
            <a:off x="3247980" y="9443471"/>
            <a:ext cx="362041" cy="276999"/>
          </a:xfrm>
          <a:prstGeom prst="rect">
            <a:avLst/>
          </a:prstGeom>
          <a:noFill/>
        </p:spPr>
        <p:txBody>
          <a:bodyPr wrap="square" rtlCol="0">
            <a:spAutoFit/>
          </a:bodyPr>
          <a:lstStyle/>
          <a:p>
            <a:r>
              <a:rPr lang="en-US" sz="1200" dirty="0"/>
              <a:t>68</a:t>
            </a:r>
            <a:endParaRPr lang="ru-RU" sz="1200" dirty="0"/>
          </a:p>
        </p:txBody>
      </p:sp>
      <p:sp>
        <p:nvSpPr>
          <p:cNvPr id="3" name="TextBox 2">
            <a:extLst>
              <a:ext uri="{FF2B5EF4-FFF2-40B4-BE49-F238E27FC236}">
                <a16:creationId xmlns:a16="http://schemas.microsoft.com/office/drawing/2014/main" id="{8F8026B2-734B-CBAF-59D0-B2AB02C1B0AC}"/>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424551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F25A8DCC-2972-009C-F22A-B0352E4A6821}"/>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 name="Овал 2">
            <a:extLst>
              <a:ext uri="{FF2B5EF4-FFF2-40B4-BE49-F238E27FC236}">
                <a16:creationId xmlns:a16="http://schemas.microsoft.com/office/drawing/2014/main" id="{1B6C7F27-03A8-0377-8EBC-B166EAEE023F}"/>
              </a:ext>
            </a:extLst>
          </p:cNvPr>
          <p:cNvSpPr/>
          <p:nvPr/>
        </p:nvSpPr>
        <p:spPr>
          <a:xfrm>
            <a:off x="413468" y="327243"/>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7</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15791D9B-CFBB-A62A-AA52-1909173E9929}"/>
              </a:ext>
            </a:extLst>
          </p:cNvPr>
          <p:cNvSpPr txBox="1"/>
          <p:nvPr/>
        </p:nvSpPr>
        <p:spPr>
          <a:xfrm>
            <a:off x="723569" y="253895"/>
            <a:ext cx="5895891" cy="2954655"/>
          </a:xfrm>
          <a:prstGeom prst="rect">
            <a:avLst/>
          </a:prstGeom>
          <a:noFill/>
        </p:spPr>
        <p:txBody>
          <a:bodyPr wrap="square" rtlCol="0">
            <a:spAutoFit/>
          </a:bodyPr>
          <a:lstStyle/>
          <a:p>
            <a:pPr algn="just"/>
            <a:r>
              <a:rPr lang="en-US" sz="1200" dirty="0">
                <a:latin typeface="Tahoma" panose="020B0604030504040204" pitchFamily="34" charset="0"/>
                <a:ea typeface="Tahoma" panose="020B0604030504040204" pitchFamily="34" charset="0"/>
                <a:cs typeface="Tahoma" panose="020B0604030504040204" pitchFamily="34" charset="0"/>
              </a:rPr>
              <a:t>You have got a message to your email from your English pen-friend Megan:</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6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Write a message in response to Megan. In your message: </a:t>
            </a:r>
          </a:p>
          <a:p>
            <a:pPr algn="just"/>
            <a:r>
              <a:rPr lang="en-US" sz="1200" dirty="0">
                <a:latin typeface="Tahoma" panose="020B0604030504040204" pitchFamily="34" charset="0"/>
                <a:ea typeface="Tahoma" panose="020B0604030504040204" pitchFamily="34" charset="0"/>
                <a:cs typeface="Tahoma" panose="020B0604030504040204" pitchFamily="34" charset="0"/>
              </a:rPr>
              <a:t>– answer her questions; </a:t>
            </a:r>
          </a:p>
          <a:p>
            <a:pPr algn="just"/>
            <a:r>
              <a:rPr lang="en-US" sz="1200" dirty="0">
                <a:latin typeface="Tahoma" panose="020B0604030504040204" pitchFamily="34" charset="0"/>
                <a:ea typeface="Tahoma" panose="020B0604030504040204" pitchFamily="34" charset="0"/>
                <a:cs typeface="Tahoma" panose="020B0604030504040204" pitchFamily="34" charset="0"/>
              </a:rPr>
              <a:t>– ask </a:t>
            </a:r>
            <a:r>
              <a:rPr lang="en-US" sz="1200" b="1" dirty="0">
                <a:latin typeface="Tahoma" panose="020B0604030504040204" pitchFamily="34" charset="0"/>
                <a:ea typeface="Tahoma" panose="020B0604030504040204" pitchFamily="34" charset="0"/>
                <a:cs typeface="Tahoma" panose="020B0604030504040204" pitchFamily="34" charset="0"/>
              </a:rPr>
              <a:t>2 questions </a:t>
            </a:r>
            <a:r>
              <a:rPr lang="en-US" sz="1200" dirty="0">
                <a:latin typeface="Tahoma" panose="020B0604030504040204" pitchFamily="34" charset="0"/>
                <a:ea typeface="Tahoma" panose="020B0604030504040204" pitchFamily="34" charset="0"/>
                <a:cs typeface="Tahoma" panose="020B0604030504040204" pitchFamily="34" charset="0"/>
              </a:rPr>
              <a:t>about the new phone. </a:t>
            </a:r>
          </a:p>
          <a:p>
            <a:pPr algn="just"/>
            <a:r>
              <a:rPr lang="en-US" sz="1200" dirty="0">
                <a:latin typeface="Tahoma" panose="020B0604030504040204" pitchFamily="34" charset="0"/>
                <a:ea typeface="Tahoma" panose="020B0604030504040204" pitchFamily="34" charset="0"/>
                <a:cs typeface="Tahoma" panose="020B0604030504040204" pitchFamily="34" charset="0"/>
              </a:rPr>
              <a:t>Write </a:t>
            </a:r>
            <a:r>
              <a:rPr lang="en-US" sz="1200" b="1" dirty="0">
                <a:latin typeface="Tahoma" panose="020B0604030504040204" pitchFamily="34" charset="0"/>
                <a:ea typeface="Tahoma" panose="020B0604030504040204" pitchFamily="34" charset="0"/>
                <a:cs typeface="Tahoma" panose="020B0604030504040204" pitchFamily="34" charset="0"/>
              </a:rPr>
              <a:t>100–130</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words</a:t>
            </a:r>
            <a:r>
              <a:rPr lang="en-US" sz="1200" dirty="0">
                <a:latin typeface="Tahoma" panose="020B0604030504040204" pitchFamily="34" charset="0"/>
                <a:ea typeface="Tahoma" panose="020B0604030504040204" pitchFamily="34" charset="0"/>
                <a:cs typeface="Tahoma" panose="020B0604030504040204" pitchFamily="34" charset="0"/>
              </a:rPr>
              <a:t>. Remember the rules of letter writing.</a:t>
            </a:r>
            <a:endParaRPr lang="ru-RU" sz="1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 name="Таблица 8">
            <a:extLst>
              <a:ext uri="{FF2B5EF4-FFF2-40B4-BE49-F238E27FC236}">
                <a16:creationId xmlns:a16="http://schemas.microsoft.com/office/drawing/2014/main" id="{897AF5BF-F045-8943-ABD5-ED7DFC08990D}"/>
              </a:ext>
            </a:extLst>
          </p:cNvPr>
          <p:cNvGraphicFramePr>
            <a:graphicFrameLocks noGrp="1"/>
          </p:cNvGraphicFramePr>
          <p:nvPr>
            <p:extLst>
              <p:ext uri="{D42A27DB-BD31-4B8C-83A1-F6EECF244321}">
                <p14:modId xmlns:p14="http://schemas.microsoft.com/office/powerpoint/2010/main" val="420807986"/>
              </p:ext>
            </p:extLst>
          </p:nvPr>
        </p:nvGraphicFramePr>
        <p:xfrm>
          <a:off x="829212" y="539701"/>
          <a:ext cx="5684603" cy="1828800"/>
        </p:xfrm>
        <a:graphic>
          <a:graphicData uri="http://schemas.openxmlformats.org/drawingml/2006/table">
            <a:tbl>
              <a:tblPr firstRow="1" bandRow="1">
                <a:tableStyleId>{5C22544A-7EE6-4342-B048-85BDC9FD1C3A}</a:tableStyleId>
              </a:tblPr>
              <a:tblGrid>
                <a:gridCol w="5684603">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Megan@mail.uk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Festive Clothes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 Well, yesterday it was my Barbie &amp; Ken birthday party. Everything went well but one of my friends came in casual clothes. Certainly, she felt out of place.</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Do you always wear festive clothes on any occasions? How do smart outfits influence on the mood? When was the last time you wore festive clothes?</a:t>
                      </a:r>
                    </a:p>
                    <a:p>
                      <a:pPr algn="just"/>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By the way, I was given a new mobile phone for birthday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
        <p:nvSpPr>
          <p:cNvPr id="10" name="TextBox 9">
            <a:extLst>
              <a:ext uri="{FF2B5EF4-FFF2-40B4-BE49-F238E27FC236}">
                <a16:creationId xmlns:a16="http://schemas.microsoft.com/office/drawing/2014/main" id="{29E037B2-9B7C-1659-48B1-6FF33FA86ACF}"/>
              </a:ext>
            </a:extLst>
          </p:cNvPr>
          <p:cNvSpPr txBox="1"/>
          <p:nvPr/>
        </p:nvSpPr>
        <p:spPr>
          <a:xfrm>
            <a:off x="3298669" y="9443471"/>
            <a:ext cx="260662" cy="276999"/>
          </a:xfrm>
          <a:prstGeom prst="rect">
            <a:avLst/>
          </a:prstGeom>
          <a:noFill/>
        </p:spPr>
        <p:txBody>
          <a:bodyPr wrap="square" rtlCol="0">
            <a:spAutoFit/>
          </a:bodyPr>
          <a:lstStyle/>
          <a:p>
            <a:r>
              <a:rPr lang="en-US" sz="1200" dirty="0"/>
              <a:t>6</a:t>
            </a:r>
            <a:endParaRPr lang="ru-RU" sz="1200" dirty="0"/>
          </a:p>
        </p:txBody>
      </p:sp>
      <p:sp>
        <p:nvSpPr>
          <p:cNvPr id="11" name="TextBox 10">
            <a:extLst>
              <a:ext uri="{FF2B5EF4-FFF2-40B4-BE49-F238E27FC236}">
                <a16:creationId xmlns:a16="http://schemas.microsoft.com/office/drawing/2014/main" id="{6CBCD90D-C1FB-C567-2C49-A14425596F85}"/>
              </a:ext>
            </a:extLst>
          </p:cNvPr>
          <p:cNvSpPr txBox="1"/>
          <p:nvPr/>
        </p:nvSpPr>
        <p:spPr>
          <a:xfrm>
            <a:off x="6019138" y="23063"/>
            <a:ext cx="715617" cy="230832"/>
          </a:xfrm>
          <a:prstGeom prst="rect">
            <a:avLst/>
          </a:prstGeom>
          <a:noFill/>
        </p:spPr>
        <p:txBody>
          <a:bodyPr wrap="square" rtlCol="0">
            <a:spAutoFit/>
          </a:bodyPr>
          <a:lstStyle/>
          <a:p>
            <a:r>
              <a:rPr lang="ru-RU" sz="900" dirty="0"/>
              <a:t>Вариант 1</a:t>
            </a:r>
          </a:p>
        </p:txBody>
      </p:sp>
      <p:graphicFrame>
        <p:nvGraphicFramePr>
          <p:cNvPr id="12" name="Таблица 11">
            <a:extLst>
              <a:ext uri="{FF2B5EF4-FFF2-40B4-BE49-F238E27FC236}">
                <a16:creationId xmlns:a16="http://schemas.microsoft.com/office/drawing/2014/main" id="{23AF1C02-C8D4-B80A-394F-435C4D090C23}"/>
              </a:ext>
            </a:extLst>
          </p:cNvPr>
          <p:cNvGraphicFramePr>
            <a:graphicFrameLocks noGrp="1"/>
          </p:cNvGraphicFramePr>
          <p:nvPr>
            <p:extLst>
              <p:ext uri="{D42A27DB-BD31-4B8C-83A1-F6EECF244321}">
                <p14:modId xmlns:p14="http://schemas.microsoft.com/office/powerpoint/2010/main" val="1743742720"/>
              </p:ext>
            </p:extLst>
          </p:nvPr>
        </p:nvGraphicFramePr>
        <p:xfrm>
          <a:off x="413469" y="3175998"/>
          <a:ext cx="6100346" cy="6300026"/>
        </p:xfrm>
        <a:graphic>
          <a:graphicData uri="http://schemas.openxmlformats.org/drawingml/2006/table">
            <a:tbl>
              <a:tblPr firstRow="1" bandRow="1">
                <a:tableStyleId>{5C22544A-7EE6-4342-B048-85BDC9FD1C3A}</a:tableStyleId>
              </a:tblPr>
              <a:tblGrid>
                <a:gridCol w="6100346">
                  <a:extLst>
                    <a:ext uri="{9D8B030D-6E8A-4147-A177-3AD203B41FA5}">
                      <a16:colId xmlns:a16="http://schemas.microsoft.com/office/drawing/2014/main" val="4241495038"/>
                    </a:ext>
                  </a:extLst>
                </a:gridCol>
              </a:tblGrid>
              <a:tr h="23348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From: Russian_friend@mail.ru</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43553717"/>
                  </a:ext>
                </a:extLst>
              </a:tr>
              <a:tr h="24491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To: Megan@mail.uk</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7374148"/>
                  </a:ext>
                </a:extLst>
              </a:tr>
              <a:tr h="237296">
                <a:tc>
                  <a:txBody>
                    <a:bodyPr/>
                    <a:lstStyle/>
                    <a:p>
                      <a:r>
                        <a:rPr lang="en-US" sz="1200" b="1" dirty="0">
                          <a:solidFill>
                            <a:schemeClr val="tx1"/>
                          </a:solidFill>
                          <a:latin typeface="Tahoma" panose="020B0604030504040204" pitchFamily="34" charset="0"/>
                          <a:ea typeface="Tahoma" panose="020B0604030504040204" pitchFamily="34" charset="0"/>
                          <a:cs typeface="Tahoma" panose="020B0604030504040204" pitchFamily="34" charset="0"/>
                        </a:rPr>
                        <a:t>Subject: Festive Clothes</a:t>
                      </a:r>
                      <a:endParaRPr lang="ru-RU"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312267"/>
                  </a:ext>
                </a:extLst>
              </a:tr>
              <a:tr h="316837">
                <a:tc>
                  <a:txBody>
                    <a:bodyPr/>
                    <a:lstStyle/>
                    <a:p>
                      <a:pPr>
                        <a:lnSpc>
                          <a:spcPct val="150000"/>
                        </a:lnSpc>
                      </a:pPr>
                      <a:endParaRPr lang="en-US" sz="5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a:t>
                      </a: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_________________________________________________________________________________________________________________________________________________________________</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50000"/>
                        </a:lnSpc>
                      </a:pPr>
                      <a:endParaRPr lang="en-US" sz="3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050305"/>
                  </a:ext>
                </a:extLst>
              </a:tr>
            </a:tbl>
          </a:graphicData>
        </a:graphic>
      </p:graphicFrame>
    </p:spTree>
    <p:extLst>
      <p:ext uri="{BB962C8B-B14F-4D97-AF65-F5344CB8AC3E}">
        <p14:creationId xmlns:p14="http://schemas.microsoft.com/office/powerpoint/2010/main" val="248254902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92169-7632-1999-A2E6-2F6C93E213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7FBDA00-0004-8C6A-21BE-AB9F72D7AB0B}"/>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7</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184A886C-FDD9-3F9C-15CA-9FDC5805127E}"/>
              </a:ext>
            </a:extLst>
          </p:cNvPr>
          <p:cNvSpPr txBox="1"/>
          <p:nvPr/>
        </p:nvSpPr>
        <p:spPr>
          <a:xfrm>
            <a:off x="209539" y="1602198"/>
            <a:ext cx="6438899" cy="7825219"/>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Hey, Tom! Did you see the latest smartphone release? The camera quality is at the highest level!</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Yeah, I saw a few ads. But honestly, Ann, how much better can a camera get? My old phone takes perfect pictures.</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You’d be surprised! They’re packing in features like night mode and pixel enhancements. It’s like having a professional camera in your pocket.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That’s cool, but are those features really necessary? I mean, are you sure that photos of, let’s say, food are worth it?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Come on, it’s not about food pictures. Think about capturing memories! Plus, a good camera can really make a difference on social media.</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True, but all this technology can be distracting. Sometimes I wish things were simpler. Kids these days are always glued to their screens.</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I get that. But technologies can also connect us. Like, look at what we can do with virtual reality now. It’s wild!</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Virtual reality… sure. But I feel like it’s just another gadget that’ll be outdated in a few years. What’s wrong with playing outside?</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Nothing at all! But VR can create experiences you can’t have in real life. Like exploring space or diving under the ocean.</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Okay, I agree. But the price tags on these gadgets are shocking! </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i="0" spc="-10" dirty="0">
                <a:effectLst/>
                <a:latin typeface="Tahoma" panose="020B0604030504040204" pitchFamily="34" charset="0"/>
                <a:ea typeface="Tahoma" panose="020B0604030504040204" pitchFamily="34" charset="0"/>
                <a:cs typeface="Tahoma" panose="020B0604030504040204" pitchFamily="34" charset="0"/>
              </a:rPr>
              <a:t>Yeah, that’s true</a:t>
            </a:r>
            <a:r>
              <a:rPr lang="en-US" sz="1200" b="0" i="0" spc="-10" dirty="0">
                <a:effectLst/>
                <a:latin typeface="Tahoma" panose="020B0604030504040204" pitchFamily="34" charset="0"/>
                <a:ea typeface="Tahoma" panose="020B0604030504040204" pitchFamily="34" charset="0"/>
                <a:cs typeface="Tahoma" panose="020B0604030504040204" pitchFamily="34" charset="0"/>
              </a:rPr>
              <a:t>. But think about it — if you buy something that lasts, and has good features, it can save you money in the long run.</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I guess that makes sense, but I still think we need limits. Balancing screen time and real-life interactions is a key.</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Totally agree! Technology should enhance our lives, not rule them. But there’s so much innovation happening, it’s hard not to get excited!</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True! So, what’s the next gadget, you’re planning to get excited about?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I’m thinking about </a:t>
            </a:r>
            <a:r>
              <a:rPr lang="en-US" sz="1200" spc="-10" dirty="0">
                <a:latin typeface="Tahoma" panose="020B0604030504040204" pitchFamily="34" charset="0"/>
                <a:ea typeface="Tahoma" panose="020B0604030504040204" pitchFamily="34" charset="0"/>
                <a:cs typeface="Tahoma" panose="020B0604030504040204" pitchFamily="34" charset="0"/>
              </a:rPr>
              <a:t>buy</a:t>
            </a:r>
            <a:r>
              <a:rPr lang="en-US" sz="1200" b="0" i="0" spc="-10" dirty="0">
                <a:effectLst/>
                <a:latin typeface="Tahoma" panose="020B0604030504040204" pitchFamily="34" charset="0"/>
                <a:ea typeface="Tahoma" panose="020B0604030504040204" pitchFamily="34" charset="0"/>
                <a:cs typeface="Tahoma" panose="020B0604030504040204" pitchFamily="34" charset="0"/>
              </a:rPr>
              <a:t>ing those new noise-cancelling headphones. I need some peace during study time!</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Sounds like a plan! Just don’t forget to take breaks, and enjoy the world around you, okay?</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Deal! We can still be modern, while living in the moment, right?</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Tom: </a:t>
            </a:r>
            <a:r>
              <a:rPr lang="en-US" sz="1200" b="0" i="0" spc="-10" dirty="0">
                <a:effectLst/>
                <a:latin typeface="Tahoma" panose="020B0604030504040204" pitchFamily="34" charset="0"/>
                <a:ea typeface="Tahoma" panose="020B0604030504040204" pitchFamily="34" charset="0"/>
                <a:cs typeface="Tahoma" panose="020B0604030504040204" pitchFamily="34" charset="0"/>
              </a:rPr>
              <a:t>Exactly. Now, let’s go to have a bite — not for a photo shoot, just food!</a:t>
            </a:r>
          </a:p>
          <a:p>
            <a:pPr algn="just"/>
            <a:r>
              <a:rPr lang="en-US" sz="1200" b="1" i="0" spc="-10" dirty="0">
                <a:effectLst/>
                <a:latin typeface="Tahoma" panose="020B0604030504040204" pitchFamily="34" charset="0"/>
                <a:ea typeface="Tahoma" panose="020B0604030504040204" pitchFamily="34" charset="0"/>
                <a:cs typeface="Tahoma" panose="020B0604030504040204" pitchFamily="34" charset="0"/>
              </a:rPr>
              <a:t>Ann: </a:t>
            </a:r>
            <a:r>
              <a:rPr lang="en-US" sz="1200" b="0" i="0" spc="-10" dirty="0">
                <a:effectLst/>
                <a:latin typeface="Tahoma" panose="020B0604030504040204" pitchFamily="34" charset="0"/>
                <a:ea typeface="Tahoma" panose="020B0604030504040204" pitchFamily="34" charset="0"/>
                <a:cs typeface="Tahoma" panose="020B0604030504040204" pitchFamily="34" charset="0"/>
              </a:rPr>
              <a:t>Sounds good! Let’s leave the gadgets for a bit.</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B9452F43-1A71-2E3A-335C-9DCDDBD769A8}"/>
              </a:ext>
            </a:extLst>
          </p:cNvPr>
          <p:cNvSpPr txBox="1"/>
          <p:nvPr/>
        </p:nvSpPr>
        <p:spPr>
          <a:xfrm>
            <a:off x="3247980" y="9443471"/>
            <a:ext cx="362041" cy="276999"/>
          </a:xfrm>
          <a:prstGeom prst="rect">
            <a:avLst/>
          </a:prstGeom>
          <a:noFill/>
        </p:spPr>
        <p:txBody>
          <a:bodyPr wrap="square" rtlCol="0">
            <a:spAutoFit/>
          </a:bodyPr>
          <a:lstStyle/>
          <a:p>
            <a:r>
              <a:rPr lang="en-US" sz="1200" dirty="0"/>
              <a:t>69</a:t>
            </a:r>
            <a:endParaRPr lang="ru-RU" sz="1200" dirty="0"/>
          </a:p>
        </p:txBody>
      </p:sp>
      <p:sp>
        <p:nvSpPr>
          <p:cNvPr id="3" name="TextBox 2">
            <a:extLst>
              <a:ext uri="{FF2B5EF4-FFF2-40B4-BE49-F238E27FC236}">
                <a16:creationId xmlns:a16="http://schemas.microsoft.com/office/drawing/2014/main" id="{4FB15E93-1335-96ED-B4AB-97ED1F430011}"/>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32597654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D746B-6A0A-B93A-E24E-5AC33F878D3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FA7BDF2-3A2D-0357-3298-2CBAA6448214}"/>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8</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FD76C5BD-EEC1-0235-4B03-44C3F3B67FAE}"/>
              </a:ext>
            </a:extLst>
          </p:cNvPr>
          <p:cNvSpPr txBox="1"/>
          <p:nvPr/>
        </p:nvSpPr>
        <p:spPr>
          <a:xfrm>
            <a:off x="209539" y="1602198"/>
            <a:ext cx="6438899" cy="7825219"/>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So, </a:t>
            </a:r>
            <a:r>
              <a:rPr lang="en-US" sz="1200" dirty="0">
                <a:latin typeface="Tahoma" panose="020B0604030504040204" pitchFamily="34" charset="0"/>
                <a:ea typeface="Tahoma" panose="020B0604030504040204" pitchFamily="34" charset="0"/>
                <a:cs typeface="Tahoma" panose="020B0604030504040204" pitchFamily="34" charset="0"/>
              </a:rPr>
              <a:t>Andy</a:t>
            </a:r>
            <a:r>
              <a:rPr lang="en-US" sz="1200" b="0" i="0" dirty="0">
                <a:effectLst/>
                <a:latin typeface="Tahoma" panose="020B0604030504040204" pitchFamily="34" charset="0"/>
                <a:ea typeface="Tahoma" panose="020B0604030504040204" pitchFamily="34" charset="0"/>
                <a:cs typeface="Tahoma" panose="020B0604030504040204" pitchFamily="34" charset="0"/>
              </a:rPr>
              <a:t>, have you thought more about your goals for this year? You know, the whole “new year, new me” kind of thing?</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Kind of! I mean, Kate, I definitely want to get better at basketball. I’ve been thinking about joining that camp over the summer. It could help with my skills.</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That sounds awesome! Improving your game could also help with your chances of </a:t>
            </a:r>
            <a:r>
              <a:rPr lang="en-US" sz="1200" dirty="0">
                <a:latin typeface="Tahoma" panose="020B0604030504040204" pitchFamily="34" charset="0"/>
                <a:ea typeface="Tahoma" panose="020B0604030504040204" pitchFamily="34" charset="0"/>
                <a:cs typeface="Tahoma" panose="020B0604030504040204" pitchFamily="34" charset="0"/>
              </a:rPr>
              <a:t>being noticed</a:t>
            </a:r>
            <a:r>
              <a:rPr lang="en-US" sz="1200" b="0" i="0" dirty="0">
                <a:effectLst/>
                <a:latin typeface="Tahoma" panose="020B0604030504040204" pitchFamily="34" charset="0"/>
                <a:ea typeface="Tahoma" panose="020B0604030504040204" pitchFamily="34" charset="0"/>
                <a:cs typeface="Tahoma" panose="020B0604030504040204" pitchFamily="34" charset="0"/>
              </a:rPr>
              <a:t>. Have you thought about what you want to do after high school?</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Yeah, actually. I’m really interested in pursuing sports management in college. I want to combine my love for sports with a solid career. How about you? What’s on your radar?</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Well, I’m aiming to maintain my </a:t>
            </a:r>
            <a:r>
              <a:rPr lang="en-US" sz="1200" dirty="0">
                <a:latin typeface="Tahoma" panose="020B0604030504040204" pitchFamily="34" charset="0"/>
                <a:ea typeface="Tahoma" panose="020B0604030504040204" pitchFamily="34" charset="0"/>
                <a:cs typeface="Tahoma" panose="020B0604030504040204" pitchFamily="34" charset="0"/>
              </a:rPr>
              <a:t>average score</a:t>
            </a:r>
            <a:r>
              <a:rPr lang="en-US" sz="1200" b="0" i="0" dirty="0">
                <a:effectLst/>
                <a:latin typeface="Tahoma" panose="020B0604030504040204" pitchFamily="34" charset="0"/>
                <a:ea typeface="Tahoma" panose="020B0604030504040204" pitchFamily="34" charset="0"/>
                <a:cs typeface="Tahoma" panose="020B0604030504040204" pitchFamily="34" charset="0"/>
              </a:rPr>
              <a:t> and maybe even get a scholarship for college. I want to study environmental science.</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That’s a solid plan! You’ve always been passionate about that stuff. Are you thinking about any specific colleges?</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A couple, actually! There’s one program at the state </a:t>
            </a:r>
            <a:r>
              <a:rPr lang="en-US" sz="1200" dirty="0">
                <a:latin typeface="Tahoma" panose="020B0604030504040204" pitchFamily="34" charset="0"/>
                <a:ea typeface="Tahoma" panose="020B0604030504040204" pitchFamily="34" charset="0"/>
                <a:cs typeface="Tahoma" panose="020B0604030504040204" pitchFamily="34" charset="0"/>
              </a:rPr>
              <a:t>college</a:t>
            </a:r>
            <a:r>
              <a:rPr lang="en-US" sz="1200" b="0" i="0" dirty="0">
                <a:effectLst/>
                <a:latin typeface="Tahoma" panose="020B0604030504040204" pitchFamily="34" charset="0"/>
                <a:ea typeface="Tahoma" panose="020B0604030504040204" pitchFamily="34" charset="0"/>
                <a:cs typeface="Tahoma" panose="020B0604030504040204" pitchFamily="34" charset="0"/>
              </a:rPr>
              <a:t> that’s really focused on projects in the field of sustainable development. But I also want to spend my summer volunteering at the local conservation center.</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That’s perfect. </a:t>
            </a:r>
            <a:r>
              <a:rPr lang="en-US" sz="1200" dirty="0">
                <a:latin typeface="Tahoma" panose="020B0604030504040204" pitchFamily="34" charset="0"/>
                <a:ea typeface="Tahoma" panose="020B0604030504040204" pitchFamily="34" charset="0"/>
                <a:cs typeface="Tahoma" panose="020B0604030504040204" pitchFamily="34" charset="0"/>
              </a:rPr>
              <a:t>Practical</a:t>
            </a:r>
            <a:r>
              <a:rPr lang="en-US" sz="1200" b="0" i="0" dirty="0">
                <a:effectLst/>
                <a:latin typeface="Tahoma" panose="020B0604030504040204" pitchFamily="34" charset="0"/>
                <a:ea typeface="Tahoma" panose="020B0604030504040204" pitchFamily="34" charset="0"/>
                <a:cs typeface="Tahoma" panose="020B0604030504040204" pitchFamily="34" charset="0"/>
              </a:rPr>
              <a:t> experience could really make your application stand out. How do you plan to balance all of this?</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It won’t be easy, but I think managing my time better will help. I already started using a planner to keep track of everything. What about you? Any ideas on how to get better at basketball while juggling school and this camp?</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I’m thinking of setting a training schedule, maybe those morning runs or some shoot-arounds at the park. Plus, I’ll have to make sure homework doesn’t pile up!</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Yeah, definitely! Prioritizing is key. What’s your long-term goal after college?</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The dream would be to work for a pro sports team, maybe in marketing or coaching. I want to make an impact in the sports community. How about you?</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I'd love to work with a non-profit organization focused on environmental conservation. Maybe even start my own one day.</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Wow, that’s ambitious! I can see you making a difference.</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Thanks, </a:t>
            </a:r>
            <a:r>
              <a:rPr lang="en-US" sz="1200" dirty="0">
                <a:latin typeface="Tahoma" panose="020B0604030504040204" pitchFamily="34" charset="0"/>
                <a:ea typeface="Tahoma" panose="020B0604030504040204" pitchFamily="34" charset="0"/>
                <a:cs typeface="Tahoma" panose="020B0604030504040204" pitchFamily="34" charset="0"/>
              </a:rPr>
              <a:t>Andy</a:t>
            </a:r>
            <a:r>
              <a:rPr lang="en-US" sz="1200" b="0" i="0" dirty="0">
                <a:effectLst/>
                <a:latin typeface="Tahoma" panose="020B0604030504040204" pitchFamily="34" charset="0"/>
                <a:ea typeface="Tahoma" panose="020B0604030504040204" pitchFamily="34" charset="0"/>
                <a:cs typeface="Tahoma" panose="020B0604030504040204" pitchFamily="34" charset="0"/>
              </a:rPr>
              <a:t>! It’s exciting to think about the future. We just need to take it one step at a time</a:t>
            </a:r>
            <a:r>
              <a:rPr lang="en-US" sz="1200" dirty="0">
                <a:latin typeface="Tahoma" panose="020B0604030504040204" pitchFamily="34" charset="0"/>
                <a:ea typeface="Tahoma" panose="020B0604030504040204" pitchFamily="34" charset="0"/>
                <a:cs typeface="Tahoma" panose="020B0604030504040204" pitchFamily="34" charset="0"/>
              </a:rPr>
              <a:t>. Do you agree</a:t>
            </a:r>
            <a:r>
              <a:rPr lang="en-US" sz="1200" b="0" i="0" dirty="0">
                <a:effectLst/>
                <a:latin typeface="Tahoma" panose="020B0604030504040204" pitchFamily="34" charset="0"/>
                <a:ea typeface="Tahoma" panose="020B0604030504040204" pitchFamily="34" charset="0"/>
                <a:cs typeface="Tahoma" panose="020B0604030504040204" pitchFamily="34" charset="0"/>
              </a:rPr>
              <a:t>?</a:t>
            </a:r>
          </a:p>
          <a:p>
            <a:pPr algn="just"/>
            <a:r>
              <a:rPr lang="en-US" sz="1200" b="1" dirty="0">
                <a:latin typeface="Tahoma" panose="020B0604030504040204" pitchFamily="34" charset="0"/>
                <a:ea typeface="Tahoma" panose="020B0604030504040204" pitchFamily="34" charset="0"/>
                <a:cs typeface="Tahoma" panose="020B0604030504040204" pitchFamily="34" charset="0"/>
              </a:rPr>
              <a:t>Andy</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Exactly. We’ve got this! Let’s check in on each other as we work towards our goals.</a:t>
            </a:r>
          </a:p>
          <a:p>
            <a:pPr algn="just"/>
            <a:r>
              <a:rPr lang="en-US" sz="1200" b="1" dirty="0">
                <a:latin typeface="Tahoma" panose="020B0604030504040204" pitchFamily="34" charset="0"/>
                <a:ea typeface="Tahoma" panose="020B0604030504040204" pitchFamily="34" charset="0"/>
                <a:cs typeface="Tahoma" panose="020B0604030504040204" pitchFamily="34" charset="0"/>
              </a:rPr>
              <a:t>Kate</a:t>
            </a:r>
            <a:r>
              <a:rPr lang="en-US" sz="1200" b="1" i="0" dirty="0">
                <a:effectLst/>
                <a:latin typeface="Tahoma" panose="020B0604030504040204" pitchFamily="34" charset="0"/>
                <a:ea typeface="Tahoma" panose="020B0604030504040204" pitchFamily="34" charset="0"/>
                <a:cs typeface="Tahoma" panose="020B0604030504040204" pitchFamily="34" charset="0"/>
              </a:rPr>
              <a:t>:</a:t>
            </a:r>
            <a:r>
              <a:rPr lang="en-US" sz="1200" b="0" i="0" dirty="0">
                <a:effectLst/>
                <a:latin typeface="Tahoma" panose="020B0604030504040204" pitchFamily="34" charset="0"/>
                <a:ea typeface="Tahoma" panose="020B0604030504040204" pitchFamily="34" charset="0"/>
                <a:cs typeface="Tahoma" panose="020B0604030504040204" pitchFamily="34" charset="0"/>
              </a:rPr>
              <a:t> Deal! We’ll motivate each other to stay on track.</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8321F4E7-9861-A004-D4F8-F7F59B27AF59}"/>
              </a:ext>
            </a:extLst>
          </p:cNvPr>
          <p:cNvSpPr txBox="1"/>
          <p:nvPr/>
        </p:nvSpPr>
        <p:spPr>
          <a:xfrm>
            <a:off x="3247980" y="9443471"/>
            <a:ext cx="362041" cy="276999"/>
          </a:xfrm>
          <a:prstGeom prst="rect">
            <a:avLst/>
          </a:prstGeom>
          <a:noFill/>
        </p:spPr>
        <p:txBody>
          <a:bodyPr wrap="square" rtlCol="0">
            <a:spAutoFit/>
          </a:bodyPr>
          <a:lstStyle/>
          <a:p>
            <a:r>
              <a:rPr lang="en-US" sz="1200" dirty="0"/>
              <a:t>70</a:t>
            </a:r>
            <a:endParaRPr lang="ru-RU" sz="1200" dirty="0"/>
          </a:p>
        </p:txBody>
      </p:sp>
      <p:sp>
        <p:nvSpPr>
          <p:cNvPr id="3" name="TextBox 2">
            <a:extLst>
              <a:ext uri="{FF2B5EF4-FFF2-40B4-BE49-F238E27FC236}">
                <a16:creationId xmlns:a16="http://schemas.microsoft.com/office/drawing/2014/main" id="{266382A9-E773-20D3-BAA9-F84FF95C6442}"/>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275839111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B5176-CB46-2790-CE04-6B38E9162DD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C6515E4-7A7B-FB79-0712-C74C42019EDF}"/>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a:t>
            </a:r>
            <a:r>
              <a:rPr lang="en-US" sz="1200" b="1" dirty="0">
                <a:latin typeface="Tahoma" panose="020B0604030504040204" pitchFamily="34" charset="0"/>
                <a:ea typeface="Tahoma" panose="020B0604030504040204" pitchFamily="34" charset="0"/>
                <a:cs typeface="Tahoma" panose="020B0604030504040204" pitchFamily="34" charset="0"/>
              </a:rPr>
              <a:t>9</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E945EFD6-6B0E-0EEC-417B-D4000CC84107}"/>
              </a:ext>
            </a:extLst>
          </p:cNvPr>
          <p:cNvSpPr txBox="1"/>
          <p:nvPr/>
        </p:nvSpPr>
        <p:spPr>
          <a:xfrm>
            <a:off x="209539" y="1602198"/>
            <a:ext cx="6438899" cy="7640553"/>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You know, Emma, when I think about the greatest discoveries in history, I can't help but start with the wheel. It's just so fundamental to everything that came after.</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Absolutely! The wheel was revolutionary. It didn't just change transportation, it changed the way societies built cities and traded. But what about the discovery of electricity? That feels like it catapulted us into the modern era.</a:t>
            </a: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Oh for sure! Benjamin Franklin, Thomas Edison, Nikola Tesla… It’s fascinating how their contributions paved the way for everything from light bulbs to the power system. But then you have to wonder, what if the wheel hadn’t been invented first? Would we have made those discoveries?</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That’s a great point. It's like a domino effect — each discovery builds on the last. I also think about the discovery of penicillin. Antibiotics have saved countless lives. It’s hard to imagine medicine today without that moment of insight.</a:t>
            </a: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Well, Alexander Fleming really came across with something monumental. But let’s not forget about the discovery of DNA structure by Watson and Crick. That was a game-changer for biology and genetics.</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That’s absolutely true! The double helix model opened the door to genetic engineering and biotechnology. We’re talking about the ability to modify organisms! It raises so many ethical questions too.</a:t>
            </a: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Ethics is huge. But what about the Internet? It’s like the modern wheel. We can connect with anyone, anywhere. It changed how we communicate and learn. What do you think the next great discovery will be?</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Hmm, that's a tough question. Maybe a breakthrough in renewable energy? If we could use thermonuclear energy, it would revolutionize our approach to energy consumption and environmental protection.</a:t>
            </a: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That would be incredible! Or maybe there will be a breakthrough in quantum computing? The potential for processing power could change industries.</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Both sound exciting! Imagine the implications for artificial intelligence and solving complex problems. The more we discuss  these discoveries, the more we see how interconnected they are.</a:t>
            </a:r>
          </a:p>
          <a:p>
            <a:pPr algn="just"/>
            <a:r>
              <a:rPr lang="en-US" sz="1200" b="1" dirty="0">
                <a:latin typeface="Tahoma" panose="020B0604030504040204" pitchFamily="34" charset="0"/>
                <a:ea typeface="Tahoma" panose="020B0604030504040204" pitchFamily="34" charset="0"/>
                <a:cs typeface="Tahoma" panose="020B0604030504040204" pitchFamily="34" charset="0"/>
              </a:rPr>
              <a:t>Larry: </a:t>
            </a:r>
            <a:r>
              <a:rPr lang="en-US" sz="1200" dirty="0">
                <a:latin typeface="Tahoma" panose="020B0604030504040204" pitchFamily="34" charset="0"/>
                <a:ea typeface="Tahoma" panose="020B0604030504040204" pitchFamily="34" charset="0"/>
                <a:cs typeface="Tahoma" panose="020B0604030504040204" pitchFamily="34" charset="0"/>
              </a:rPr>
              <a:t>Exactly! It’s like a web of knowledge — each one relies on the others. Who knows what we will uncover next?</a:t>
            </a:r>
          </a:p>
          <a:p>
            <a:pPr algn="just"/>
            <a:r>
              <a:rPr lang="en-US" sz="1200" b="1" dirty="0">
                <a:latin typeface="Tahoma" panose="020B0604030504040204" pitchFamily="34" charset="0"/>
                <a:ea typeface="Tahoma" panose="020B0604030504040204" pitchFamily="34" charset="0"/>
                <a:cs typeface="Tahoma" panose="020B0604030504040204" pitchFamily="34" charset="0"/>
              </a:rPr>
              <a:t>Emma: </a:t>
            </a:r>
            <a:r>
              <a:rPr lang="en-US" sz="1200" dirty="0">
                <a:latin typeface="Tahoma" panose="020B0604030504040204" pitchFamily="34" charset="0"/>
                <a:ea typeface="Tahoma" panose="020B0604030504040204" pitchFamily="34" charset="0"/>
                <a:cs typeface="Tahoma" panose="020B0604030504040204" pitchFamily="34" charset="0"/>
              </a:rPr>
              <a:t>So, let the future be filled with more mind-blowing discoveries!</a:t>
            </a: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DDA14BDC-DEFA-311F-FECD-95BEF9581267}"/>
              </a:ext>
            </a:extLst>
          </p:cNvPr>
          <p:cNvSpPr txBox="1"/>
          <p:nvPr/>
        </p:nvSpPr>
        <p:spPr>
          <a:xfrm>
            <a:off x="3247980" y="9443471"/>
            <a:ext cx="362041" cy="276999"/>
          </a:xfrm>
          <a:prstGeom prst="rect">
            <a:avLst/>
          </a:prstGeom>
          <a:noFill/>
        </p:spPr>
        <p:txBody>
          <a:bodyPr wrap="square" rtlCol="0">
            <a:spAutoFit/>
          </a:bodyPr>
          <a:lstStyle/>
          <a:p>
            <a:r>
              <a:rPr lang="en-US" sz="1200" dirty="0"/>
              <a:t>71</a:t>
            </a:r>
            <a:endParaRPr lang="ru-RU" sz="1200" dirty="0"/>
          </a:p>
        </p:txBody>
      </p:sp>
      <p:sp>
        <p:nvSpPr>
          <p:cNvPr id="3" name="TextBox 2">
            <a:extLst>
              <a:ext uri="{FF2B5EF4-FFF2-40B4-BE49-F238E27FC236}">
                <a16:creationId xmlns:a16="http://schemas.microsoft.com/office/drawing/2014/main" id="{2E98817B-6368-0727-3ED2-30A84B63E702}"/>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11800764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09C7B-B8E5-49C3-BEFF-1062C20C953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0F86BED-C064-0346-91D0-A3A939610D3E}"/>
              </a:ext>
            </a:extLst>
          </p:cNvPr>
          <p:cNvSpPr txBox="1"/>
          <p:nvPr/>
        </p:nvSpPr>
        <p:spPr>
          <a:xfrm>
            <a:off x="209550" y="364510"/>
            <a:ext cx="6438900" cy="276999"/>
          </a:xfrm>
          <a:prstGeom prst="rect">
            <a:avLst/>
          </a:prstGeom>
          <a:noFill/>
        </p:spPr>
        <p:txBody>
          <a:bodyPr wrap="square" rtlCol="0">
            <a:spAutoFit/>
          </a:bodyPr>
          <a:lstStyle/>
          <a:p>
            <a:pPr algn="ctr"/>
            <a:r>
              <a:rPr lang="ru-RU" sz="1200" b="1" dirty="0">
                <a:latin typeface="Tahoma" panose="020B0604030504040204" pitchFamily="34" charset="0"/>
                <a:ea typeface="Tahoma" panose="020B0604030504040204" pitchFamily="34" charset="0"/>
                <a:cs typeface="Tahoma" panose="020B0604030504040204" pitchFamily="34" charset="0"/>
              </a:rPr>
              <a:t>Вариант 1</a:t>
            </a:r>
            <a:r>
              <a:rPr lang="en-US" sz="1200" b="1" dirty="0">
                <a:latin typeface="Tahoma" panose="020B0604030504040204" pitchFamily="34" charset="0"/>
                <a:ea typeface="Tahoma" panose="020B0604030504040204" pitchFamily="34" charset="0"/>
                <a:cs typeface="Tahoma" panose="020B0604030504040204" pitchFamily="34" charset="0"/>
              </a:rPr>
              <a:t>0</a:t>
            </a:r>
            <a:endParaRPr lang="ru-RU" sz="1200" b="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F12ED7AB-740E-604E-0C47-8E30480A6FC9}"/>
              </a:ext>
            </a:extLst>
          </p:cNvPr>
          <p:cNvSpPr txBox="1"/>
          <p:nvPr/>
        </p:nvSpPr>
        <p:spPr>
          <a:xfrm>
            <a:off x="209539" y="1602198"/>
            <a:ext cx="6438899" cy="7825219"/>
          </a:xfrm>
          <a:prstGeom prst="rect">
            <a:avLst/>
          </a:prstGeom>
          <a:noFill/>
        </p:spPr>
        <p:txBody>
          <a:bodyPr wrap="square">
            <a:spAutoFit/>
          </a:bodyPr>
          <a:lstStyle/>
          <a:p>
            <a:pPr algn="just"/>
            <a:r>
              <a:rPr lang="en-US" sz="1200" b="1" dirty="0">
                <a:latin typeface="Tahoma" panose="020B0604030504040204" pitchFamily="34" charset="0"/>
                <a:ea typeface="Tahoma" panose="020B0604030504040204" pitchFamily="34" charset="0"/>
                <a:cs typeface="Tahoma" panose="020B0604030504040204" pitchFamily="34" charset="0"/>
              </a:rPr>
              <a:t>Now we are ready to start</a:t>
            </a:r>
            <a:r>
              <a:rPr lang="ru-RU" sz="1200" b="1" dirty="0">
                <a:latin typeface="Tahoma" panose="020B0604030504040204" pitchFamily="34" charset="0"/>
                <a:ea typeface="Tahoma" panose="020B0604030504040204" pitchFamily="34" charset="0"/>
                <a:cs typeface="Tahoma" panose="020B0604030504040204" pitchFamily="34" charset="0"/>
              </a:rPr>
              <a:t>. </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Hey Lucy, what do you think about these oversized hoodies? I feel like they're everywhere right now.</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Oh, totally! They’re comfortable and multifunctional. You can dress them up with some cool jewelry or just throw them on with joggers for a lazy day.</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Maybe. Plus, it’s like, the bigger, the better. Sometimes I feel like I’m wearing a parachute.</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The same! But I think that’s the vibe. It’s all about that relaxed, effortless look. But at the same time, you get the aesthetic of ‘a cottage town’ — soft fabrics, floral prints...</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Ugh, cottage town. It’s like a Pinterest board in real life. Do you think we’ll look back and feel cringe at these clothes in a few years?</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Probably! But I mean, that’s just fashion, right? It’s cyclical. What’s old becomes new again. Maybe in ten years, we’ll see high-waisted jeans make a comeback… again.</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God, I hope not! I can’t handle the thought of struggling to fit into those things again. But, speaking of things coming back, what do you think about low-rise jeans making a comeback?</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Well, I realize that some people like them, but I definitely support high-waisted ones. They’re just much more pleasant, you know?</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Agreed! But everyone seems to love that vibe of the 2000s. I guess nostalgia is for sale. What’s next, butterfly clips and chokers?</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Honestly, I wouldn’t be surprised! But I think, it’s cool, that teens are mixing styles —like taking something vintage and making it their own.</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That’s true. The individuality aspect is really nice. I saw someone the other day wearing a denim jacket with patches, tie-dye pants and platform sneakers. It was a whole look!</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That sounds amazing. I love when people aren’t afraid to experiment with their style. It’s like, fashion should be fun, not stressful.</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Exactly! Who cares if someone thinks your outfit is “too much”? If it makes you happy, wear it!</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You are right! We should totally plan a shopping trip soon. I bet we could find some gems to mix and match.</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Yes! Shopping is a brilliant idea. Let’s do it this weekend!</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Deal! I can’t wait to find the craziest pieces to style.</a:t>
            </a:r>
          </a:p>
          <a:p>
            <a:pPr algn="just"/>
            <a:r>
              <a:rPr lang="en-US" sz="1200" b="1" dirty="0">
                <a:latin typeface="Tahoma" panose="020B0604030504040204" pitchFamily="34" charset="0"/>
                <a:ea typeface="Tahoma" panose="020B0604030504040204" pitchFamily="34" charset="0"/>
                <a:cs typeface="Tahoma" panose="020B0604030504040204" pitchFamily="34" charset="0"/>
              </a:rPr>
              <a:t>Brad: </a:t>
            </a:r>
            <a:r>
              <a:rPr lang="en-US" sz="1200" dirty="0">
                <a:latin typeface="Tahoma" panose="020B0604030504040204" pitchFamily="34" charset="0"/>
                <a:ea typeface="Tahoma" panose="020B0604030504040204" pitchFamily="34" charset="0"/>
                <a:cs typeface="Tahoma" panose="020B0604030504040204" pitchFamily="34" charset="0"/>
              </a:rPr>
              <a:t>Just don’t blame me if we come out looking like a collage of ‘90s cartoons!</a:t>
            </a:r>
          </a:p>
          <a:p>
            <a:pPr algn="just"/>
            <a:r>
              <a:rPr lang="en-US" sz="1200" b="1" dirty="0">
                <a:latin typeface="Tahoma" panose="020B0604030504040204" pitchFamily="34" charset="0"/>
                <a:ea typeface="Tahoma" panose="020B0604030504040204" pitchFamily="34" charset="0"/>
                <a:cs typeface="Tahoma" panose="020B0604030504040204" pitchFamily="34" charset="0"/>
              </a:rPr>
              <a:t>Lucy: </a:t>
            </a:r>
            <a:r>
              <a:rPr lang="en-US" sz="1200" dirty="0">
                <a:latin typeface="Tahoma" panose="020B0604030504040204" pitchFamily="34" charset="0"/>
                <a:ea typeface="Tahoma" panose="020B0604030504040204" pitchFamily="34" charset="0"/>
                <a:cs typeface="Tahoma" panose="020B0604030504040204" pitchFamily="34" charset="0"/>
              </a:rPr>
              <a:t>No promises!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b="0" i="0" spc="-1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You have 15 seconds to complete the task</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15</a:t>
            </a:r>
            <a:r>
              <a:rPr lang="ru-RU" sz="1050" dirty="0">
                <a:latin typeface="Tahoma" panose="020B0604030504040204" pitchFamily="34" charset="0"/>
                <a:ea typeface="Tahoma" panose="020B0604030504040204" pitchFamily="34" charset="0"/>
                <a:cs typeface="Tahoma" panose="020B0604030504040204" pitchFamily="34" charset="0"/>
              </a:rPr>
              <a:t> </a:t>
            </a:r>
            <a:r>
              <a:rPr lang="en-US" sz="1050" dirty="0">
                <a:latin typeface="Tahoma" panose="020B0604030504040204" pitchFamily="34" charset="0"/>
                <a:ea typeface="Tahoma" panose="020B0604030504040204" pitchFamily="34" charset="0"/>
                <a:cs typeface="Tahoma" panose="020B0604030504040204" pitchFamily="34" charset="0"/>
              </a:rPr>
              <a:t>seconds</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Now you will hear the text again</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Repeat</a:t>
            </a:r>
            <a:r>
              <a:rPr lang="ru-RU" sz="105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This is the end of the task</a:t>
            </a:r>
            <a:r>
              <a:rPr lang="ru-RU" sz="1200" b="1" dirty="0">
                <a:latin typeface="Tahoma" panose="020B0604030504040204" pitchFamily="34" charset="0"/>
                <a:ea typeface="Tahoma" panose="020B0604030504040204" pitchFamily="34" charset="0"/>
                <a:cs typeface="Tahoma" panose="020B0604030504040204" pitchFamily="34" charset="0"/>
              </a:rPr>
              <a:t>.</a:t>
            </a:r>
            <a:r>
              <a:rPr lang="en-US" sz="1200" b="1" dirty="0">
                <a:latin typeface="Tahoma" panose="020B0604030504040204" pitchFamily="34" charset="0"/>
                <a:ea typeface="Tahoma" panose="020B0604030504040204" pitchFamily="34" charset="0"/>
                <a:cs typeface="Tahoma" panose="020B0604030504040204" pitchFamily="34" charset="0"/>
              </a:rPr>
              <a:t> You now have 15 seconds to check your answers.</a:t>
            </a:r>
            <a:r>
              <a:rPr lang="ru-RU" sz="1200" b="1" dirty="0">
                <a:latin typeface="Tahoma" panose="020B0604030504040204" pitchFamily="34" charset="0"/>
                <a:ea typeface="Tahoma" panose="020B0604030504040204" pitchFamily="34" charset="0"/>
                <a:cs typeface="Tahoma" panose="020B0604030504040204" pitchFamily="34" charset="0"/>
              </a:rPr>
              <a:t> </a:t>
            </a:r>
            <a:r>
              <a:rPr lang="ru-RU" sz="1050" dirty="0">
                <a:latin typeface="Tahoma" panose="020B0604030504040204" pitchFamily="34" charset="0"/>
                <a:ea typeface="Tahoma" panose="020B0604030504040204" pitchFamily="34" charset="0"/>
                <a:cs typeface="Tahoma" panose="020B0604030504040204" pitchFamily="34" charset="0"/>
              </a:rPr>
              <a:t>(</a:t>
            </a:r>
            <a:r>
              <a:rPr lang="en-US" sz="1050" dirty="0">
                <a:latin typeface="Tahoma" panose="020B0604030504040204" pitchFamily="34" charset="0"/>
                <a:ea typeface="Tahoma" panose="020B0604030504040204" pitchFamily="34" charset="0"/>
                <a:cs typeface="Tahoma" panose="020B0604030504040204" pitchFamily="34" charset="0"/>
              </a:rPr>
              <a:t>Pause 15 seconds</a:t>
            </a:r>
            <a:r>
              <a:rPr lang="ru-RU" sz="1050" dirty="0">
                <a:latin typeface="Tahoma" panose="020B0604030504040204" pitchFamily="34" charset="0"/>
                <a:ea typeface="Tahoma" panose="020B0604030504040204" pitchFamily="34" charset="0"/>
                <a:cs typeface="Tahoma" panose="020B0604030504040204" pitchFamily="34" charset="0"/>
              </a:rPr>
              <a:t>.)</a:t>
            </a:r>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ru-RU" sz="1200" b="1" dirty="0">
                <a:latin typeface="Tahoma" panose="020B0604030504040204" pitchFamily="34" charset="0"/>
                <a:ea typeface="Tahoma" panose="020B0604030504040204" pitchFamily="34" charset="0"/>
                <a:cs typeface="Tahoma" panose="020B0604030504040204" pitchFamily="34" charset="0"/>
              </a:rPr>
              <a:t>Время, отведённое на выполнение задания, истекло.</a:t>
            </a:r>
          </a:p>
        </p:txBody>
      </p:sp>
      <p:sp>
        <p:nvSpPr>
          <p:cNvPr id="2" name="TextBox 1">
            <a:extLst>
              <a:ext uri="{FF2B5EF4-FFF2-40B4-BE49-F238E27FC236}">
                <a16:creationId xmlns:a16="http://schemas.microsoft.com/office/drawing/2014/main" id="{B576B715-DFF5-D18B-5C3D-46806E238313}"/>
              </a:ext>
            </a:extLst>
          </p:cNvPr>
          <p:cNvSpPr txBox="1"/>
          <p:nvPr/>
        </p:nvSpPr>
        <p:spPr>
          <a:xfrm>
            <a:off x="3247980" y="9443471"/>
            <a:ext cx="362041" cy="276999"/>
          </a:xfrm>
          <a:prstGeom prst="rect">
            <a:avLst/>
          </a:prstGeom>
          <a:noFill/>
        </p:spPr>
        <p:txBody>
          <a:bodyPr wrap="square" rtlCol="0">
            <a:spAutoFit/>
          </a:bodyPr>
          <a:lstStyle/>
          <a:p>
            <a:r>
              <a:rPr lang="en-US" sz="1200" dirty="0"/>
              <a:t>72</a:t>
            </a:r>
            <a:endParaRPr lang="ru-RU" sz="1200" dirty="0"/>
          </a:p>
        </p:txBody>
      </p:sp>
      <p:sp>
        <p:nvSpPr>
          <p:cNvPr id="3" name="TextBox 2">
            <a:extLst>
              <a:ext uri="{FF2B5EF4-FFF2-40B4-BE49-F238E27FC236}">
                <a16:creationId xmlns:a16="http://schemas.microsoft.com/office/drawing/2014/main" id="{4DCE6760-4455-6F7B-5855-7EF9BB2C4EE1}"/>
              </a:ext>
            </a:extLst>
          </p:cNvPr>
          <p:cNvSpPr txBox="1"/>
          <p:nvPr/>
        </p:nvSpPr>
        <p:spPr>
          <a:xfrm>
            <a:off x="287923" y="673932"/>
            <a:ext cx="6438900" cy="830997"/>
          </a:xfrm>
          <a:prstGeom prst="rect">
            <a:avLst/>
          </a:prstGeom>
          <a:noFill/>
          <a:ln>
            <a:solidFill>
              <a:schemeClr val="tx1"/>
            </a:solidFill>
          </a:ln>
        </p:spPr>
        <p:txBody>
          <a:bodyPr wrap="square">
            <a:spAutoFit/>
          </a:bodyPr>
          <a:lstStyle/>
          <a:p>
            <a:pPr algn="just"/>
            <a:r>
              <a:rPr lang="ru-RU" sz="1200" i="1" dirty="0">
                <a:latin typeface="Tahoma" panose="020B0604030504040204" pitchFamily="34" charset="0"/>
                <a:ea typeface="Tahoma" panose="020B0604030504040204" pitchFamily="34" charset="0"/>
                <a:cs typeface="Tahoma" panose="020B0604030504040204" pitchFamily="34" charset="0"/>
              </a:rPr>
              <a:t>Вы начинаете выполнять задание по аудированию. Прослушайте аудиозапись дважды. Между прослушиваниями Вам будет дано время для того, чтобы выполнить и проверить задание. Аудиозапись содержит все необходимые паузы. Возможность остановки или повторного воспроизведения аудиозаписи отсутствует. </a:t>
            </a:r>
          </a:p>
        </p:txBody>
      </p:sp>
    </p:spTree>
    <p:extLst>
      <p:ext uri="{BB962C8B-B14F-4D97-AF65-F5344CB8AC3E}">
        <p14:creationId xmlns:p14="http://schemas.microsoft.com/office/powerpoint/2010/main" val="3342640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BA9A4D-8C50-8937-ABC3-3FD8B69B5B55}"/>
              </a:ext>
            </a:extLst>
          </p:cNvPr>
          <p:cNvSpPr txBox="1"/>
          <p:nvPr/>
        </p:nvSpPr>
        <p:spPr>
          <a:xfrm>
            <a:off x="218659" y="131076"/>
            <a:ext cx="6361043" cy="4739759"/>
          </a:xfrm>
          <a:prstGeom prst="rect">
            <a:avLst/>
          </a:prstGeom>
          <a:noFill/>
        </p:spPr>
        <p:txBody>
          <a:bodyPr wrap="square">
            <a:spAutoFit/>
          </a:bodyPr>
          <a:lstStyle/>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Система оценивания проверочной работы </a:t>
            </a:r>
            <a:endParaRPr lang="en-US" sz="1200" b="1" dirty="0">
              <a:latin typeface="Times New Roman" panose="02020603050405020304" pitchFamily="18" charset="0"/>
              <a:ea typeface="Tahoma" panose="020B0604030504040204" pitchFamily="34" charset="0"/>
              <a:cs typeface="Times New Roman" panose="02020603050405020304" pitchFamily="18" charset="0"/>
            </a:endParaRPr>
          </a:p>
          <a:p>
            <a:pPr algn="ctr"/>
            <a:endParaRPr lang="ru-RU" sz="1200" b="1" dirty="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Часть 1</a:t>
            </a:r>
          </a:p>
          <a:p>
            <a:pPr algn="ctr"/>
            <a:endParaRPr lang="en-US" sz="1200" b="1"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en-US" sz="1200" dirty="0">
                <a:latin typeface="Times New Roman" panose="02020603050405020304" pitchFamily="18" charset="0"/>
                <a:ea typeface="Tahoma" panose="020B0604030504040204" pitchFamily="34"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Для корректного выполнения заданий 1-4 требуется указание точной последовательности цифр. За каждое правильное соответствие в </a:t>
            </a:r>
            <a:r>
              <a:rPr lang="ru-RU" sz="1200" b="1" dirty="0">
                <a:latin typeface="Times New Roman" panose="02020603050405020304" pitchFamily="18" charset="0"/>
                <a:cs typeface="Times New Roman" panose="02020603050405020304" pitchFamily="18" charset="0"/>
              </a:rPr>
              <a:t>заданиях 1-4 </a:t>
            </a:r>
            <a:r>
              <a:rPr lang="ru-RU" sz="1200" dirty="0">
                <a:latin typeface="Times New Roman" panose="02020603050405020304" pitchFamily="18" charset="0"/>
                <a:cs typeface="Times New Roman" panose="02020603050405020304" pitchFamily="18" charset="0"/>
              </a:rPr>
              <a:t>участнику начисляется </a:t>
            </a:r>
            <a:r>
              <a:rPr lang="ru-RU" sz="1200" b="1" dirty="0">
                <a:latin typeface="Times New Roman" panose="02020603050405020304" pitchFamily="18" charset="0"/>
                <a:cs typeface="Times New Roman" panose="02020603050405020304" pitchFamily="18" charset="0"/>
              </a:rPr>
              <a:t>1 балл</a:t>
            </a:r>
            <a:r>
              <a:rPr lang="ru-RU" sz="1200" dirty="0">
                <a:latin typeface="Times New Roman" panose="02020603050405020304" pitchFamily="18" charset="0"/>
                <a:cs typeface="Times New Roman" panose="02020603050405020304" pitchFamily="18" charset="0"/>
              </a:rPr>
              <a:t>.    </a:t>
            </a:r>
          </a:p>
          <a:p>
            <a:pPr algn="just"/>
            <a:r>
              <a:rPr lang="ru-RU" sz="1200" dirty="0">
                <a:latin typeface="Times New Roman" panose="02020603050405020304" pitchFamily="18" charset="0"/>
                <a:cs typeface="Times New Roman" panose="02020603050405020304" pitchFamily="18" charset="0"/>
              </a:rPr>
              <a:t>     Максимальное количество баллов, выставляемых за задания 1-3, составляет </a:t>
            </a:r>
            <a:r>
              <a:rPr lang="ru-RU" sz="1200" b="1" dirty="0">
                <a:latin typeface="Times New Roman" panose="02020603050405020304" pitchFamily="18" charset="0"/>
                <a:cs typeface="Times New Roman" panose="02020603050405020304" pitchFamily="18" charset="0"/>
              </a:rPr>
              <a:t>5 баллов </a:t>
            </a:r>
            <a:r>
              <a:rPr lang="ru-RU" sz="1200" dirty="0">
                <a:latin typeface="Times New Roman" panose="02020603050405020304" pitchFamily="18" charset="0"/>
                <a:cs typeface="Times New Roman" panose="02020603050405020304" pitchFamily="18" charset="0"/>
              </a:rPr>
              <a:t>(каждый верный ответ равен одному баллу); максимальное количество баллов, выставляемых за задание 4, составляет 6 баллов (каждый верный ответ равен одному баллу).</a:t>
            </a:r>
          </a:p>
          <a:p>
            <a:pPr algn="just"/>
            <a:r>
              <a:rPr lang="ru-RU" sz="1200" dirty="0">
                <a:latin typeface="Times New Roman" panose="02020603050405020304" pitchFamily="18" charset="0"/>
                <a:cs typeface="Times New Roman" panose="02020603050405020304" pitchFamily="18" charset="0"/>
              </a:rPr>
              <a:t>     </a:t>
            </a:r>
          </a:p>
          <a:p>
            <a:pPr algn="just"/>
            <a:endParaRPr lang="ru-RU" sz="1400" dirty="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Часть 2</a:t>
            </a:r>
          </a:p>
          <a:p>
            <a:pPr algn="ctr"/>
            <a:endParaRPr lang="ru-RU" sz="1200" b="1"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      Для корректного выполнения заданий 5 и 6 требуется верное указание изменённых слов (словосочетаний) и  точной последовательности цифр.</a:t>
            </a:r>
          </a:p>
          <a:p>
            <a:pPr algn="just"/>
            <a:r>
              <a:rPr lang="ru-RU" sz="1200" dirty="0">
                <a:latin typeface="Times New Roman" panose="02020603050405020304" pitchFamily="18" charset="0"/>
                <a:cs typeface="Times New Roman" panose="02020603050405020304" pitchFamily="18" charset="0"/>
              </a:rPr>
              <a:t>      В </a:t>
            </a:r>
            <a:r>
              <a:rPr lang="ru-RU" sz="1200" b="1" dirty="0">
                <a:latin typeface="Times New Roman" panose="02020603050405020304" pitchFamily="18" charset="0"/>
                <a:cs typeface="Times New Roman" panose="02020603050405020304" pitchFamily="18" charset="0"/>
              </a:rPr>
              <a:t>задании 5</a:t>
            </a:r>
            <a:r>
              <a:rPr lang="ru-RU" sz="1200" dirty="0">
                <a:latin typeface="Times New Roman" panose="02020603050405020304" pitchFamily="18" charset="0"/>
                <a:cs typeface="Times New Roman" panose="02020603050405020304" pitchFamily="18" charset="0"/>
              </a:rPr>
              <a:t> за каждое правильно преобразованное слово начисляется </a:t>
            </a:r>
            <a:r>
              <a:rPr lang="ru-RU" sz="1200" b="1" dirty="0">
                <a:latin typeface="Times New Roman" panose="02020603050405020304" pitchFamily="18" charset="0"/>
                <a:cs typeface="Times New Roman" panose="02020603050405020304" pitchFamily="18" charset="0"/>
              </a:rPr>
              <a:t>1 балл</a:t>
            </a:r>
            <a:r>
              <a:rPr lang="ru-RU" sz="1200" dirty="0">
                <a:latin typeface="Times New Roman" panose="02020603050405020304" pitchFamily="18" charset="0"/>
                <a:cs typeface="Times New Roman" panose="02020603050405020304" pitchFamily="18" charset="0"/>
              </a:rPr>
              <a:t>. Ответы к заданию 5 признаются </a:t>
            </a:r>
            <a:r>
              <a:rPr lang="ru-RU" sz="1200" b="1" dirty="0">
                <a:latin typeface="Times New Roman" panose="02020603050405020304" pitchFamily="18" charset="0"/>
                <a:cs typeface="Times New Roman" panose="02020603050405020304" pitchFamily="18" charset="0"/>
              </a:rPr>
              <a:t>неверными</a:t>
            </a:r>
            <a:r>
              <a:rPr lang="ru-RU" sz="1200" dirty="0">
                <a:latin typeface="Times New Roman" panose="02020603050405020304" pitchFamily="18" charset="0"/>
                <a:cs typeface="Times New Roman" panose="02020603050405020304" pitchFamily="18" charset="0"/>
              </a:rPr>
              <a:t>, если в грамматической форме допущена орфографическая ошибка, однако разрешается писать составные (аналитические) грамматические формы слитно.</a:t>
            </a:r>
            <a:endParaRPr lang="ru-RU" sz="1200" b="1"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ru-RU" sz="1200" dirty="0">
                <a:latin typeface="Times New Roman" panose="02020603050405020304" pitchFamily="18" charset="0"/>
                <a:ea typeface="Tahoma" panose="020B0604030504040204" pitchFamily="34" charset="0"/>
                <a:cs typeface="Times New Roman" panose="02020603050405020304" pitchFamily="18" charset="0"/>
              </a:rPr>
              <a:t>     В </a:t>
            </a:r>
            <a:r>
              <a:rPr lang="ru-RU" sz="1200" b="1" dirty="0">
                <a:latin typeface="Times New Roman" panose="02020603050405020304" pitchFamily="18" charset="0"/>
                <a:ea typeface="Tahoma" panose="020B0604030504040204" pitchFamily="34" charset="0"/>
                <a:cs typeface="Times New Roman" panose="02020603050405020304" pitchFamily="18" charset="0"/>
              </a:rPr>
              <a:t>задании 6 </a:t>
            </a:r>
            <a:r>
              <a:rPr lang="ru-RU" sz="1200" dirty="0">
                <a:latin typeface="Times New Roman" panose="02020603050405020304" pitchFamily="18" charset="0"/>
                <a:ea typeface="Tahoma" panose="020B0604030504040204" pitchFamily="34" charset="0"/>
                <a:cs typeface="Times New Roman" panose="02020603050405020304" pitchFamily="18" charset="0"/>
              </a:rPr>
              <a:t>за каждое правильное соответствие участнику начисляется </a:t>
            </a:r>
            <a:r>
              <a:rPr lang="ru-RU" sz="1200" b="1" dirty="0">
                <a:latin typeface="Times New Roman" panose="02020603050405020304" pitchFamily="18" charset="0"/>
                <a:ea typeface="Tahoma" panose="020B0604030504040204" pitchFamily="34" charset="0"/>
                <a:cs typeface="Times New Roman" panose="02020603050405020304" pitchFamily="18" charset="0"/>
              </a:rPr>
              <a:t>1 балл</a:t>
            </a:r>
            <a:r>
              <a:rPr lang="ru-RU" sz="1200" dirty="0">
                <a:latin typeface="Times New Roman" panose="02020603050405020304" pitchFamily="18" charset="0"/>
                <a:ea typeface="Tahoma" panose="020B0604030504040204" pitchFamily="34" charset="0"/>
                <a:cs typeface="Times New Roman" panose="02020603050405020304" pitchFamily="18" charset="0"/>
              </a:rPr>
              <a:t>.</a:t>
            </a:r>
          </a:p>
          <a:p>
            <a:pPr algn="just"/>
            <a:r>
              <a:rPr lang="ru-RU" sz="1200" dirty="0">
                <a:latin typeface="Times New Roman" panose="02020603050405020304" pitchFamily="18" charset="0"/>
                <a:cs typeface="Times New Roman" panose="02020603050405020304" pitchFamily="18" charset="0"/>
              </a:rPr>
              <a:t>     Максимальное количество баллов, выставляемых за задание 5, составляет </a:t>
            </a:r>
            <a:r>
              <a:rPr lang="ru-RU" sz="1200" b="1" dirty="0">
                <a:latin typeface="Times New Roman" panose="02020603050405020304" pitchFamily="18" charset="0"/>
                <a:cs typeface="Times New Roman" panose="02020603050405020304" pitchFamily="18" charset="0"/>
              </a:rPr>
              <a:t>6 баллов </a:t>
            </a:r>
            <a:r>
              <a:rPr lang="ru-RU" sz="1200" dirty="0">
                <a:latin typeface="Times New Roman" panose="02020603050405020304" pitchFamily="18" charset="0"/>
                <a:cs typeface="Times New Roman" panose="02020603050405020304" pitchFamily="18" charset="0"/>
              </a:rPr>
              <a:t>(каждый верный ответ равен одному баллу); максимальное количество баллов, выставляемых за задание 6, составляет </a:t>
            </a:r>
            <a:r>
              <a:rPr lang="ru-RU" sz="1200" b="1" dirty="0">
                <a:latin typeface="Times New Roman" panose="02020603050405020304" pitchFamily="18" charset="0"/>
                <a:cs typeface="Times New Roman" panose="02020603050405020304" pitchFamily="18" charset="0"/>
              </a:rPr>
              <a:t>5 баллов </a:t>
            </a:r>
            <a:r>
              <a:rPr lang="ru-RU" sz="1200" dirty="0">
                <a:latin typeface="Times New Roman" panose="02020603050405020304" pitchFamily="18" charset="0"/>
                <a:cs typeface="Times New Roman" panose="02020603050405020304" pitchFamily="18" charset="0"/>
              </a:rPr>
              <a:t>(каждый верный ответ равен одному баллу).</a:t>
            </a:r>
            <a:endParaRPr lang="ru-RU" sz="1200" dirty="0">
              <a:latin typeface="Times New Roman" panose="02020603050405020304" pitchFamily="18" charset="0"/>
              <a:ea typeface="Tahoma" panose="020B0604030504040204" pitchFamily="34"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     Оценивание ответа на </a:t>
            </a:r>
            <a:r>
              <a:rPr lang="ru-RU" sz="1200" b="1" dirty="0">
                <a:latin typeface="Times New Roman" panose="02020603050405020304" pitchFamily="18" charset="0"/>
                <a:cs typeface="Times New Roman" panose="02020603050405020304" pitchFamily="18" charset="0"/>
              </a:rPr>
              <a:t>задание 7 </a:t>
            </a:r>
            <a:r>
              <a:rPr lang="ru-RU" sz="1200" dirty="0">
                <a:latin typeface="Times New Roman" panose="02020603050405020304" pitchFamily="18" charset="0"/>
                <a:cs typeface="Times New Roman" panose="02020603050405020304" pitchFamily="18" charset="0"/>
              </a:rPr>
              <a:t>осуществляется на основе критериев, учитывающих точность и полноту ответа.</a:t>
            </a:r>
            <a:endParaRPr lang="ru-RU" sz="12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7031487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D7CEF-8262-419D-62F5-F7C966F21E1A}"/>
            </a:ext>
          </a:extLst>
        </p:cNvPr>
        <p:cNvGrpSpPr/>
        <p:nvPr/>
      </p:nvGrpSpPr>
      <p:grpSpPr>
        <a:xfrm>
          <a:off x="0" y="0"/>
          <a:ext cx="0" cy="0"/>
          <a:chOff x="0" y="0"/>
          <a:chExt cx="0" cy="0"/>
        </a:xfrm>
      </p:grpSpPr>
      <p:graphicFrame>
        <p:nvGraphicFramePr>
          <p:cNvPr id="6" name="Таблица 5">
            <a:extLst>
              <a:ext uri="{FF2B5EF4-FFF2-40B4-BE49-F238E27FC236}">
                <a16:creationId xmlns:a16="http://schemas.microsoft.com/office/drawing/2014/main" id="{10EFD1EC-6C69-895D-A645-D16040104E7C}"/>
              </a:ext>
            </a:extLst>
          </p:cNvPr>
          <p:cNvGraphicFramePr>
            <a:graphicFrameLocks noGrp="1"/>
          </p:cNvGraphicFramePr>
          <p:nvPr>
            <p:extLst>
              <p:ext uri="{D42A27DB-BD31-4B8C-83A1-F6EECF244321}">
                <p14:modId xmlns:p14="http://schemas.microsoft.com/office/powerpoint/2010/main" val="3802054383"/>
              </p:ext>
            </p:extLst>
          </p:nvPr>
        </p:nvGraphicFramePr>
        <p:xfrm>
          <a:off x="306718" y="160304"/>
          <a:ext cx="6244565" cy="9144000"/>
        </p:xfrm>
        <a:graphic>
          <a:graphicData uri="http://schemas.openxmlformats.org/drawingml/2006/table">
            <a:tbl>
              <a:tblPr firstRow="1" bandRow="1">
                <a:tableStyleId>{5C22544A-7EE6-4342-B048-85BDC9FD1C3A}</a:tableStyleId>
              </a:tblPr>
              <a:tblGrid>
                <a:gridCol w="771455">
                  <a:extLst>
                    <a:ext uri="{9D8B030D-6E8A-4147-A177-3AD203B41FA5}">
                      <a16:colId xmlns:a16="http://schemas.microsoft.com/office/drawing/2014/main" val="139672597"/>
                    </a:ext>
                  </a:extLst>
                </a:gridCol>
                <a:gridCol w="1824370">
                  <a:extLst>
                    <a:ext uri="{9D8B030D-6E8A-4147-A177-3AD203B41FA5}">
                      <a16:colId xmlns:a16="http://schemas.microsoft.com/office/drawing/2014/main" val="1233661612"/>
                    </a:ext>
                  </a:extLst>
                </a:gridCol>
                <a:gridCol w="1824370">
                  <a:extLst>
                    <a:ext uri="{9D8B030D-6E8A-4147-A177-3AD203B41FA5}">
                      <a16:colId xmlns:a16="http://schemas.microsoft.com/office/drawing/2014/main" val="1149400160"/>
                    </a:ext>
                  </a:extLst>
                </a:gridCol>
                <a:gridCol w="1824370">
                  <a:extLst>
                    <a:ext uri="{9D8B030D-6E8A-4147-A177-3AD203B41FA5}">
                      <a16:colId xmlns:a16="http://schemas.microsoft.com/office/drawing/2014/main" val="208873730"/>
                    </a:ext>
                  </a:extLst>
                </a:gridCol>
              </a:tblGrid>
              <a:tr h="0">
                <a:tc gridSpan="4">
                  <a:txBody>
                    <a:bodyPr/>
                    <a:lstStyle/>
                    <a:p>
                      <a:pPr algn="ctr"/>
                      <a:r>
                        <a:rPr lang="ru-RU" sz="12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Критерии оценивания задания 7 </a:t>
                      </a:r>
                      <a:r>
                        <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(«Электронное письмо»)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sz="1100" b="0" dirty="0">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sz="1100" b="0" dirty="0">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ru-RU" sz="1100" b="0" dirty="0">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5974276"/>
                  </a:ext>
                </a:extLst>
              </a:tr>
              <a:tr h="0">
                <a:tc>
                  <a:txBody>
                    <a:bodyPr/>
                    <a:lstStyle/>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Баллы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Решение</a:t>
                      </a:r>
                    </a:p>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коммуникативной</a:t>
                      </a:r>
                    </a:p>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задачи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Организация текста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Языковое оформление</a:t>
                      </a:r>
                    </a:p>
                    <a:p>
                      <a:pPr algn="ctr"/>
                      <a:r>
                        <a:rPr lang="ru-RU" sz="1200" b="1" i="1" dirty="0">
                          <a:latin typeface="Times New Roman" panose="02020603050405020304" pitchFamily="18" charset="0"/>
                          <a:ea typeface="Tahoma" panose="020B0604030504040204" pitchFamily="34" charset="0"/>
                          <a:cs typeface="Times New Roman" panose="02020603050405020304" pitchFamily="18" charset="0"/>
                        </a:rPr>
                        <a:t>текста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7528604"/>
                  </a:ext>
                </a:extLst>
              </a:tr>
              <a:tr h="0">
                <a:tc>
                  <a:txBody>
                    <a:bodyPr/>
                    <a:lstStyle/>
                    <a:p>
                      <a:pPr algn="just"/>
                      <a:endParaRPr lang="ru-RU" sz="1200" b="0" dirty="0">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latin typeface="Times New Roman" panose="02020603050405020304" pitchFamily="18" charset="0"/>
                          <a:ea typeface="Tahoma" panose="020B0604030504040204" pitchFamily="34" charset="0"/>
                          <a:cs typeface="Times New Roman" panose="02020603050405020304" pitchFamily="18" charset="0"/>
                        </a:rPr>
                        <a:t>К1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latin typeface="Times New Roman" panose="02020603050405020304" pitchFamily="18" charset="0"/>
                          <a:ea typeface="Tahoma" panose="020B0604030504040204" pitchFamily="34" charset="0"/>
                          <a:cs typeface="Times New Roman" panose="02020603050405020304" pitchFamily="18" charset="0"/>
                        </a:rPr>
                        <a:t>К2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latin typeface="Times New Roman" panose="02020603050405020304" pitchFamily="18" charset="0"/>
                          <a:ea typeface="Tahoma" panose="020B0604030504040204" pitchFamily="34" charset="0"/>
                          <a:cs typeface="Times New Roman" panose="02020603050405020304" pitchFamily="18" charset="0"/>
                        </a:rPr>
                        <a:t>К3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78944945"/>
                  </a:ext>
                </a:extLst>
              </a:tr>
              <a:tr h="0">
                <a:tc>
                  <a:txBody>
                    <a:bodyPr/>
                    <a:lstStyle/>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1" dirty="0">
                          <a:latin typeface="Times New Roman" panose="02020603050405020304" pitchFamily="18" charset="0"/>
                          <a:ea typeface="Tahoma" panose="020B0604030504040204" pitchFamily="34" charset="0"/>
                          <a:cs typeface="Times New Roman" panose="02020603050405020304" pitchFamily="18" charset="0"/>
                        </a:rPr>
                        <a:t>Задание выполнено полностью: </a:t>
                      </a:r>
                      <a:r>
                        <a:rPr lang="ru-RU" sz="1200" b="0" dirty="0">
                          <a:latin typeface="Times New Roman" panose="02020603050405020304" pitchFamily="18" charset="0"/>
                          <a:ea typeface="Tahoma" panose="020B0604030504040204" pitchFamily="34" charset="0"/>
                          <a:cs typeface="Times New Roman" panose="02020603050405020304" pitchFamily="18" charset="0"/>
                        </a:rPr>
                        <a:t>содержание отражает все аспекты, указанные в задании (даны полные и точные ответы на все вопросы, заданы правильно 2 вопроса по указанной теме); </a:t>
                      </a:r>
                    </a:p>
                    <a:p>
                      <a:pPr algn="just"/>
                      <a:r>
                        <a:rPr lang="ru-RU" sz="1200" b="0" spc="0" baseline="0" dirty="0">
                          <a:latin typeface="Times New Roman" panose="02020603050405020304" pitchFamily="18" charset="0"/>
                          <a:ea typeface="Tahoma" panose="020B0604030504040204" pitchFamily="34" charset="0"/>
                          <a:cs typeface="Times New Roman" panose="02020603050405020304" pitchFamily="18" charset="0"/>
                        </a:rPr>
                        <a:t>стилевое оформление речи </a:t>
                      </a:r>
                      <a:r>
                        <a:rPr lang="ru-RU" sz="1200" b="0" dirty="0">
                          <a:latin typeface="Times New Roman" panose="02020603050405020304" pitchFamily="18" charset="0"/>
                          <a:ea typeface="Tahoma" panose="020B0604030504040204" pitchFamily="34" charset="0"/>
                          <a:cs typeface="Times New Roman" panose="02020603050405020304" pitchFamily="18" charset="0"/>
                        </a:rPr>
                        <a:t>выбрано правильно с учётом цели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выска-зывания</a:t>
                      </a:r>
                      <a:r>
                        <a:rPr lang="ru-RU" sz="1200" b="0" dirty="0">
                          <a:latin typeface="Times New Roman" panose="02020603050405020304" pitchFamily="18" charset="0"/>
                          <a:ea typeface="Tahoma" panose="020B0604030504040204" pitchFamily="34" charset="0"/>
                          <a:cs typeface="Times New Roman" panose="02020603050405020304" pitchFamily="18" charset="0"/>
                        </a:rPr>
                        <a:t> и адресата;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соблюдены принятые в </a:t>
                      </a:r>
                      <a:r>
                        <a:rPr lang="ru-RU" sz="1200" b="0" spc="-10" baseline="0" dirty="0">
                          <a:latin typeface="Times New Roman" panose="02020603050405020304" pitchFamily="18" charset="0"/>
                          <a:ea typeface="Tahoma" panose="020B0604030504040204" pitchFamily="34" charset="0"/>
                          <a:cs typeface="Times New Roman" panose="02020603050405020304" pitchFamily="18" charset="0"/>
                        </a:rPr>
                        <a:t>языке нормы вежливости</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(допускается 1неполный</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или неточный аспект)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Высказывание логично; средства логической связи использованы пра-</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вильно</a:t>
                      </a:r>
                      <a:r>
                        <a:rPr lang="ru-RU" sz="1200" b="0" dirty="0">
                          <a:latin typeface="Times New Roman" panose="02020603050405020304" pitchFamily="18" charset="0"/>
                          <a:ea typeface="Tahoma" panose="020B0604030504040204" pitchFamily="34" charset="0"/>
                          <a:cs typeface="Times New Roman" panose="02020603050405020304" pitchFamily="18" charset="0"/>
                        </a:rPr>
                        <a:t>; текст верно раз-делён на абзацы;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структурное оформление текста соответствует нормам, принятым в стране изучаемого языка</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(допускается 1 ошибка в</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организации текста)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spc="-20" baseline="0" dirty="0">
                          <a:latin typeface="Times New Roman" panose="02020603050405020304" pitchFamily="18" charset="0"/>
                          <a:ea typeface="Tahoma" panose="020B0604030504040204" pitchFamily="34" charset="0"/>
                          <a:cs typeface="Times New Roman" panose="02020603050405020304" pitchFamily="18" charset="0"/>
                        </a:rPr>
                        <a:t>Используемый словарный </a:t>
                      </a:r>
                      <a:r>
                        <a:rPr lang="ru-RU" sz="1200" b="0" dirty="0">
                          <a:latin typeface="Times New Roman" panose="02020603050405020304" pitchFamily="18" charset="0"/>
                          <a:ea typeface="Tahoma" panose="020B0604030504040204" pitchFamily="34" charset="0"/>
                          <a:cs typeface="Times New Roman" panose="02020603050405020304" pitchFamily="18" charset="0"/>
                        </a:rPr>
                        <a:t>запас и грамматические </a:t>
                      </a:r>
                      <a:r>
                        <a:rPr lang="ru-RU" sz="1200" b="0" spc="-10" baseline="0" dirty="0">
                          <a:latin typeface="Times New Roman" panose="02020603050405020304" pitchFamily="18" charset="0"/>
                          <a:ea typeface="Tahoma" panose="020B0604030504040204" pitchFamily="34" charset="0"/>
                          <a:cs typeface="Times New Roman" panose="02020603050405020304" pitchFamily="18" charset="0"/>
                        </a:rPr>
                        <a:t>структуры соответствуют </a:t>
                      </a:r>
                      <a:r>
                        <a:rPr lang="ru-RU" sz="1200" b="0" dirty="0">
                          <a:latin typeface="Times New Roman" panose="02020603050405020304" pitchFamily="18" charset="0"/>
                          <a:ea typeface="Tahoma" panose="020B0604030504040204" pitchFamily="34" charset="0"/>
                          <a:cs typeface="Times New Roman" panose="02020603050405020304" pitchFamily="18" charset="0"/>
                        </a:rPr>
                        <a:t>базовому уровню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слож-ности</a:t>
                      </a:r>
                      <a:r>
                        <a:rPr lang="ru-RU" sz="1200" b="0" dirty="0">
                          <a:latin typeface="Times New Roman" panose="02020603050405020304" pitchFamily="18" charset="0"/>
                          <a:ea typeface="Tahoma" panose="020B0604030504040204" pitchFamily="34" charset="0"/>
                          <a:cs typeface="Times New Roman" panose="02020603050405020304" pitchFamily="18" charset="0"/>
                        </a:rPr>
                        <a:t> задания,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орфо</a:t>
                      </a:r>
                      <a:r>
                        <a:rPr lang="ru-RU" sz="1200" b="0" dirty="0">
                          <a:latin typeface="Times New Roman" panose="02020603050405020304" pitchFamily="18" charset="0"/>
                          <a:ea typeface="Tahoma" panose="020B0604030504040204" pitchFamily="34" charset="0"/>
                          <a:cs typeface="Times New Roman" panose="02020603050405020304" pitchFamily="18" charset="0"/>
                        </a:rPr>
                        <a:t>-графические и пункту-</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ационные</a:t>
                      </a:r>
                      <a:r>
                        <a:rPr lang="ru-RU" sz="1200" b="0" dirty="0">
                          <a:latin typeface="Times New Roman" panose="02020603050405020304" pitchFamily="18" charset="0"/>
                          <a:ea typeface="Tahoma" panose="020B0604030504040204" pitchFamily="34" charset="0"/>
                          <a:cs typeface="Times New Roman" panose="02020603050405020304" pitchFamily="18" charset="0"/>
                        </a:rPr>
                        <a:t> ошибки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прак-тически</a:t>
                      </a:r>
                      <a:r>
                        <a:rPr lang="ru-RU" sz="1200" b="0" dirty="0">
                          <a:latin typeface="Times New Roman" panose="02020603050405020304" pitchFamily="18" charset="0"/>
                          <a:ea typeface="Tahoma" panose="020B0604030504040204" pitchFamily="34" charset="0"/>
                          <a:cs typeface="Times New Roman" panose="02020603050405020304" pitchFamily="18" charset="0"/>
                        </a:rPr>
                        <a:t> отсутствуют</a:t>
                      </a:r>
                    </a:p>
                    <a:p>
                      <a:pPr algn="just"/>
                      <a:r>
                        <a:rPr lang="ru-RU" sz="1200" b="0" spc="-40" baseline="0" dirty="0">
                          <a:latin typeface="Times New Roman" panose="02020603050405020304" pitchFamily="18" charset="0"/>
                          <a:ea typeface="Tahoma" panose="020B0604030504040204" pitchFamily="34" charset="0"/>
                          <a:cs typeface="Times New Roman" panose="02020603050405020304" pitchFamily="18" charset="0"/>
                        </a:rPr>
                        <a:t>(допускаются 1–2 лексико- </a:t>
                      </a:r>
                      <a:r>
                        <a:rPr lang="ru-RU" sz="1200" b="0" dirty="0">
                          <a:latin typeface="Times New Roman" panose="02020603050405020304" pitchFamily="18" charset="0"/>
                          <a:ea typeface="Tahoma" panose="020B0604030504040204" pitchFamily="34" charset="0"/>
                          <a:cs typeface="Times New Roman" panose="02020603050405020304" pitchFamily="18" charset="0"/>
                        </a:rPr>
                        <a:t>грамматические ошибки</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И/ИЛИ 1–2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орфо</a:t>
                      </a:r>
                      <a:r>
                        <a:rPr lang="ru-RU" sz="1200" b="0" dirty="0">
                          <a:latin typeface="Times New Roman" panose="02020603050405020304" pitchFamily="18" charset="0"/>
                          <a:ea typeface="Tahoma" panose="020B0604030504040204" pitchFamily="34" charset="0"/>
                          <a:cs typeface="Times New Roman" panose="02020603050405020304" pitchFamily="18" charset="0"/>
                        </a:rPr>
                        <a:t>-графические и пункту-</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ационные</a:t>
                      </a:r>
                      <a:r>
                        <a:rPr lang="ru-RU" sz="1200" b="0" dirty="0">
                          <a:latin typeface="Times New Roman" panose="02020603050405020304" pitchFamily="18" charset="0"/>
                          <a:ea typeface="Tahoma" panose="020B0604030504040204" pitchFamily="34" charset="0"/>
                          <a:cs typeface="Times New Roman" panose="02020603050405020304" pitchFamily="18" charset="0"/>
                        </a:rPr>
                        <a:t> ошибки)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9340650"/>
                  </a:ext>
                </a:extLst>
              </a:tr>
              <a:tr h="184266">
                <a:tc>
                  <a:txBody>
                    <a:bodyPr/>
                    <a:lstStyle/>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1" dirty="0">
                          <a:latin typeface="Times New Roman" panose="02020603050405020304" pitchFamily="18" charset="0"/>
                          <a:ea typeface="Tahoma" panose="020B0604030504040204" pitchFamily="34" charset="0"/>
                          <a:cs typeface="Times New Roman" panose="02020603050405020304" pitchFamily="18" charset="0"/>
                        </a:rPr>
                        <a:t>Задание выполнено не полностью: </a:t>
                      </a:r>
                      <a:r>
                        <a:rPr lang="ru-RU" sz="1200" b="0" dirty="0">
                          <a:latin typeface="Times New Roman" panose="02020603050405020304" pitchFamily="18" charset="0"/>
                          <a:ea typeface="Tahoma" panose="020B0604030504040204" pitchFamily="34" charset="0"/>
                          <a:cs typeface="Times New Roman" panose="02020603050405020304" pitchFamily="18" charset="0"/>
                        </a:rPr>
                        <a:t>содержание отражает не все аспекты,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указанные в задании (все случаи, не указан-</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ные</a:t>
                      </a:r>
                      <a:r>
                        <a:rPr lang="ru-RU" sz="1200" b="0" dirty="0">
                          <a:latin typeface="Times New Roman" panose="02020603050405020304" pitchFamily="18" charset="0"/>
                          <a:ea typeface="Tahoma" panose="020B0604030504040204" pitchFamily="34" charset="0"/>
                          <a:cs typeface="Times New Roman" panose="02020603050405020304" pitchFamily="18" charset="0"/>
                        </a:rPr>
                        <a:t> в оценивании на 2 балла и 0 баллов)</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Допущены 2–3 ошибки в</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организации текста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spc="-20" baseline="0" dirty="0">
                          <a:latin typeface="Times New Roman" panose="02020603050405020304" pitchFamily="18" charset="0"/>
                          <a:ea typeface="Tahoma" panose="020B0604030504040204" pitchFamily="34" charset="0"/>
                          <a:cs typeface="Times New Roman" panose="02020603050405020304" pitchFamily="18" charset="0"/>
                        </a:rPr>
                        <a:t>Используемый словарный</a:t>
                      </a:r>
                      <a:r>
                        <a:rPr lang="ru-RU" sz="1200" b="0" dirty="0">
                          <a:latin typeface="Times New Roman" panose="02020603050405020304" pitchFamily="18" charset="0"/>
                          <a:ea typeface="Tahoma" panose="020B0604030504040204" pitchFamily="34" charset="0"/>
                          <a:cs typeface="Times New Roman" panose="02020603050405020304" pitchFamily="18" charset="0"/>
                        </a:rPr>
                        <a:t> запас и грамматические структуры не полностью соответствуют базовому </a:t>
                      </a:r>
                      <a:r>
                        <a:rPr lang="ru-RU" sz="1200" b="0" spc="0" baseline="0" dirty="0">
                          <a:latin typeface="Times New Roman" panose="02020603050405020304" pitchFamily="18" charset="0"/>
                          <a:ea typeface="Tahoma" panose="020B0604030504040204" pitchFamily="34" charset="0"/>
                          <a:cs typeface="Times New Roman" panose="02020603050405020304" pitchFamily="18" charset="0"/>
                        </a:rPr>
                        <a:t>уровню сложности зада-</a:t>
                      </a:r>
                      <a:r>
                        <a:rPr lang="ru-RU" sz="1200" b="0" spc="0" baseline="0" dirty="0" err="1">
                          <a:latin typeface="Times New Roman" panose="02020603050405020304" pitchFamily="18" charset="0"/>
                          <a:ea typeface="Tahoma" panose="020B0604030504040204" pitchFamily="34" charset="0"/>
                          <a:cs typeface="Times New Roman" panose="02020603050405020304" pitchFamily="18" charset="0"/>
                        </a:rPr>
                        <a:t>ния</a:t>
                      </a:r>
                      <a:r>
                        <a:rPr lang="ru-RU" sz="1200" b="0" spc="0" baseline="0" dirty="0">
                          <a:latin typeface="Times New Roman" panose="02020603050405020304" pitchFamily="18" charset="0"/>
                          <a:ea typeface="Tahoma" panose="020B0604030504040204" pitchFamily="34" charset="0"/>
                          <a:cs typeface="Times New Roman" panose="02020603050405020304" pitchFamily="18" charset="0"/>
                        </a:rPr>
                        <a:t>: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допущены 3–4 лексико-грамматические ошибки,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И/ИЛИ допущены 3–4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орфографические и пун-</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ктуационные</a:t>
                      </a:r>
                      <a:r>
                        <a:rPr lang="ru-RU" sz="1200" b="0" dirty="0">
                          <a:latin typeface="Times New Roman" panose="02020603050405020304" pitchFamily="18" charset="0"/>
                          <a:ea typeface="Tahoma" panose="020B0604030504040204" pitchFamily="34" charset="0"/>
                          <a:cs typeface="Times New Roman" panose="02020603050405020304" pitchFamily="18" charset="0"/>
                        </a:rPr>
                        <a:t> ошибки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0118139"/>
                  </a:ext>
                </a:extLst>
              </a:tr>
              <a:tr h="253934">
                <a:tc>
                  <a:txBody>
                    <a:bodyPr/>
                    <a:lstStyle/>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1" dirty="0">
                          <a:latin typeface="Times New Roman" panose="02020603050405020304" pitchFamily="18" charset="0"/>
                          <a:ea typeface="Tahoma" panose="020B0604030504040204" pitchFamily="34" charset="0"/>
                          <a:cs typeface="Times New Roman" panose="02020603050405020304" pitchFamily="18" charset="0"/>
                        </a:rPr>
                        <a:t>Задание не выполнено: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3 и более аспекта </a:t>
                      </a:r>
                      <a:r>
                        <a:rPr lang="ru-RU" sz="1200" b="0" spc="-10" baseline="0" dirty="0">
                          <a:latin typeface="Times New Roman" panose="02020603050405020304" pitchFamily="18" charset="0"/>
                          <a:ea typeface="Tahoma" panose="020B0604030504040204" pitchFamily="34" charset="0"/>
                          <a:cs typeface="Times New Roman" panose="02020603050405020304" pitchFamily="18" charset="0"/>
                        </a:rPr>
                        <a:t>содержания отсутствуют,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ИЛИ 6 аспектов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раскры</a:t>
                      </a:r>
                      <a:r>
                        <a:rPr lang="ru-RU" sz="1200" b="0" dirty="0">
                          <a:latin typeface="Times New Roman" panose="02020603050405020304" pitchFamily="18" charset="0"/>
                          <a:ea typeface="Tahoma" panose="020B0604030504040204" pitchFamily="34" charset="0"/>
                          <a:cs typeface="Times New Roman" panose="02020603050405020304" pitchFamily="18" charset="0"/>
                        </a:rPr>
                        <a:t>-ты неполно/ неточно,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ИЛИ 1 аспект не раскрыт,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 4–5 аспектов раскрыты</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неполно/ неточно,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ИЛИ 2 аспекта не раскрыты, и 2–4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раскры</a:t>
                      </a:r>
                      <a:r>
                        <a:rPr lang="ru-RU" sz="1200" b="0" dirty="0">
                          <a:latin typeface="Times New Roman" panose="02020603050405020304" pitchFamily="18" charset="0"/>
                          <a:ea typeface="Tahoma" panose="020B0604030504040204" pitchFamily="34" charset="0"/>
                          <a:cs typeface="Times New Roman" panose="02020603050405020304" pitchFamily="18" charset="0"/>
                        </a:rPr>
                        <a:t>-ты неполно/неточно,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ИЛИ ответ не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соответ</a:t>
                      </a:r>
                      <a:r>
                        <a:rPr lang="ru-RU" sz="1200" b="0" dirty="0">
                          <a:latin typeface="Times New Roman" panose="02020603050405020304" pitchFamily="18" charset="0"/>
                          <a:ea typeface="Tahoma" panose="020B0604030504040204" pitchFamily="34" charset="0"/>
                          <a:cs typeface="Times New Roman" panose="02020603050405020304" pitchFamily="18" charset="0"/>
                        </a:rPr>
                        <a:t>- </a:t>
                      </a:r>
                      <a:r>
                        <a:rPr lang="ru-RU" sz="1200" b="0" spc="-30" baseline="0" dirty="0" err="1">
                          <a:latin typeface="Times New Roman" panose="02020603050405020304" pitchFamily="18" charset="0"/>
                          <a:ea typeface="Tahoma" panose="020B0604030504040204" pitchFamily="34" charset="0"/>
                          <a:cs typeface="Times New Roman" panose="02020603050405020304" pitchFamily="18" charset="0"/>
                        </a:rPr>
                        <a:t>ствует</a:t>
                      </a:r>
                      <a:r>
                        <a:rPr lang="ru-RU" sz="1200" b="0" spc="-30" baseline="0" dirty="0">
                          <a:latin typeface="Times New Roman" panose="02020603050405020304" pitchFamily="18" charset="0"/>
                          <a:ea typeface="Tahoma" panose="020B0604030504040204" pitchFamily="34" charset="0"/>
                          <a:cs typeface="Times New Roman" panose="02020603050405020304" pitchFamily="18" charset="0"/>
                        </a:rPr>
                        <a:t> требуемому объёму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Допущено 4 и более ошибки в организации текста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ru-RU" sz="1200" b="0" spc="-20" baseline="0" dirty="0">
                          <a:latin typeface="Times New Roman" panose="02020603050405020304" pitchFamily="18" charset="0"/>
                          <a:ea typeface="Tahoma" panose="020B0604030504040204" pitchFamily="34" charset="0"/>
                          <a:cs typeface="Times New Roman" panose="02020603050405020304" pitchFamily="18" charset="0"/>
                        </a:rPr>
                        <a:t>Используемый словарный</a:t>
                      </a:r>
                      <a:r>
                        <a:rPr lang="ru-RU" sz="1200" b="0" dirty="0">
                          <a:latin typeface="Times New Roman" panose="02020603050405020304" pitchFamily="18" charset="0"/>
                          <a:ea typeface="Tahoma" panose="020B0604030504040204" pitchFamily="34" charset="0"/>
                          <a:cs typeface="Times New Roman" panose="02020603050405020304" pitchFamily="18" charset="0"/>
                        </a:rPr>
                        <a:t> запас и грамматические структуры не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соответ-ствуют</a:t>
                      </a:r>
                      <a:r>
                        <a:rPr lang="ru-RU" sz="1200" b="0" dirty="0">
                          <a:latin typeface="Times New Roman" panose="02020603050405020304" pitchFamily="18" charset="0"/>
                          <a:ea typeface="Tahoma" panose="020B0604030504040204" pitchFamily="34" charset="0"/>
                          <a:cs typeface="Times New Roman" panose="02020603050405020304" pitchFamily="18" charset="0"/>
                        </a:rPr>
                        <a:t> базовому уровню сложности задания: допущено 5 и более лексико-грамматических</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ошибок, </a:t>
                      </a:r>
                    </a:p>
                    <a:p>
                      <a:pPr algn="just"/>
                      <a:r>
                        <a:rPr lang="ru-RU" sz="1200" b="0" dirty="0">
                          <a:latin typeface="Times New Roman" panose="02020603050405020304" pitchFamily="18" charset="0"/>
                          <a:ea typeface="Tahoma" panose="020B0604030504040204" pitchFamily="34" charset="0"/>
                          <a:cs typeface="Times New Roman" panose="02020603050405020304" pitchFamily="18" charset="0"/>
                        </a:rPr>
                        <a:t>И/ИЛИ допущено 5 и более орфографических и пунктуационных </a:t>
                      </a:r>
                      <a:r>
                        <a:rPr lang="ru-RU" sz="1200" b="0" dirty="0" err="1">
                          <a:latin typeface="Times New Roman" panose="02020603050405020304" pitchFamily="18" charset="0"/>
                          <a:ea typeface="Tahoma" panose="020B0604030504040204" pitchFamily="34" charset="0"/>
                          <a:cs typeface="Times New Roman" panose="02020603050405020304" pitchFamily="18" charset="0"/>
                        </a:rPr>
                        <a:t>оши</a:t>
                      </a:r>
                      <a:r>
                        <a:rPr lang="ru-RU" sz="1200" b="0" dirty="0">
                          <a:latin typeface="Times New Roman" panose="02020603050405020304" pitchFamily="18" charset="0"/>
                          <a:ea typeface="Tahoma" panose="020B0604030504040204" pitchFamily="34" charset="0"/>
                          <a:cs typeface="Times New Roman" panose="02020603050405020304" pitchFamily="18" charset="0"/>
                        </a:rPr>
                        <a:t>-бок</a:t>
                      </a:r>
                    </a:p>
                    <a:p>
                      <a:pPr algn="just"/>
                      <a:endParaRPr lang="ru-RU" sz="1200" b="0" dirty="0">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0524382"/>
                  </a:ext>
                </a:extLst>
              </a:tr>
            </a:tbl>
          </a:graphicData>
        </a:graphic>
      </p:graphicFrame>
    </p:spTree>
    <p:extLst>
      <p:ext uri="{BB962C8B-B14F-4D97-AF65-F5344CB8AC3E}">
        <p14:creationId xmlns:p14="http://schemas.microsoft.com/office/powerpoint/2010/main" val="24469373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FBA9A4D-8C50-8937-ABC3-3FD8B69B5B55}"/>
              </a:ext>
            </a:extLst>
          </p:cNvPr>
          <p:cNvSpPr txBox="1"/>
          <p:nvPr/>
        </p:nvSpPr>
        <p:spPr>
          <a:xfrm>
            <a:off x="218660" y="322665"/>
            <a:ext cx="6361043" cy="5078313"/>
          </a:xfrm>
          <a:prstGeom prst="rect">
            <a:avLst/>
          </a:prstGeom>
          <a:noFill/>
        </p:spPr>
        <p:txBody>
          <a:bodyPr wrap="square">
            <a:spAutoFit/>
          </a:bodyPr>
          <a:lstStyle/>
          <a:p>
            <a:pPr algn="just"/>
            <a:r>
              <a:rPr lang="ru-RU" sz="1200" b="1" dirty="0">
                <a:latin typeface="Times New Roman" panose="02020603050405020304" pitchFamily="18" charset="0"/>
                <a:cs typeface="Times New Roman" panose="02020603050405020304" pitchFamily="18" charset="0"/>
              </a:rPr>
              <a:t>Примечание. </a:t>
            </a:r>
          </a:p>
          <a:p>
            <a:pPr algn="just"/>
            <a:r>
              <a:rPr lang="ru-RU" sz="1200" dirty="0">
                <a:latin typeface="Times New Roman" panose="02020603050405020304" pitchFamily="18" charset="0"/>
                <a:cs typeface="Times New Roman" panose="02020603050405020304" pitchFamily="18" charset="0"/>
              </a:rPr>
              <a:t>1. При получении 0 баллов по критерию «Решение коммуникативной задачи» ответ на задание оценивается 0 баллов по всем критериям оценивания выполнения этого задания. </a:t>
            </a:r>
          </a:p>
          <a:p>
            <a:pPr algn="just"/>
            <a:r>
              <a:rPr lang="ru-RU" sz="1200" dirty="0">
                <a:latin typeface="Times New Roman" panose="02020603050405020304" pitchFamily="18" charset="0"/>
                <a:cs typeface="Times New Roman" panose="02020603050405020304" pitchFamily="18" charset="0"/>
              </a:rPr>
              <a:t>2. Правильное использование средств логической связи предполагает обязательные логические связки-переходы между частями высказывания.</a:t>
            </a:r>
          </a:p>
          <a:p>
            <a:pPr algn="just"/>
            <a:endParaRPr lang="ru-RU"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      При оценке выполнения </a:t>
            </a:r>
            <a:r>
              <a:rPr lang="ru-RU" sz="1200" b="1" dirty="0">
                <a:latin typeface="Times New Roman" panose="02020603050405020304" pitchFamily="18" charset="0"/>
                <a:cs typeface="Times New Roman" panose="02020603050405020304" pitchFamily="18" charset="0"/>
              </a:rPr>
              <a:t>задания 7</a:t>
            </a:r>
            <a:r>
              <a:rPr lang="ru-RU" sz="1200" dirty="0">
                <a:latin typeface="Times New Roman" panose="02020603050405020304" pitchFamily="18" charset="0"/>
                <a:cs typeface="Times New Roman" panose="02020603050405020304" pitchFamily="18" charset="0"/>
              </a:rPr>
              <a:t> «Электронное письмо» одним из критериев является объем письменного текста, измеряемый в количестве слов. Для электронного письма личного характера, предусмотренного заданием 7</a:t>
            </a:r>
            <a:r>
              <a:rPr lang="ru-RU" sz="1200">
                <a:latin typeface="Times New Roman" panose="02020603050405020304" pitchFamily="18" charset="0"/>
                <a:cs typeface="Times New Roman" panose="02020603050405020304" pitchFamily="18" charset="0"/>
              </a:rPr>
              <a:t>, установлен объём </a:t>
            </a:r>
            <a:r>
              <a:rPr lang="ru-RU" sz="1200" dirty="0">
                <a:latin typeface="Times New Roman" panose="02020603050405020304" pitchFamily="18" charset="0"/>
                <a:cs typeface="Times New Roman" panose="02020603050405020304" pitchFamily="18" charset="0"/>
              </a:rPr>
              <a:t>слов в диапазоне от 100 до 130. Допустимое отклонение от заданного объёма составляет 10% в меньшую или большую сторону. Если количество слов в письме составляет менее 90, то выставляется 0 баллов по всем критериям, и работа проверке не подлежит. При превышении количества слов сверх 143, оцениваются только первые 130 слов, соответствующие объему, указанному в задании.</a:t>
            </a:r>
          </a:p>
          <a:p>
            <a:pPr algn="just"/>
            <a:r>
              <a:rPr lang="ru-RU" sz="1200" dirty="0">
                <a:latin typeface="Times New Roman" panose="02020603050405020304" pitchFamily="18" charset="0"/>
                <a:cs typeface="Times New Roman" panose="02020603050405020304" pitchFamily="18" charset="0"/>
              </a:rPr>
              <a:t>      При подсчёте количества слов в письме учитываются все слова текста, начиная с обращения и заканчивая подписью, а также артикли, частицы, предлоги и вспомогательные глаголы. </a:t>
            </a:r>
          </a:p>
          <a:p>
            <a:pPr algn="just"/>
            <a:r>
              <a:rPr lang="ru-RU" sz="1200" dirty="0">
                <a:latin typeface="Times New Roman" panose="02020603050405020304" pitchFamily="18" charset="0"/>
                <a:cs typeface="Times New Roman" panose="02020603050405020304" pitchFamily="18" charset="0"/>
              </a:rPr>
              <a:t>      При этом: </a:t>
            </a:r>
          </a:p>
          <a:p>
            <a:pPr algn="just"/>
            <a:r>
              <a:rPr lang="ru-RU" sz="1200" dirty="0">
                <a:latin typeface="Times New Roman" panose="02020603050405020304" pitchFamily="18" charset="0"/>
                <a:cs typeface="Times New Roman" panose="02020603050405020304" pitchFamily="18" charset="0"/>
              </a:rPr>
              <a:t>− сокращённые (стяжённые) формы (например, </a:t>
            </a:r>
            <a:r>
              <a:rPr lang="en-US" sz="1200" dirty="0">
                <a:latin typeface="Times New Roman" panose="02020603050405020304" pitchFamily="18" charset="0"/>
                <a:cs typeface="Times New Roman" panose="02020603050405020304" pitchFamily="18" charset="0"/>
              </a:rPr>
              <a:t>she</a:t>
            </a:r>
            <a:r>
              <a:rPr lang="ru-RU" sz="1200" dirty="0">
                <a:latin typeface="Times New Roman" panose="02020603050405020304" pitchFamily="18" charset="0"/>
                <a:cs typeface="Times New Roman" panose="02020603050405020304" pitchFamily="18" charset="0"/>
              </a:rPr>
              <a:t>’</a:t>
            </a:r>
            <a:r>
              <a:rPr lang="en-US" sz="1200" dirty="0">
                <a:latin typeface="Times New Roman" panose="02020603050405020304" pitchFamily="18" charset="0"/>
                <a:cs typeface="Times New Roman" panose="02020603050405020304" pitchFamily="18" charset="0"/>
              </a:rPr>
              <a:t>s</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it’s</a:t>
            </a:r>
            <a:r>
              <a:rPr lang="ru-RU" sz="1200" dirty="0">
                <a:latin typeface="Times New Roman" panose="02020603050405020304" pitchFamily="18" charset="0"/>
                <a:cs typeface="Times New Roman" panose="02020603050405020304" pitchFamily="18" charset="0"/>
              </a:rPr>
              <a:t>, </a:t>
            </a:r>
            <a:r>
              <a:rPr lang="ru-RU" sz="1200" dirty="0" err="1">
                <a:latin typeface="Times New Roman" panose="02020603050405020304" pitchFamily="18" charset="0"/>
                <a:cs typeface="Times New Roman" panose="02020603050405020304" pitchFamily="18" charset="0"/>
              </a:rPr>
              <a:t>don’t</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did</a:t>
            </a:r>
            <a:r>
              <a:rPr lang="ru-RU" sz="1200" dirty="0" err="1">
                <a:latin typeface="Times New Roman" panose="02020603050405020304" pitchFamily="18" charset="0"/>
                <a:cs typeface="Times New Roman" panose="02020603050405020304" pitchFamily="18" charset="0"/>
              </a:rPr>
              <a:t>n’t</a:t>
            </a:r>
            <a:r>
              <a:rPr lang="ru-RU" sz="1200" dirty="0">
                <a:latin typeface="Times New Roman" panose="02020603050405020304" pitchFamily="18" charset="0"/>
                <a:cs typeface="Times New Roman" panose="02020603050405020304" pitchFamily="18" charset="0"/>
              </a:rPr>
              <a:t>) засчитываются как одно слово; </a:t>
            </a:r>
          </a:p>
          <a:p>
            <a:pPr algn="just"/>
            <a:r>
              <a:rPr lang="ru-RU" sz="1200" dirty="0">
                <a:latin typeface="Times New Roman" panose="02020603050405020304" pitchFamily="18" charset="0"/>
                <a:cs typeface="Times New Roman" panose="02020603050405020304" pitchFamily="18" charset="0"/>
              </a:rPr>
              <a:t>− числительные в виде цифр (например, </a:t>
            </a:r>
            <a:r>
              <a:rPr lang="en-US" sz="1200" dirty="0">
                <a:latin typeface="Times New Roman" panose="02020603050405020304" pitchFamily="18" charset="0"/>
                <a:cs typeface="Times New Roman" panose="02020603050405020304" pitchFamily="18" charset="0"/>
              </a:rPr>
              <a:t>7</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34</a:t>
            </a:r>
            <a:r>
              <a:rPr lang="ru-RU" sz="1200" dirty="0">
                <a:latin typeface="Times New Roman" panose="02020603050405020304" pitchFamily="18" charset="0"/>
                <a:cs typeface="Times New Roman" panose="02020603050405020304" pitchFamily="18" charset="0"/>
              </a:rPr>
              <a:t>, 20</a:t>
            </a:r>
            <a:r>
              <a:rPr lang="en-US" sz="1200" dirty="0">
                <a:latin typeface="Times New Roman" panose="02020603050405020304" pitchFamily="18" charset="0"/>
                <a:cs typeface="Times New Roman" panose="02020603050405020304" pitchFamily="18" charset="0"/>
              </a:rPr>
              <a:t>22</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245</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381</a:t>
            </a:r>
            <a:r>
              <a:rPr lang="ru-RU" sz="1200" dirty="0">
                <a:latin typeface="Times New Roman" panose="02020603050405020304" pitchFamily="18" charset="0"/>
                <a:cs typeface="Times New Roman" panose="02020603050405020304" pitchFamily="18" charset="0"/>
              </a:rPr>
              <a:t>) засчитываются как одно слово; </a:t>
            </a:r>
          </a:p>
          <a:p>
            <a:pPr algn="just"/>
            <a:r>
              <a:rPr lang="ru-RU" sz="1200" dirty="0">
                <a:latin typeface="Times New Roman" panose="02020603050405020304" pitchFamily="18" charset="0"/>
                <a:cs typeface="Times New Roman" panose="02020603050405020304" pitchFamily="18" charset="0"/>
              </a:rPr>
              <a:t>− числительные в виде слов (например, </a:t>
            </a:r>
            <a:r>
              <a:rPr lang="en-US" sz="1200" dirty="0">
                <a:latin typeface="Times New Roman" panose="02020603050405020304" pitchFamily="18" charset="0"/>
                <a:cs typeface="Times New Roman" panose="02020603050405020304" pitchFamily="18" charset="0"/>
              </a:rPr>
              <a:t>thirty-four</a:t>
            </a:r>
            <a:r>
              <a:rPr lang="ru-RU" sz="1200" dirty="0">
                <a:latin typeface="Times New Roman" panose="02020603050405020304" pitchFamily="18" charset="0"/>
                <a:cs typeface="Times New Roman" panose="02020603050405020304" pitchFamily="18" charset="0"/>
              </a:rPr>
              <a:t>) засчитываются как одно слово− числительные в виде цифр с условными обозначениями процентов (например, 50%) засчитываются как одно слово; </a:t>
            </a:r>
          </a:p>
          <a:p>
            <a:pPr algn="just"/>
            <a:r>
              <a:rPr lang="ru-RU" sz="1200" dirty="0">
                <a:latin typeface="Times New Roman" panose="02020603050405020304" pitchFamily="18" charset="0"/>
                <a:cs typeface="Times New Roman" panose="02020603050405020304" pitchFamily="18" charset="0"/>
              </a:rPr>
              <a:t>− составные слова (например, </a:t>
            </a:r>
            <a:r>
              <a:rPr lang="en-US" sz="1200" dirty="0">
                <a:latin typeface="Times New Roman" panose="02020603050405020304" pitchFamily="18" charset="0"/>
                <a:cs typeface="Times New Roman" panose="02020603050405020304" pitchFamily="18" charset="0"/>
              </a:rPr>
              <a:t>hard-working</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south-western</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home-made</a:t>
            </a:r>
            <a:r>
              <a:rPr lang="ru-RU" sz="1200" dirty="0">
                <a:latin typeface="Times New Roman" panose="02020603050405020304" pitchFamily="18" charset="0"/>
                <a:cs typeface="Times New Roman" panose="02020603050405020304" pitchFamily="18" charset="0"/>
              </a:rPr>
              <a:t>) засчитываются как одно слово; </a:t>
            </a:r>
            <a:endParaRPr lang="en-US" sz="1200" dirty="0">
              <a:latin typeface="Times New Roman" panose="02020603050405020304" pitchFamily="18" charset="0"/>
              <a:cs typeface="Times New Roman" panose="02020603050405020304" pitchFamily="18" charset="0"/>
            </a:endParaRPr>
          </a:p>
          <a:p>
            <a:pPr algn="just"/>
            <a:r>
              <a:rPr lang="ru-RU" sz="1200" dirty="0">
                <a:latin typeface="Times New Roman" panose="02020603050405020304" pitchFamily="18" charset="0"/>
                <a:cs typeface="Times New Roman" panose="02020603050405020304" pitchFamily="18" charset="0"/>
              </a:rPr>
              <a:t>− сокращения и аббревиатуры (например, </a:t>
            </a:r>
            <a:r>
              <a:rPr lang="en-US" sz="1200" dirty="0">
                <a:latin typeface="Times New Roman" panose="02020603050405020304" pitchFamily="18" charset="0"/>
                <a:cs typeface="Times New Roman" panose="02020603050405020304" pitchFamily="18" charset="0"/>
              </a:rPr>
              <a:t>USA</a:t>
            </a:r>
            <a:r>
              <a:rPr lang="ru-RU" sz="1200" dirty="0">
                <a:latin typeface="Times New Roman" panose="02020603050405020304" pitchFamily="18" charset="0"/>
                <a:cs typeface="Times New Roman" panose="02020603050405020304" pitchFamily="18" charset="0"/>
              </a:rPr>
              <a:t>, e-</a:t>
            </a:r>
            <a:r>
              <a:rPr lang="en-US" sz="1200" dirty="0">
                <a:latin typeface="Times New Roman" panose="02020603050405020304" pitchFamily="18" charset="0"/>
                <a:cs typeface="Times New Roman" panose="02020603050405020304" pitchFamily="18" charset="0"/>
              </a:rPr>
              <a:t>book</a:t>
            </a:r>
            <a:r>
              <a:rPr lang="ru-RU"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IT</a:t>
            </a:r>
            <a:r>
              <a:rPr lang="ru-RU" sz="1200" dirty="0">
                <a:latin typeface="Times New Roman" panose="02020603050405020304" pitchFamily="18" charset="0"/>
                <a:cs typeface="Times New Roman" panose="02020603050405020304" pitchFamily="18" charset="0"/>
              </a:rPr>
              <a:t>) засчитываются как одно слово.</a:t>
            </a:r>
            <a:endParaRPr lang="ru-RU" sz="12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427A0576-863C-766F-1B51-7BA25CE215A4}"/>
              </a:ext>
            </a:extLst>
          </p:cNvPr>
          <p:cNvSpPr txBox="1"/>
          <p:nvPr/>
        </p:nvSpPr>
        <p:spPr>
          <a:xfrm>
            <a:off x="451620" y="6261208"/>
            <a:ext cx="6128083" cy="1015663"/>
          </a:xfrm>
          <a:prstGeom prst="rect">
            <a:avLst/>
          </a:prstGeom>
          <a:noFill/>
        </p:spPr>
        <p:txBody>
          <a:bodyPr wrap="square">
            <a:spAutoFit/>
          </a:bodyPr>
          <a:lstStyle/>
          <a:p>
            <a:pPr algn="ctr"/>
            <a:r>
              <a:rPr lang="ru-RU" sz="1200" b="1" dirty="0">
                <a:latin typeface="Times New Roman" panose="02020603050405020304" pitchFamily="18" charset="0"/>
                <a:ea typeface="Tahoma" panose="020B0604030504040204" pitchFamily="34" charset="0"/>
                <a:cs typeface="Times New Roman" panose="02020603050405020304" pitchFamily="18" charset="0"/>
              </a:rPr>
              <a:t>Система оценивания выполнения всей работы </a:t>
            </a:r>
            <a:endParaRPr lang="en-US" sz="1200" b="1" dirty="0">
              <a:latin typeface="Times New Roman" panose="02020603050405020304" pitchFamily="18" charset="0"/>
              <a:ea typeface="Tahoma" panose="020B0604030504040204" pitchFamily="34" charset="0"/>
              <a:cs typeface="Times New Roman" panose="02020603050405020304" pitchFamily="18" charset="0"/>
            </a:endParaRPr>
          </a:p>
          <a:p>
            <a:pPr algn="ctr"/>
            <a:endParaRPr lang="en-US" sz="1200" b="1" dirty="0">
              <a:latin typeface="Times New Roman" panose="02020603050405020304" pitchFamily="18" charset="0"/>
              <a:ea typeface="Tahoma" panose="020B0604030504040204" pitchFamily="34" charset="0"/>
              <a:cs typeface="Times New Roman" panose="02020603050405020304" pitchFamily="18" charset="0"/>
            </a:endParaRPr>
          </a:p>
          <a:p>
            <a:r>
              <a:rPr lang="en-US" sz="1200" dirty="0">
                <a:latin typeface="Times New Roman" panose="02020603050405020304" pitchFamily="18" charset="0"/>
                <a:ea typeface="Tahoma" panose="020B0604030504040204" pitchFamily="34" charset="0"/>
                <a:cs typeface="Times New Roman" panose="02020603050405020304" pitchFamily="18" charset="0"/>
              </a:rPr>
              <a:t>     </a:t>
            </a:r>
            <a:r>
              <a:rPr lang="ru-RU" sz="1200" dirty="0">
                <a:latin typeface="Times New Roman" panose="02020603050405020304" pitchFamily="18" charset="0"/>
                <a:ea typeface="Tahoma" panose="020B0604030504040204" pitchFamily="34" charset="0"/>
                <a:cs typeface="Times New Roman" panose="02020603050405020304" pitchFamily="18" charset="0"/>
              </a:rPr>
              <a:t>Максимальный первичный балл за выполнение работы − </a:t>
            </a:r>
            <a:r>
              <a:rPr lang="ru-RU" sz="1200" b="1" dirty="0">
                <a:latin typeface="Times New Roman" panose="02020603050405020304" pitchFamily="18" charset="0"/>
                <a:ea typeface="Tahoma" panose="020B0604030504040204" pitchFamily="34" charset="0"/>
                <a:cs typeface="Times New Roman" panose="02020603050405020304" pitchFamily="18" charset="0"/>
              </a:rPr>
              <a:t>38</a:t>
            </a:r>
            <a:r>
              <a:rPr lang="ru-RU" sz="1200" dirty="0">
                <a:latin typeface="Times New Roman" panose="02020603050405020304" pitchFamily="18" charset="0"/>
                <a:ea typeface="Tahoma" panose="020B0604030504040204" pitchFamily="34" charset="0"/>
                <a:cs typeface="Times New Roman" panose="02020603050405020304" pitchFamily="18" charset="0"/>
              </a:rPr>
              <a:t>. </a:t>
            </a:r>
          </a:p>
          <a:p>
            <a:endParaRPr lang="en-US" sz="1200" dirty="0">
              <a:latin typeface="Times New Roman" panose="02020603050405020304" pitchFamily="18" charset="0"/>
              <a:ea typeface="Tahoma" panose="020B0604030504040204" pitchFamily="34" charset="0"/>
              <a:cs typeface="Times New Roman" panose="02020603050405020304" pitchFamily="18" charset="0"/>
            </a:endParaRPr>
          </a:p>
          <a:p>
            <a:r>
              <a:rPr lang="en-US" sz="1200" dirty="0">
                <a:latin typeface="Times New Roman" panose="02020603050405020304" pitchFamily="18" charset="0"/>
                <a:ea typeface="Tahoma" panose="020B0604030504040204" pitchFamily="34" charset="0"/>
                <a:cs typeface="Times New Roman" panose="02020603050405020304" pitchFamily="18" charset="0"/>
              </a:rPr>
              <a:t>     </a:t>
            </a:r>
            <a:r>
              <a:rPr lang="ru-RU" sz="1200" i="1" spc="-20" dirty="0">
                <a:latin typeface="Times New Roman" panose="02020603050405020304" pitchFamily="18" charset="0"/>
                <a:ea typeface="Tahoma" panose="020B0604030504040204" pitchFamily="34" charset="0"/>
                <a:cs typeface="Times New Roman" panose="02020603050405020304" pitchFamily="18" charset="0"/>
              </a:rPr>
              <a:t>Рекомендации по переводу первичных баллов в отметки по пятибалльной шкале</a:t>
            </a:r>
            <a:r>
              <a:rPr lang="en-US" sz="1200" i="1" spc="-20" dirty="0">
                <a:latin typeface="Times New Roman" panose="02020603050405020304" pitchFamily="18" charset="0"/>
                <a:ea typeface="Tahoma" panose="020B0604030504040204" pitchFamily="34" charset="0"/>
                <a:cs typeface="Times New Roman" panose="02020603050405020304" pitchFamily="18" charset="0"/>
              </a:rPr>
              <a:t>.</a:t>
            </a:r>
            <a:endParaRPr lang="ru-RU" sz="1200" i="1" spc="-20" dirty="0">
              <a:latin typeface="Times New Roman" panose="02020603050405020304" pitchFamily="18" charset="0"/>
              <a:ea typeface="Tahoma" panose="020B0604030504040204" pitchFamily="34" charset="0"/>
              <a:cs typeface="Times New Roman" panose="02020603050405020304" pitchFamily="18" charset="0"/>
            </a:endParaRPr>
          </a:p>
        </p:txBody>
      </p:sp>
      <p:graphicFrame>
        <p:nvGraphicFramePr>
          <p:cNvPr id="9" name="Таблица 8">
            <a:extLst>
              <a:ext uri="{FF2B5EF4-FFF2-40B4-BE49-F238E27FC236}">
                <a16:creationId xmlns:a16="http://schemas.microsoft.com/office/drawing/2014/main" id="{685F84FA-63A7-6F0B-E930-02C6A346FE81}"/>
              </a:ext>
            </a:extLst>
          </p:cNvPr>
          <p:cNvGraphicFramePr>
            <a:graphicFrameLocks noGrp="1"/>
          </p:cNvGraphicFramePr>
          <p:nvPr>
            <p:extLst>
              <p:ext uri="{D42A27DB-BD31-4B8C-83A1-F6EECF244321}">
                <p14:modId xmlns:p14="http://schemas.microsoft.com/office/powerpoint/2010/main" val="1974633436"/>
              </p:ext>
            </p:extLst>
          </p:nvPr>
        </p:nvGraphicFramePr>
        <p:xfrm>
          <a:off x="538278" y="7349380"/>
          <a:ext cx="6128087" cy="645160"/>
        </p:xfrm>
        <a:graphic>
          <a:graphicData uri="http://schemas.openxmlformats.org/drawingml/2006/table">
            <a:tbl>
              <a:tblPr firstRow="1" bandRow="1">
                <a:tableStyleId>{5C22544A-7EE6-4342-B048-85BDC9FD1C3A}</a:tableStyleId>
              </a:tblPr>
              <a:tblGrid>
                <a:gridCol w="2653967">
                  <a:extLst>
                    <a:ext uri="{9D8B030D-6E8A-4147-A177-3AD203B41FA5}">
                      <a16:colId xmlns:a16="http://schemas.microsoft.com/office/drawing/2014/main" val="1030176898"/>
                    </a:ext>
                  </a:extLst>
                </a:gridCol>
                <a:gridCol w="868530">
                  <a:extLst>
                    <a:ext uri="{9D8B030D-6E8A-4147-A177-3AD203B41FA5}">
                      <a16:colId xmlns:a16="http://schemas.microsoft.com/office/drawing/2014/main" val="3793806952"/>
                    </a:ext>
                  </a:extLst>
                </a:gridCol>
                <a:gridCol w="868530">
                  <a:extLst>
                    <a:ext uri="{9D8B030D-6E8A-4147-A177-3AD203B41FA5}">
                      <a16:colId xmlns:a16="http://schemas.microsoft.com/office/drawing/2014/main" val="2931111492"/>
                    </a:ext>
                  </a:extLst>
                </a:gridCol>
                <a:gridCol w="868530">
                  <a:extLst>
                    <a:ext uri="{9D8B030D-6E8A-4147-A177-3AD203B41FA5}">
                      <a16:colId xmlns:a16="http://schemas.microsoft.com/office/drawing/2014/main" val="3078205728"/>
                    </a:ext>
                  </a:extLst>
                </a:gridCol>
                <a:gridCol w="868530">
                  <a:extLst>
                    <a:ext uri="{9D8B030D-6E8A-4147-A177-3AD203B41FA5}">
                      <a16:colId xmlns:a16="http://schemas.microsoft.com/office/drawing/2014/main" val="3569835304"/>
                    </a:ext>
                  </a:extLst>
                </a:gridCol>
              </a:tblGrid>
              <a:tr h="247650">
                <a:tc>
                  <a:txBody>
                    <a:bodyPr/>
                    <a:lstStyle/>
                    <a:p>
                      <a:pPr algn="ctr"/>
                      <a:r>
                        <a:rPr lang="ru-RU" sz="12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Отметка по пятибалльной шкале</a:t>
                      </a:r>
                      <a:endPar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09916085"/>
                  </a:ext>
                </a:extLst>
              </a:tr>
              <a:tr h="370840">
                <a:tc>
                  <a:txBody>
                    <a:bodyPr/>
                    <a:lstStyle/>
                    <a:p>
                      <a:pPr algn="ctr"/>
                      <a:r>
                        <a:rPr lang="ru-RU" sz="1200" dirty="0">
                          <a:latin typeface="Times New Roman" panose="02020603050405020304" pitchFamily="18" charset="0"/>
                          <a:ea typeface="Tahoma" panose="020B0604030504040204" pitchFamily="34" charset="0"/>
                          <a:cs typeface="Times New Roman" panose="02020603050405020304" pitchFamily="18" charset="0"/>
                        </a:rPr>
                        <a:t>Первичные баллы </a:t>
                      </a:r>
                      <a:endPar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0-12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13-21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22-32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ru-RU" sz="1200" b="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33-38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4413087"/>
                  </a:ext>
                </a:extLst>
              </a:tr>
            </a:tbl>
          </a:graphicData>
        </a:graphic>
      </p:graphicFrame>
    </p:spTree>
    <p:extLst>
      <p:ext uri="{BB962C8B-B14F-4D97-AF65-F5344CB8AC3E}">
        <p14:creationId xmlns:p14="http://schemas.microsoft.com/office/powerpoint/2010/main" val="318186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3E26A-5C01-1400-29F8-1B16139BFB1F}"/>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0761402-2136-7076-7584-298B56B88AD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Овал 5">
            <a:extLst>
              <a:ext uri="{FF2B5EF4-FFF2-40B4-BE49-F238E27FC236}">
                <a16:creationId xmlns:a16="http://schemas.microsoft.com/office/drawing/2014/main" id="{651420E5-C8AE-7AA4-C1C2-A892949AC1BA}"/>
              </a:ext>
            </a:extLst>
          </p:cNvPr>
          <p:cNvSpPr/>
          <p:nvPr/>
        </p:nvSpPr>
        <p:spPr>
          <a:xfrm>
            <a:off x="413468" y="129672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rPr>
              <a:t>1</a:t>
            </a:r>
          </a:p>
        </p:txBody>
      </p:sp>
      <p:sp>
        <p:nvSpPr>
          <p:cNvPr id="7" name="TextBox 6">
            <a:extLst>
              <a:ext uri="{FF2B5EF4-FFF2-40B4-BE49-F238E27FC236}">
                <a16:creationId xmlns:a16="http://schemas.microsoft.com/office/drawing/2014/main" id="{4B879F6A-2B7F-23C9-9629-6399F6E40E01}"/>
              </a:ext>
            </a:extLst>
          </p:cNvPr>
          <p:cNvSpPr txBox="1"/>
          <p:nvPr/>
        </p:nvSpPr>
        <p:spPr>
          <a:xfrm>
            <a:off x="723569" y="1223377"/>
            <a:ext cx="5895891" cy="6001643"/>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Прослушайте диалог. Подберите к каждому утверждению </a:t>
            </a:r>
            <a:r>
              <a:rPr lang="ru-RU" sz="1200" b="1" dirty="0">
                <a:latin typeface="Tahoma" panose="020B0604030504040204" pitchFamily="34" charset="0"/>
                <a:ea typeface="Tahoma" panose="020B0604030504040204" pitchFamily="34" charset="0"/>
                <a:cs typeface="Tahoma" panose="020B0604030504040204" pitchFamily="34" charset="0"/>
              </a:rPr>
              <a:t>A-E</a:t>
            </a:r>
            <a:r>
              <a:rPr lang="ru-RU" sz="1200" dirty="0">
                <a:latin typeface="Tahoma" panose="020B0604030504040204" pitchFamily="34" charset="0"/>
                <a:ea typeface="Tahoma" panose="020B0604030504040204" pitchFamily="34" charset="0"/>
                <a:cs typeface="Tahoma" panose="020B0604030504040204" pitchFamily="34" charset="0"/>
              </a:rPr>
              <a:t> единственно верный вариант из списка (1, 2 или 3). Диалог прозвучит два раза.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Who has decided what university to apply to?</a:t>
            </a:r>
            <a:r>
              <a:rPr lang="ru-RU" sz="1200" b="1" dirty="0">
                <a:latin typeface="Tahoma" panose="020B0604030504040204" pitchFamily="34" charset="0"/>
                <a:ea typeface="Tahoma" panose="020B0604030504040204" pitchFamily="34" charset="0"/>
                <a:cs typeface="Tahoma" panose="020B0604030504040204" pitchFamily="34" charset="0"/>
              </a:rPr>
              <a:t> </a:t>
            </a:r>
            <a:r>
              <a:rPr lang="en-US" sz="1200" b="1" dirty="0">
                <a:latin typeface="Tahoma" panose="020B0604030504040204" pitchFamily="34" charset="0"/>
                <a:ea typeface="Tahoma" panose="020B0604030504040204" pitchFamily="34" charset="0"/>
                <a:cs typeface="Tahoma" panose="020B0604030504040204" pitchFamily="34" charset="0"/>
              </a:rPr>
              <a:t>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Mia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Jake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r>
              <a:rPr lang="ru-RU" sz="1200" dirty="0">
                <a:latin typeface="Tahoma" panose="020B0604030504040204" pitchFamily="34" charset="0"/>
                <a:ea typeface="Tahoma" panose="020B0604030504040204" pitchFamily="34" charset="0"/>
                <a:cs typeface="Tahoma" panose="020B0604030504040204" pitchFamily="34" charset="0"/>
              </a:rPr>
              <a:t>                                     </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B. Who is good at graphics? </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Mia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Jake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C. Who is less doubtful about the future?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marL="228600" indent="-228600" algn="just">
              <a:buAutoNum type="arabicParenR"/>
            </a:pPr>
            <a:r>
              <a:rPr lang="en-US" sz="1200" dirty="0">
                <a:latin typeface="Tahoma" panose="020B0604030504040204" pitchFamily="34" charset="0"/>
                <a:ea typeface="Tahoma" panose="020B0604030504040204" pitchFamily="34" charset="0"/>
                <a:cs typeface="Tahoma" panose="020B0604030504040204" pitchFamily="34" charset="0"/>
              </a:rPr>
              <a:t>Mia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Jake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Who wants to help the nature in the future?</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en-US"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Mia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Jake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Neither</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E. Who has an idea to cooperate in work?</a:t>
            </a:r>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endParaRPr lang="ru-RU" sz="1200" b="1"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Mia</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2)</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Jake</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3) Both</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p:txBody>
      </p:sp>
      <p:sp>
        <p:nvSpPr>
          <p:cNvPr id="2" name="TextBox 1">
            <a:extLst>
              <a:ext uri="{FF2B5EF4-FFF2-40B4-BE49-F238E27FC236}">
                <a16:creationId xmlns:a16="http://schemas.microsoft.com/office/drawing/2014/main" id="{8CDDEE8A-D32B-BA7F-FB01-8C4DF3710F09}"/>
              </a:ext>
            </a:extLst>
          </p:cNvPr>
          <p:cNvSpPr txBox="1"/>
          <p:nvPr/>
        </p:nvSpPr>
        <p:spPr>
          <a:xfrm>
            <a:off x="3244772" y="9443471"/>
            <a:ext cx="368456" cy="276999"/>
          </a:xfrm>
          <a:prstGeom prst="rect">
            <a:avLst/>
          </a:prstGeom>
          <a:noFill/>
        </p:spPr>
        <p:txBody>
          <a:bodyPr wrap="square" rtlCol="0">
            <a:spAutoFit/>
          </a:bodyPr>
          <a:lstStyle/>
          <a:p>
            <a:r>
              <a:rPr lang="en-US" sz="1200" dirty="0"/>
              <a:t>7</a:t>
            </a:r>
            <a:endParaRPr lang="ru-RU" sz="1200" dirty="0"/>
          </a:p>
        </p:txBody>
      </p:sp>
      <p:sp>
        <p:nvSpPr>
          <p:cNvPr id="9" name="TextBox 8">
            <a:extLst>
              <a:ext uri="{FF2B5EF4-FFF2-40B4-BE49-F238E27FC236}">
                <a16:creationId xmlns:a16="http://schemas.microsoft.com/office/drawing/2014/main" id="{916F04F8-3B85-EE7A-E147-DA9BAD62E00A}"/>
              </a:ext>
            </a:extLst>
          </p:cNvPr>
          <p:cNvSpPr txBox="1"/>
          <p:nvPr/>
        </p:nvSpPr>
        <p:spPr>
          <a:xfrm>
            <a:off x="2975102" y="946378"/>
            <a:ext cx="907797" cy="276999"/>
          </a:xfrm>
          <a:prstGeom prst="rect">
            <a:avLst/>
          </a:prstGeom>
          <a:noFill/>
        </p:spPr>
        <p:txBody>
          <a:bodyPr wrap="square">
            <a:spAutoFit/>
          </a:bodyPr>
          <a:lstStyle/>
          <a:p>
            <a:r>
              <a:rPr lang="ru-RU" sz="1200" b="1" dirty="0">
                <a:solidFill>
                  <a:prstClr val="black"/>
                </a:solidFill>
                <a:latin typeface="Tahoma" panose="020B0604030504040204" pitchFamily="34" charset="0"/>
                <a:ea typeface="Tahoma" panose="020B0604030504040204" pitchFamily="34" charset="0"/>
                <a:cs typeface="Tahoma" panose="020B0604030504040204" pitchFamily="34" charset="0"/>
              </a:rPr>
              <a:t>Часть 1</a:t>
            </a:r>
            <a:endParaRPr lang="ru-RU" b="1" dirty="0"/>
          </a:p>
        </p:txBody>
      </p:sp>
      <p:sp>
        <p:nvSpPr>
          <p:cNvPr id="3" name="TextBox 2">
            <a:extLst>
              <a:ext uri="{FF2B5EF4-FFF2-40B4-BE49-F238E27FC236}">
                <a16:creationId xmlns:a16="http://schemas.microsoft.com/office/drawing/2014/main" id="{A4ADF245-EBCD-5C35-3571-5477B900795C}"/>
              </a:ext>
            </a:extLst>
          </p:cNvPr>
          <p:cNvSpPr txBox="1"/>
          <p:nvPr/>
        </p:nvSpPr>
        <p:spPr>
          <a:xfrm>
            <a:off x="2305878" y="382465"/>
            <a:ext cx="2246243" cy="338554"/>
          </a:xfrm>
          <a:prstGeom prst="rect">
            <a:avLst/>
          </a:prstGeom>
          <a:noFill/>
        </p:spPr>
        <p:txBody>
          <a:bodyPr wrap="square" rtlCol="0">
            <a:spAutoFit/>
          </a:bodyPr>
          <a:lstStyle/>
          <a:p>
            <a:pPr algn="ctr"/>
            <a:r>
              <a:rPr lang="ru-RU" sz="1600" b="1" dirty="0"/>
              <a:t>ВАРИАНТ </a:t>
            </a:r>
            <a:r>
              <a:rPr lang="en-US" sz="1600" b="1" dirty="0"/>
              <a:t>2</a:t>
            </a:r>
            <a:endParaRPr lang="ru-RU" sz="1600" b="1" dirty="0"/>
          </a:p>
        </p:txBody>
      </p:sp>
      <p:graphicFrame>
        <p:nvGraphicFramePr>
          <p:cNvPr id="5" name="Таблица 4">
            <a:extLst>
              <a:ext uri="{FF2B5EF4-FFF2-40B4-BE49-F238E27FC236}">
                <a16:creationId xmlns:a16="http://schemas.microsoft.com/office/drawing/2014/main" id="{58B2D81B-4F50-F5FB-23B3-397ECC4B5B29}"/>
              </a:ext>
            </a:extLst>
          </p:cNvPr>
          <p:cNvGraphicFramePr>
            <a:graphicFrameLocks noGrp="1"/>
          </p:cNvGraphicFramePr>
          <p:nvPr>
            <p:extLst>
              <p:ext uri="{D42A27DB-BD31-4B8C-83A1-F6EECF244321}">
                <p14:modId xmlns:p14="http://schemas.microsoft.com/office/powerpoint/2010/main" val="559027439"/>
              </p:ext>
            </p:extLst>
          </p:nvPr>
        </p:nvGraphicFramePr>
        <p:xfrm>
          <a:off x="1487942" y="6684000"/>
          <a:ext cx="1635872" cy="548640"/>
        </p:xfrm>
        <a:graphic>
          <a:graphicData uri="http://schemas.openxmlformats.org/drawingml/2006/table">
            <a:tbl>
              <a:tblPr firstRow="1" bandRow="1">
                <a:tableStyleId>{5C22544A-7EE6-4342-B048-85BDC9FD1C3A}</a:tableStyleId>
              </a:tblPr>
              <a:tblGrid>
                <a:gridCol w="322580">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1985940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E6678-40A0-12A0-C482-C5F28F7B009F}"/>
            </a:ext>
          </a:extLst>
        </p:cNvPr>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56894A8-D140-D2EF-5217-14FF53025C9A}"/>
              </a:ext>
            </a:extLst>
          </p:cNvPr>
          <p:cNvSpPr/>
          <p:nvPr/>
        </p:nvSpPr>
        <p:spPr>
          <a:xfrm>
            <a:off x="238540" y="218661"/>
            <a:ext cx="6380922" cy="95018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TextBox 1">
            <a:extLst>
              <a:ext uri="{FF2B5EF4-FFF2-40B4-BE49-F238E27FC236}">
                <a16:creationId xmlns:a16="http://schemas.microsoft.com/office/drawing/2014/main" id="{0B5711CC-49CA-F3A0-B9B7-7BF230CEFDD8}"/>
              </a:ext>
            </a:extLst>
          </p:cNvPr>
          <p:cNvSpPr txBox="1"/>
          <p:nvPr/>
        </p:nvSpPr>
        <p:spPr>
          <a:xfrm>
            <a:off x="3244772" y="9443471"/>
            <a:ext cx="368456" cy="276999"/>
          </a:xfrm>
          <a:prstGeom prst="rect">
            <a:avLst/>
          </a:prstGeom>
          <a:noFill/>
        </p:spPr>
        <p:txBody>
          <a:bodyPr wrap="square" rtlCol="0">
            <a:spAutoFit/>
          </a:bodyPr>
          <a:lstStyle/>
          <a:p>
            <a:r>
              <a:rPr lang="en-US" sz="1200" dirty="0"/>
              <a:t>8</a:t>
            </a:r>
            <a:endParaRPr lang="ru-RU" sz="1200" dirty="0"/>
          </a:p>
        </p:txBody>
      </p:sp>
      <p:sp>
        <p:nvSpPr>
          <p:cNvPr id="10" name="Овал 9">
            <a:extLst>
              <a:ext uri="{FF2B5EF4-FFF2-40B4-BE49-F238E27FC236}">
                <a16:creationId xmlns:a16="http://schemas.microsoft.com/office/drawing/2014/main" id="{06997227-C86B-1550-540E-54AC9307913B}"/>
              </a:ext>
            </a:extLst>
          </p:cNvPr>
          <p:cNvSpPr/>
          <p:nvPr/>
        </p:nvSpPr>
        <p:spPr>
          <a:xfrm>
            <a:off x="355181" y="512455"/>
            <a:ext cx="310101" cy="318052"/>
          </a:xfrm>
          <a:prstGeom prst="ellipse">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Tahoma" panose="020B0604030504040204" pitchFamily="34" charset="0"/>
                <a:ea typeface="Tahoma" panose="020B0604030504040204" pitchFamily="34" charset="0"/>
                <a:cs typeface="Tahoma" panose="020B0604030504040204" pitchFamily="34" charset="0"/>
              </a:rPr>
              <a:t>2</a:t>
            </a:r>
            <a:endParaRPr lang="ru-RU" sz="14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88F1742B-B964-0186-48AC-91D4A2FADEC4}"/>
              </a:ext>
            </a:extLst>
          </p:cNvPr>
          <p:cNvSpPr txBox="1"/>
          <p:nvPr/>
        </p:nvSpPr>
        <p:spPr>
          <a:xfrm>
            <a:off x="665282" y="472460"/>
            <a:ext cx="5895891" cy="9140964"/>
          </a:xfrm>
          <a:prstGeom prst="rect">
            <a:avLst/>
          </a:prstGeom>
          <a:noFill/>
        </p:spPr>
        <p:txBody>
          <a:bodyPr wrap="square" rtlCol="0">
            <a:spAutoFit/>
          </a:bodyPr>
          <a:lstStyle/>
          <a:p>
            <a:pPr algn="just"/>
            <a:r>
              <a:rPr lang="ru-RU" sz="1200" dirty="0">
                <a:latin typeface="Tahoma" panose="020B0604030504040204" pitchFamily="34" charset="0"/>
                <a:ea typeface="Tahoma" panose="020B0604030504040204" pitchFamily="34" charset="0"/>
                <a:cs typeface="Tahoma" panose="020B0604030504040204" pitchFamily="34" charset="0"/>
              </a:rPr>
              <a:t>Сопоставьте отрывки текста </a:t>
            </a:r>
            <a:r>
              <a:rPr lang="en-US" sz="1200" b="1" dirty="0">
                <a:latin typeface="Tahoma" panose="020B0604030504040204" pitchFamily="34" charset="0"/>
                <a:ea typeface="Tahoma" panose="020B0604030504040204" pitchFamily="34" charset="0"/>
                <a:cs typeface="Tahoma" panose="020B0604030504040204" pitchFamily="34" charset="0"/>
              </a:rPr>
              <a:t>A–E </a:t>
            </a:r>
            <a:r>
              <a:rPr lang="ru-RU" sz="1200" dirty="0">
                <a:latin typeface="Tahoma" panose="020B0604030504040204" pitchFamily="34" charset="0"/>
                <a:ea typeface="Tahoma" panose="020B0604030504040204" pitchFamily="34" charset="0"/>
                <a:cs typeface="Tahoma" panose="020B0604030504040204" pitchFamily="34" charset="0"/>
              </a:rPr>
              <a:t>и заголовки </a:t>
            </a:r>
            <a:r>
              <a:rPr lang="ru-RU" sz="1200" b="1" dirty="0">
                <a:latin typeface="Tahoma" panose="020B0604030504040204" pitchFamily="34" charset="0"/>
                <a:ea typeface="Tahoma" panose="020B0604030504040204" pitchFamily="34" charset="0"/>
                <a:cs typeface="Tahoma" panose="020B0604030504040204" pitchFamily="34" charset="0"/>
              </a:rPr>
              <a:t>1–6</a:t>
            </a:r>
            <a:r>
              <a:rPr lang="ru-RU" sz="1200" dirty="0">
                <a:latin typeface="Tahoma" panose="020B0604030504040204" pitchFamily="34" charset="0"/>
                <a:ea typeface="Tahoma" panose="020B0604030504040204" pitchFamily="34" charset="0"/>
                <a:cs typeface="Tahoma" panose="020B0604030504040204" pitchFamily="34" charset="0"/>
              </a:rPr>
              <a:t>. Каждый заголовок можно использовать только один раз. Один заголовок окажется лишним. </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1.  A competitive hobby</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2.  A passion for the past </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3.  An expensive pastime</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4.  In search of the unexplained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5.  Love for creatures</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dirty="0">
                <a:latin typeface="Tahoma" panose="020B0604030504040204" pitchFamily="34" charset="0"/>
                <a:ea typeface="Tahoma" panose="020B0604030504040204" pitchFamily="34" charset="0"/>
                <a:cs typeface="Tahoma" panose="020B0604030504040204" pitchFamily="34" charset="0"/>
              </a:rPr>
              <a:t>6. </a:t>
            </a:r>
            <a:r>
              <a:rPr lang="ru-RU" sz="1200" dirty="0">
                <a:latin typeface="Tahoma" panose="020B0604030504040204" pitchFamily="34" charset="0"/>
                <a:ea typeface="Tahoma" panose="020B0604030504040204" pitchFamily="34" charset="0"/>
                <a:cs typeface="Tahoma" panose="020B0604030504040204" pitchFamily="34" charset="0"/>
              </a:rPr>
              <a:t> </a:t>
            </a:r>
            <a:r>
              <a:rPr lang="en-US" sz="1200" dirty="0">
                <a:latin typeface="Tahoma" panose="020B0604030504040204" pitchFamily="34" charset="0"/>
                <a:ea typeface="Tahoma" panose="020B0604030504040204" pitchFamily="34" charset="0"/>
                <a:cs typeface="Tahoma" panose="020B0604030504040204" pitchFamily="34" charset="0"/>
              </a:rPr>
              <a:t>It all begins with curiosity</a:t>
            </a:r>
            <a:endParaRPr lang="ru-RU" sz="1200" dirty="0">
              <a:latin typeface="Tahoma" panose="020B0604030504040204" pitchFamily="34" charset="0"/>
              <a:ea typeface="Tahoma" panose="020B0604030504040204" pitchFamily="34" charset="0"/>
              <a:cs typeface="Tahoma" panose="020B0604030504040204" pitchFamily="34" charset="0"/>
            </a:endParaRPr>
          </a:p>
          <a:p>
            <a:pPr algn="ctr"/>
            <a:r>
              <a:rPr lang="en-US" sz="1200" b="0" i="0" dirty="0">
                <a:effectLst/>
                <a:latin typeface="Tahoma" panose="020B0604030504040204" pitchFamily="34" charset="0"/>
                <a:ea typeface="Tahoma" panose="020B0604030504040204" pitchFamily="34" charset="0"/>
                <a:cs typeface="Tahoma" panose="020B0604030504040204" pitchFamily="34" charset="0"/>
              </a:rPr>
              <a:t>           </a:t>
            </a:r>
            <a:endParaRPr lang="ru-RU" sz="1200" b="0" i="0" dirty="0">
              <a:effectLst/>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A. </a:t>
            </a:r>
            <a:r>
              <a:rPr lang="en-US" sz="1200" dirty="0">
                <a:latin typeface="Tahoma" panose="020B0604030504040204" pitchFamily="34" charset="0"/>
                <a:ea typeface="Tahoma" panose="020B0604030504040204" pitchFamily="34" charset="0"/>
                <a:cs typeface="Tahoma" panose="020B0604030504040204" pitchFamily="34" charset="0"/>
              </a:rPr>
              <a:t>One of the examples of a person with a strange hobby is the world-famous actor, Johnny Depp. Known for his eccentric roles, Depp is also an avid collector of unusual artifacts and memorabilia, including dried heads of Amazonian tribes. This strange hobby not only reflects his love for the unusual but also demonstrates his passion for history and culture. He is driven not only by the excitement of collecting, but also by the desire to possess a piece of the past that tells a story. </a:t>
            </a:r>
          </a:p>
          <a:p>
            <a:pPr algn="just"/>
            <a:r>
              <a:rPr lang="en-US" sz="1200" b="1" dirty="0">
                <a:latin typeface="Tahoma" panose="020B0604030504040204" pitchFamily="34" charset="0"/>
                <a:ea typeface="Tahoma" panose="020B0604030504040204" pitchFamily="34" charset="0"/>
                <a:cs typeface="Tahoma" panose="020B0604030504040204" pitchFamily="34" charset="0"/>
              </a:rPr>
              <a:t>B. </a:t>
            </a:r>
            <a:r>
              <a:rPr lang="en-US" sz="1200" dirty="0">
                <a:latin typeface="Tahoma" panose="020B0604030504040204" pitchFamily="34" charset="0"/>
                <a:ea typeface="Tahoma" panose="020B0604030504040204" pitchFamily="34" charset="0"/>
                <a:cs typeface="Tahoma" panose="020B0604030504040204" pitchFamily="34" charset="0"/>
              </a:rPr>
              <a:t>Known for his groundbreaking inventions, Nikola Tesla was also fascinated by pigeons and had a special relationship with them. In the years of his life, he began feeding and caring for pigeons in New York, sometimes claiming that he felt a connection with them on a deep, spiritual level. This strange hobby might seem unrelated to his revolutionary work in electricity, but it illustrates the power of his creative nature.</a:t>
            </a:r>
          </a:p>
          <a:p>
            <a:pPr algn="just"/>
            <a:r>
              <a:rPr lang="en-US" sz="1200" b="1" dirty="0">
                <a:latin typeface="Tahoma" panose="020B0604030504040204" pitchFamily="34" charset="0"/>
                <a:ea typeface="Tahoma" panose="020B0604030504040204" pitchFamily="34" charset="0"/>
                <a:cs typeface="Tahoma" panose="020B0604030504040204" pitchFamily="34" charset="0"/>
              </a:rPr>
              <a:t>C. </a:t>
            </a:r>
            <a:r>
              <a:rPr lang="en-US" sz="1200" dirty="0">
                <a:latin typeface="Tahoma" panose="020B0604030504040204" pitchFamily="34" charset="0"/>
                <a:ea typeface="Tahoma" panose="020B0604030504040204" pitchFamily="34" charset="0"/>
                <a:cs typeface="Tahoma" panose="020B0604030504040204" pitchFamily="34" charset="0"/>
              </a:rPr>
              <a:t>Another celebrity with an unusual pastime is the popstar Lady Gaga, who is known for her theatrical performances and avant-garde fashion. Beyond the music industry, Gaga surprisingly engages in the art of ghost hunting. Fascinated by the supernatural, she often explores haunted locations, seeking to connect with spirits. This quirky hobby speaks about her desire to break boundaries and accept the unexpected.</a:t>
            </a:r>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en-US" sz="1200" b="1" dirty="0">
                <a:latin typeface="Tahoma" panose="020B0604030504040204" pitchFamily="34" charset="0"/>
                <a:ea typeface="Tahoma" panose="020B0604030504040204" pitchFamily="34" charset="0"/>
                <a:cs typeface="Tahoma" panose="020B0604030504040204" pitchFamily="34" charset="0"/>
              </a:rPr>
              <a:t>D. </a:t>
            </a:r>
            <a:r>
              <a:rPr lang="en-US" sz="1200" dirty="0">
                <a:latin typeface="Tahoma" panose="020B0604030504040204" pitchFamily="34" charset="0"/>
                <a:ea typeface="Tahoma" panose="020B0604030504040204" pitchFamily="34" charset="0"/>
                <a:cs typeface="Tahoma" panose="020B0604030504040204" pitchFamily="34" charset="0"/>
              </a:rPr>
              <a:t>There’s the legendary basketball player, Michael Jordan, whose competitive spirit extended beyond the court. Surprisingly, one of his favorite activities is fishing. Although this hobby seems relatively popular, his approach to fishing is not at all ordinary. Jordan is known to take on extraordinary challenges, such as fishing in unusual locations or competing against friends for the biggest catch. His dedication to this hobby clearly demonstrates the importance of passion and competition, even in leisure activities.</a:t>
            </a:r>
          </a:p>
          <a:p>
            <a:pPr algn="just"/>
            <a:r>
              <a:rPr lang="en-US" sz="1200" b="1" dirty="0">
                <a:latin typeface="Tahoma" panose="020B0604030504040204" pitchFamily="34" charset="0"/>
                <a:ea typeface="Tahoma" panose="020B0604030504040204" pitchFamily="34" charset="0"/>
                <a:cs typeface="Tahoma" panose="020B0604030504040204" pitchFamily="34" charset="0"/>
              </a:rPr>
              <a:t>E.</a:t>
            </a:r>
            <a:r>
              <a:rPr lang="en-US" sz="1200" b="0" i="0" dirty="0">
                <a:solidFill>
                  <a:srgbClr val="1E293B"/>
                </a:solidFill>
                <a:effectLst/>
                <a:latin typeface="courier"/>
              </a:rPr>
              <a:t> </a:t>
            </a:r>
            <a:r>
              <a:rPr lang="en-US" sz="1200" dirty="0">
                <a:solidFill>
                  <a:srgbClr val="1E293B"/>
                </a:solidFill>
                <a:latin typeface="Tahoma" panose="020B0604030504040204" pitchFamily="34" charset="0"/>
                <a:ea typeface="Tahoma" panose="020B0604030504040204" pitchFamily="34" charset="0"/>
                <a:cs typeface="Tahoma" panose="020B0604030504040204" pitchFamily="34" charset="0"/>
              </a:rPr>
              <a:t>T</a:t>
            </a:r>
            <a:r>
              <a:rPr lang="en-US" sz="1200" b="0" i="0" dirty="0">
                <a:effectLst/>
                <a:latin typeface="Tahoma" panose="020B0604030504040204" pitchFamily="34" charset="0"/>
                <a:ea typeface="Tahoma" panose="020B0604030504040204" pitchFamily="34" charset="0"/>
                <a:cs typeface="Tahoma" panose="020B0604030504040204" pitchFamily="34" charset="0"/>
              </a:rPr>
              <a:t>he genius inventor Elon Musk reveals another strange hobby: he enjoys making and collecting tiny model rockets. This passion isn’t just a whim; it reflects his lifelong passion for space exploration and innovation. For young enthusiasts interested in science and technology, Musk's hobby serves as a reminder that even the most influential figures have roots in simple, playful interests. By pursuing hobbies like rocket modeling, </a:t>
            </a:r>
            <a:r>
              <a:rPr lang="en-US" sz="1200" dirty="0">
                <a:latin typeface="Tahoma" panose="020B0604030504040204" pitchFamily="34" charset="0"/>
                <a:ea typeface="Tahoma" panose="020B0604030504040204" pitchFamily="34" charset="0"/>
                <a:cs typeface="Tahoma" panose="020B0604030504040204" pitchFamily="34" charset="0"/>
              </a:rPr>
              <a:t>people</a:t>
            </a:r>
            <a:r>
              <a:rPr lang="en-US" sz="1200" b="0" i="0" dirty="0">
                <a:effectLst/>
                <a:latin typeface="Tahoma" panose="020B0604030504040204" pitchFamily="34" charset="0"/>
                <a:ea typeface="Tahoma" panose="020B0604030504040204" pitchFamily="34" charset="0"/>
                <a:cs typeface="Tahoma" panose="020B0604030504040204" pitchFamily="34" charset="0"/>
              </a:rPr>
              <a:t> can explore their own creativity and scientific curiosity, encouraging them to think big while also appreciating the beauty of small, simplistic joys.</a:t>
            </a:r>
            <a:endParaRPr lang="en-US" sz="1200" dirty="0">
              <a:latin typeface="Tahoma" panose="020B0604030504040204" pitchFamily="34" charset="0"/>
              <a:ea typeface="Tahoma" panose="020B0604030504040204" pitchFamily="34" charset="0"/>
              <a:cs typeface="Tahoma" panose="020B0604030504040204" pitchFamily="34" charset="0"/>
            </a:endParaRP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Занесите в таблицу номера ответов под буквами.</a:t>
            </a:r>
          </a:p>
          <a:p>
            <a:pPr algn="just"/>
            <a:endParaRPr lang="ru-RU" sz="1200" dirty="0">
              <a:latin typeface="Tahoma" panose="020B0604030504040204" pitchFamily="34" charset="0"/>
              <a:ea typeface="Tahoma" panose="020B0604030504040204" pitchFamily="34" charset="0"/>
              <a:cs typeface="Tahoma" panose="020B0604030504040204" pitchFamily="34" charset="0"/>
            </a:endParaRPr>
          </a:p>
          <a:p>
            <a:pPr algn="just"/>
            <a:r>
              <a:rPr lang="ru-RU" sz="1200" dirty="0">
                <a:latin typeface="Tahoma" panose="020B0604030504040204" pitchFamily="34" charset="0"/>
                <a:ea typeface="Tahoma" panose="020B0604030504040204" pitchFamily="34" charset="0"/>
                <a:cs typeface="Tahoma" panose="020B0604030504040204" pitchFamily="34" charset="0"/>
              </a:rPr>
              <a:t>Ответ: </a:t>
            </a:r>
          </a:p>
          <a:p>
            <a:pPr algn="just"/>
            <a:endParaRPr lang="en-US" sz="12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47521FB5-6A10-815E-3F0B-567E54E73875}"/>
              </a:ext>
            </a:extLst>
          </p:cNvPr>
          <p:cNvSpPr txBox="1"/>
          <p:nvPr/>
        </p:nvSpPr>
        <p:spPr>
          <a:xfrm>
            <a:off x="6019138" y="23063"/>
            <a:ext cx="715617" cy="230832"/>
          </a:xfrm>
          <a:prstGeom prst="rect">
            <a:avLst/>
          </a:prstGeom>
          <a:noFill/>
        </p:spPr>
        <p:txBody>
          <a:bodyPr wrap="square" rtlCol="0">
            <a:spAutoFit/>
          </a:bodyPr>
          <a:lstStyle/>
          <a:p>
            <a:r>
              <a:rPr lang="ru-RU" sz="900" dirty="0"/>
              <a:t>Вариант </a:t>
            </a:r>
            <a:r>
              <a:rPr lang="en-US" sz="900" dirty="0"/>
              <a:t>2</a:t>
            </a:r>
            <a:endParaRPr lang="ru-RU" sz="900" dirty="0"/>
          </a:p>
        </p:txBody>
      </p:sp>
      <p:graphicFrame>
        <p:nvGraphicFramePr>
          <p:cNvPr id="8" name="Таблица 7">
            <a:extLst>
              <a:ext uri="{FF2B5EF4-FFF2-40B4-BE49-F238E27FC236}">
                <a16:creationId xmlns:a16="http://schemas.microsoft.com/office/drawing/2014/main" id="{D56003B0-BE2D-DBFE-6DE3-F74D0E2E5EFF}"/>
              </a:ext>
            </a:extLst>
          </p:cNvPr>
          <p:cNvGraphicFramePr>
            <a:graphicFrameLocks noGrp="1"/>
          </p:cNvGraphicFramePr>
          <p:nvPr/>
        </p:nvGraphicFramePr>
        <p:xfrm>
          <a:off x="1384817" y="8778574"/>
          <a:ext cx="1641615" cy="548640"/>
        </p:xfrm>
        <a:graphic>
          <a:graphicData uri="http://schemas.openxmlformats.org/drawingml/2006/table">
            <a:tbl>
              <a:tblPr firstRow="1" bandRow="1">
                <a:tableStyleId>{5C22544A-7EE6-4342-B048-85BDC9FD1C3A}</a:tableStyleId>
              </a:tblPr>
              <a:tblGrid>
                <a:gridCol w="328323">
                  <a:extLst>
                    <a:ext uri="{9D8B030D-6E8A-4147-A177-3AD203B41FA5}">
                      <a16:colId xmlns:a16="http://schemas.microsoft.com/office/drawing/2014/main" val="360016809"/>
                    </a:ext>
                  </a:extLst>
                </a:gridCol>
                <a:gridCol w="328323">
                  <a:extLst>
                    <a:ext uri="{9D8B030D-6E8A-4147-A177-3AD203B41FA5}">
                      <a16:colId xmlns:a16="http://schemas.microsoft.com/office/drawing/2014/main" val="881724602"/>
                    </a:ext>
                  </a:extLst>
                </a:gridCol>
                <a:gridCol w="328323">
                  <a:extLst>
                    <a:ext uri="{9D8B030D-6E8A-4147-A177-3AD203B41FA5}">
                      <a16:colId xmlns:a16="http://schemas.microsoft.com/office/drawing/2014/main" val="4273284677"/>
                    </a:ext>
                  </a:extLst>
                </a:gridCol>
                <a:gridCol w="328323">
                  <a:extLst>
                    <a:ext uri="{9D8B030D-6E8A-4147-A177-3AD203B41FA5}">
                      <a16:colId xmlns:a16="http://schemas.microsoft.com/office/drawing/2014/main" val="2510934525"/>
                    </a:ext>
                  </a:extLst>
                </a:gridCol>
                <a:gridCol w="328323">
                  <a:extLst>
                    <a:ext uri="{9D8B030D-6E8A-4147-A177-3AD203B41FA5}">
                      <a16:colId xmlns:a16="http://schemas.microsoft.com/office/drawing/2014/main" val="1799152882"/>
                    </a:ext>
                  </a:extLst>
                </a:gridCol>
              </a:tblGrid>
              <a:tr h="0">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A</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B</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C</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D</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200" b="0" dirty="0">
                          <a:solidFill>
                            <a:schemeClr val="tx1"/>
                          </a:solidFill>
                          <a:latin typeface="Tahoma" panose="020B0604030504040204" pitchFamily="34" charset="0"/>
                          <a:ea typeface="Tahoma" panose="020B0604030504040204" pitchFamily="34" charset="0"/>
                          <a:cs typeface="Tahoma" panose="020B0604030504040204" pitchFamily="34" charset="0"/>
                        </a:rPr>
                        <a:t>E</a:t>
                      </a:r>
                      <a:endParaRPr lang="ru-RU" sz="1200" b="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5176481"/>
                  </a:ext>
                </a:extLst>
              </a:tr>
              <a:tr h="0">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ru-RU" sz="120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9703375"/>
                  </a:ext>
                </a:extLst>
              </a:tr>
            </a:tbl>
          </a:graphicData>
        </a:graphic>
      </p:graphicFrame>
    </p:spTree>
    <p:extLst>
      <p:ext uri="{BB962C8B-B14F-4D97-AF65-F5344CB8AC3E}">
        <p14:creationId xmlns:p14="http://schemas.microsoft.com/office/powerpoint/2010/main" val="410486055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18372</TotalTime>
  <Words>26333</Words>
  <Application>Microsoft Office PowerPoint</Application>
  <PresentationFormat>Лист A4 (210x297 мм)</PresentationFormat>
  <Paragraphs>3059</Paragraphs>
  <Slides>76</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76</vt:i4>
      </vt:variant>
    </vt:vector>
  </HeadingPairs>
  <TitlesOfParts>
    <vt:vector size="83" baseType="lpstr">
      <vt:lpstr>Arial</vt:lpstr>
      <vt:lpstr>Calibri</vt:lpstr>
      <vt:lpstr>Calibri Light</vt:lpstr>
      <vt:lpstr>courier</vt:lpstr>
      <vt:lpstr>Tahoma</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Марина Секерина</dc:creator>
  <cp:lastModifiedBy>Марина Секерина</cp:lastModifiedBy>
  <cp:revision>2611</cp:revision>
  <dcterms:created xsi:type="dcterms:W3CDTF">2024-09-11T19:05:49Z</dcterms:created>
  <dcterms:modified xsi:type="dcterms:W3CDTF">2024-12-21T20:32:24Z</dcterms:modified>
</cp:coreProperties>
</file>