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95" r:id="rId2"/>
    <p:sldId id="302" r:id="rId3"/>
    <p:sldId id="329" r:id="rId4"/>
    <p:sldId id="312" r:id="rId5"/>
    <p:sldId id="258" r:id="rId6"/>
    <p:sldId id="345" r:id="rId7"/>
    <p:sldId id="331" r:id="rId8"/>
    <p:sldId id="332" r:id="rId9"/>
    <p:sldId id="333" r:id="rId10"/>
    <p:sldId id="346" r:id="rId11"/>
    <p:sldId id="354" r:id="rId12"/>
    <p:sldId id="355" r:id="rId13"/>
    <p:sldId id="356" r:id="rId14"/>
    <p:sldId id="347" r:id="rId15"/>
    <p:sldId id="357" r:id="rId16"/>
    <p:sldId id="358" r:id="rId17"/>
    <p:sldId id="359" r:id="rId18"/>
    <p:sldId id="348" r:id="rId19"/>
    <p:sldId id="360" r:id="rId20"/>
    <p:sldId id="361" r:id="rId21"/>
    <p:sldId id="362" r:id="rId22"/>
    <p:sldId id="349" r:id="rId23"/>
    <p:sldId id="363" r:id="rId24"/>
    <p:sldId id="364" r:id="rId25"/>
    <p:sldId id="365" r:id="rId26"/>
    <p:sldId id="350" r:id="rId27"/>
    <p:sldId id="366" r:id="rId28"/>
    <p:sldId id="367" r:id="rId29"/>
    <p:sldId id="368" r:id="rId30"/>
    <p:sldId id="351" r:id="rId31"/>
    <p:sldId id="369" r:id="rId32"/>
    <p:sldId id="370" r:id="rId33"/>
    <p:sldId id="371" r:id="rId34"/>
    <p:sldId id="352" r:id="rId35"/>
    <p:sldId id="372" r:id="rId36"/>
    <p:sldId id="373" r:id="rId37"/>
    <p:sldId id="374" r:id="rId38"/>
    <p:sldId id="353" r:id="rId39"/>
    <p:sldId id="375" r:id="rId40"/>
    <p:sldId id="376" r:id="rId41"/>
    <p:sldId id="377" r:id="rId42"/>
    <p:sldId id="285" r:id="rId43"/>
    <p:sldId id="378" r:id="rId44"/>
    <p:sldId id="259" r:id="rId45"/>
    <p:sldId id="335" r:id="rId46"/>
    <p:sldId id="337" r:id="rId47"/>
    <p:sldId id="334" r:id="rId48"/>
    <p:sldId id="336" r:id="rId49"/>
    <p:sldId id="338" r:id="rId50"/>
    <p:sldId id="339" r:id="rId51"/>
    <p:sldId id="340" r:id="rId52"/>
    <p:sldId id="341" r:id="rId53"/>
    <p:sldId id="342" r:id="rId54"/>
    <p:sldId id="292" r:id="rId55"/>
    <p:sldId id="328" r:id="rId5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F1"/>
    <a:srgbClr val="EB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686"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EFF3E-DADC-4F94-A679-999D7D2D6467}" type="datetimeFigureOut">
              <a:rPr lang="ru-RU" smtClean="0"/>
              <a:t>27.11.2024</a:t>
            </a:fld>
            <a:endParaRPr lang="ru-RU"/>
          </a:p>
        </p:txBody>
      </p:sp>
      <p:sp>
        <p:nvSpPr>
          <p:cNvPr id="4" name="Образ слайда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B5D3C-19A4-4C07-BA13-CCB84397B45E}" type="slidenum">
              <a:rPr lang="ru-RU" smtClean="0"/>
              <a:t>‹#›</a:t>
            </a:fld>
            <a:endParaRPr lang="ru-RU"/>
          </a:p>
        </p:txBody>
      </p:sp>
    </p:spTree>
    <p:extLst>
      <p:ext uri="{BB962C8B-B14F-4D97-AF65-F5344CB8AC3E}">
        <p14:creationId xmlns:p14="http://schemas.microsoft.com/office/powerpoint/2010/main" val="60064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07B5D3C-19A4-4C07-BA13-CCB84397B45E}" type="slidenum">
              <a:rPr lang="ru-RU" smtClean="0"/>
              <a:t>42</a:t>
            </a:fld>
            <a:endParaRPr lang="ru-RU"/>
          </a:p>
        </p:txBody>
      </p:sp>
    </p:spTree>
    <p:extLst>
      <p:ext uri="{BB962C8B-B14F-4D97-AF65-F5344CB8AC3E}">
        <p14:creationId xmlns:p14="http://schemas.microsoft.com/office/powerpoint/2010/main" val="385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27B0-5839-0F3B-2E93-2FD9C4E758C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6BE1F91-8B5C-ECB9-5FEA-FBA493CCC41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D31E37D-0D84-0AAF-5D95-843FBA44538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D96A0887-318B-9876-AF66-B57F272D84CC}"/>
              </a:ext>
            </a:extLst>
          </p:cNvPr>
          <p:cNvSpPr>
            <a:spLocks noGrp="1"/>
          </p:cNvSpPr>
          <p:nvPr>
            <p:ph type="sldNum" sz="quarter" idx="5"/>
          </p:nvPr>
        </p:nvSpPr>
        <p:spPr/>
        <p:txBody>
          <a:bodyPr/>
          <a:lstStyle/>
          <a:p>
            <a:fld id="{807B5D3C-19A4-4C07-BA13-CCB84397B45E}" type="slidenum">
              <a:rPr lang="ru-RU" smtClean="0"/>
              <a:t>43</a:t>
            </a:fld>
            <a:endParaRPr lang="ru-RU"/>
          </a:p>
        </p:txBody>
      </p:sp>
    </p:spTree>
    <p:extLst>
      <p:ext uri="{BB962C8B-B14F-4D97-AF65-F5344CB8AC3E}">
        <p14:creationId xmlns:p14="http://schemas.microsoft.com/office/powerpoint/2010/main" val="257896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CDDE280-88FA-4CD6-BB9F-2372DDD396A0}"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248100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CDDE280-88FA-4CD6-BB9F-2372DDD396A0}"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293346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CDDE280-88FA-4CD6-BB9F-2372DDD396A0}"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270375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CDDE280-88FA-4CD6-BB9F-2372DDD396A0}"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135158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CDDE280-88FA-4CD6-BB9F-2372DDD396A0}" type="datetimeFigureOut">
              <a:rPr lang="ru-RU" smtClean="0"/>
              <a:t>27.11.2024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337107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CDDE280-88FA-4CD6-BB9F-2372DDD396A0}"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3079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472381" y="3618442"/>
            <a:ext cx="2901255"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471863" y="3618442"/>
            <a:ext cx="2915543"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CDDE280-88FA-4CD6-BB9F-2372DDD396A0}" type="datetimeFigureOut">
              <a:rPr lang="ru-RU" smtClean="0"/>
              <a:t>27.11.2024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41565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CDDE280-88FA-4CD6-BB9F-2372DDD396A0}" type="datetimeFigureOut">
              <a:rPr lang="ru-RU" smtClean="0"/>
              <a:t>27.11.2024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37204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DE280-88FA-4CD6-BB9F-2372DDD396A0}" type="datetimeFigureOut">
              <a:rPr lang="ru-RU" smtClean="0"/>
              <a:t>27.11.2024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5870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CDDE280-88FA-4CD6-BB9F-2372DDD396A0}"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281574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CDDE280-88FA-4CD6-BB9F-2372DDD396A0}" type="datetimeFigureOut">
              <a:rPr lang="ru-RU" smtClean="0"/>
              <a:t>27.11.2024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1A7C40-5D60-47F4-A87D-004E95F11224}" type="slidenum">
              <a:rPr lang="ru-RU" smtClean="0"/>
              <a:t>‹#›</a:t>
            </a:fld>
            <a:endParaRPr lang="ru-RU"/>
          </a:p>
        </p:txBody>
      </p:sp>
    </p:spTree>
    <p:extLst>
      <p:ext uri="{BB962C8B-B14F-4D97-AF65-F5344CB8AC3E}">
        <p14:creationId xmlns:p14="http://schemas.microsoft.com/office/powerpoint/2010/main" val="8588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CDDE280-88FA-4CD6-BB9F-2372DDD396A0}" type="datetimeFigureOut">
              <a:rPr lang="ru-RU" smtClean="0"/>
              <a:t>27.11.2024</a:t>
            </a:fld>
            <a:endParaRPr lang="ru-R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91A7C40-5D60-47F4-A87D-004E95F11224}" type="slidenum">
              <a:rPr lang="ru-RU" smtClean="0"/>
              <a:t>‹#›</a:t>
            </a:fld>
            <a:endParaRPr lang="ru-RU"/>
          </a:p>
        </p:txBody>
      </p:sp>
    </p:spTree>
    <p:extLst>
      <p:ext uri="{BB962C8B-B14F-4D97-AF65-F5344CB8AC3E}">
        <p14:creationId xmlns:p14="http://schemas.microsoft.com/office/powerpoint/2010/main" val="922765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2CFF1"/>
            </a:gs>
            <a:gs pos="28000">
              <a:srgbClr val="E2CFF1"/>
            </a:gs>
            <a:gs pos="57000">
              <a:srgbClr val="EBFAFF"/>
            </a:gs>
            <a:gs pos="100000">
              <a:srgbClr val="E2CFF1"/>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AEE4EC-E402-D428-3463-9583AA247FC1}"/>
              </a:ext>
            </a:extLst>
          </p:cNvPr>
          <p:cNvSpPr txBox="1"/>
          <p:nvPr/>
        </p:nvSpPr>
        <p:spPr>
          <a:xfrm>
            <a:off x="-2898" y="8476568"/>
            <a:ext cx="2560505" cy="123816"/>
          </a:xfrm>
          <a:prstGeom prst="rect">
            <a:avLst/>
          </a:prstGeom>
          <a:noFill/>
        </p:spPr>
        <p:txBody>
          <a:bodyPr wrap="square">
            <a:spAutoFit/>
          </a:bodyPr>
          <a:lstStyle/>
          <a:p>
            <a:pPr algn="just">
              <a:lnSpc>
                <a:spcPct val="107000"/>
              </a:lnSpc>
              <a:spcAft>
                <a:spcPts val="800"/>
              </a:spcAft>
            </a:pPr>
            <a:r>
              <a:rPr lang="en-US"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&lt;a </a:t>
            </a:r>
            <a:r>
              <a:rPr lang="en-US" sz="200" kern="100" dirty="0" err="1">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="https://ru.freepik.com/free-vector/colorful-landmarks-skyline_6848672.htm#fromView=</a:t>
            </a:r>
            <a:r>
              <a:rPr lang="en-US" sz="200" kern="100" dirty="0" err="1">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search&amp;page</a:t>
            </a:r>
            <a:r>
              <a:rPr lang="en-US"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=2&amp;position=41&amp;uuid=58b11863-db67-4702-af1f-6f24a1e6fb32"&gt;</a:t>
            </a:r>
            <a:r>
              <a:rPr lang="en-US" sz="200" kern="100" dirty="0" err="1">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Изображение</a:t>
            </a:r>
            <a:r>
              <a:rPr lang="en-US"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 kern="100" dirty="0" err="1">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от</a:t>
            </a:r>
            <a:r>
              <a:rPr lang="en-US"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 kern="100" dirty="0" err="1">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freepik</a:t>
            </a:r>
            <a:r>
              <a:rPr lang="en-US"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&lt;/a&gt; 3429828 7 </a:t>
            </a:r>
            <a:r>
              <a:rPr lang="ru-RU" sz="200" kern="100" dirty="0" err="1">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кл</a:t>
            </a:r>
            <a:endParaRPr lang="ru-RU" sz="200" kern="1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2FC8165D-8330-F678-E954-BC6A31554A61}"/>
              </a:ext>
            </a:extLst>
          </p:cNvPr>
          <p:cNvPicPr>
            <a:picLocks noChangeAspect="1"/>
          </p:cNvPicPr>
          <p:nvPr/>
        </p:nvPicPr>
        <p:blipFill>
          <a:blip r:embed="rId2">
            <a:extLst>
              <a:ext uri="{28A0092B-C50C-407E-A947-70E740481C1C}">
                <a14:useLocalDpi xmlns:a14="http://schemas.microsoft.com/office/drawing/2010/main" val="0"/>
              </a:ext>
            </a:extLst>
          </a:blip>
          <a:srcRect l="2320" r="2029"/>
          <a:stretch/>
        </p:blipFill>
        <p:spPr>
          <a:xfrm>
            <a:off x="0" y="5334000"/>
            <a:ext cx="6858000" cy="4572000"/>
          </a:xfrm>
          <a:prstGeom prst="rect">
            <a:avLst/>
          </a:prstGeom>
        </p:spPr>
      </p:pic>
      <p:sp>
        <p:nvSpPr>
          <p:cNvPr id="3" name="TextBox 2">
            <a:extLst>
              <a:ext uri="{FF2B5EF4-FFF2-40B4-BE49-F238E27FC236}">
                <a16:creationId xmlns:a16="http://schemas.microsoft.com/office/drawing/2014/main" id="{63F27212-8A5C-3378-D247-3DA8FAB1A421}"/>
              </a:ext>
            </a:extLst>
          </p:cNvPr>
          <p:cNvSpPr txBox="1"/>
          <p:nvPr/>
        </p:nvSpPr>
        <p:spPr>
          <a:xfrm>
            <a:off x="-4227334" y="649005"/>
            <a:ext cx="3429000" cy="107722"/>
          </a:xfrm>
          <a:prstGeom prst="rect">
            <a:avLst/>
          </a:prstGeom>
          <a:noFill/>
        </p:spPr>
        <p:txBody>
          <a:bodyPr wrap="square">
            <a:spAutoFit/>
          </a:bodyPr>
          <a:lstStyle/>
          <a:p>
            <a:r>
              <a:rPr lang="ru-RU" sz="100" dirty="0">
                <a:solidFill>
                  <a:srgbClr val="E2CFF1"/>
                </a:solidFill>
              </a:rPr>
              <a:t>Изображение от &lt;a </a:t>
            </a:r>
            <a:r>
              <a:rPr lang="ru-RU" sz="100" dirty="0" err="1">
                <a:solidFill>
                  <a:srgbClr val="E2CFF1"/>
                </a:solidFill>
              </a:rPr>
              <a:t>href</a:t>
            </a:r>
            <a:r>
              <a:rPr lang="ru-RU" sz="100" dirty="0">
                <a:solidFill>
                  <a:srgbClr val="E2CFF1"/>
                </a:solidFill>
              </a:rPr>
              <a:t>="https://ru.freepik.com/free-psd/neon-sign-background-isolated_49681183.htm#fromView=search&amp;page=3&amp;position=32&amp;uuid=d610fe39-dce0-412b-b5df-91d467b97181"&gt;Freepik&lt;/a&gt;</a:t>
            </a:r>
          </a:p>
        </p:txBody>
      </p:sp>
      <p:sp>
        <p:nvSpPr>
          <p:cNvPr id="4" name="TextBox 3">
            <a:extLst>
              <a:ext uri="{FF2B5EF4-FFF2-40B4-BE49-F238E27FC236}">
                <a16:creationId xmlns:a16="http://schemas.microsoft.com/office/drawing/2014/main" id="{5020E136-7B0F-13DF-06A8-DDA4A68A25BE}"/>
              </a:ext>
            </a:extLst>
          </p:cNvPr>
          <p:cNvSpPr txBox="1"/>
          <p:nvPr/>
        </p:nvSpPr>
        <p:spPr>
          <a:xfrm>
            <a:off x="1402610" y="2459836"/>
            <a:ext cx="3760967" cy="369332"/>
          </a:xfrm>
          <a:prstGeom prst="rect">
            <a:avLst/>
          </a:prstGeom>
          <a:noFill/>
        </p:spPr>
        <p:txBody>
          <a:bodyPr wrap="square" rtlCol="0">
            <a:spAutoFit/>
          </a:bodyPr>
          <a:lstStyle/>
          <a:p>
            <a:r>
              <a:rPr lang="ru-RU" dirty="0"/>
              <a:t>Всероссийская проверочная работа</a:t>
            </a:r>
          </a:p>
        </p:txBody>
      </p:sp>
      <p:sp>
        <p:nvSpPr>
          <p:cNvPr id="5" name="TextBox 4">
            <a:extLst>
              <a:ext uri="{FF2B5EF4-FFF2-40B4-BE49-F238E27FC236}">
                <a16:creationId xmlns:a16="http://schemas.microsoft.com/office/drawing/2014/main" id="{EBDCA75E-9BD2-D07D-7149-DC26263F02DE}"/>
              </a:ext>
            </a:extLst>
          </p:cNvPr>
          <p:cNvSpPr txBox="1"/>
          <p:nvPr/>
        </p:nvSpPr>
        <p:spPr>
          <a:xfrm>
            <a:off x="883873" y="3383253"/>
            <a:ext cx="5090255" cy="1938992"/>
          </a:xfrm>
          <a:prstGeom prst="rect">
            <a:avLst/>
          </a:prstGeom>
          <a:noFill/>
        </p:spPr>
        <p:txBody>
          <a:bodyPr wrap="square" rtlCol="0">
            <a:spAutoFit/>
          </a:bodyPr>
          <a:lstStyle/>
          <a:p>
            <a:r>
              <a:rPr lang="en-US" sz="12000" b="1" dirty="0">
                <a:ln w="10160">
                  <a:solidFill>
                    <a:schemeClr val="tx1"/>
                  </a:solidFill>
                  <a:prstDash val="solid"/>
                </a:ln>
                <a:solidFill>
                  <a:srgbClr val="FFFFFF"/>
                </a:solidFill>
                <a:effectLst>
                  <a:outerShdw blurRad="38100" dist="32000" dir="5400000" algn="tl">
                    <a:srgbClr val="000000">
                      <a:alpha val="30000"/>
                    </a:srgbClr>
                  </a:outerShdw>
                </a:effectLst>
              </a:rPr>
              <a:t>7</a:t>
            </a:r>
            <a:r>
              <a:rPr lang="ru-RU" sz="12000" b="1" dirty="0">
                <a:ln w="10160">
                  <a:solidFill>
                    <a:schemeClr val="tx1"/>
                  </a:solidFill>
                  <a:prstDash val="solid"/>
                </a:ln>
                <a:solidFill>
                  <a:srgbClr val="FFFFFF"/>
                </a:solidFill>
                <a:effectLst>
                  <a:outerShdw blurRad="38100" dist="32000" dir="5400000" algn="tl">
                    <a:srgbClr val="000000">
                      <a:alpha val="30000"/>
                    </a:srgbClr>
                  </a:outerShdw>
                </a:effectLst>
              </a:rPr>
              <a:t> класс</a:t>
            </a:r>
            <a:endParaRPr lang="ru-RU" sz="12000" dirty="0"/>
          </a:p>
        </p:txBody>
      </p:sp>
      <p:sp>
        <p:nvSpPr>
          <p:cNvPr id="6" name="Прямоугольник 5">
            <a:extLst>
              <a:ext uri="{FF2B5EF4-FFF2-40B4-BE49-F238E27FC236}">
                <a16:creationId xmlns:a16="http://schemas.microsoft.com/office/drawing/2014/main" id="{0BC3C3E9-BA65-E25D-4201-A93728ACD222}"/>
              </a:ext>
            </a:extLst>
          </p:cNvPr>
          <p:cNvSpPr/>
          <p:nvPr/>
        </p:nvSpPr>
        <p:spPr>
          <a:xfrm>
            <a:off x="1126927" y="-93221"/>
            <a:ext cx="4604146" cy="3170099"/>
          </a:xfrm>
          <a:prstGeom prst="rect">
            <a:avLst/>
          </a:prstGeom>
          <a:noFill/>
        </p:spPr>
        <p:txBody>
          <a:bodyPr wrap="none" lIns="91440" tIns="45720" rIns="91440" bIns="45720">
            <a:spAutoFit/>
          </a:bodyPr>
          <a:lstStyle/>
          <a:p>
            <a:pPr algn="ctr"/>
            <a:r>
              <a:rPr lang="ru-RU" sz="20000" b="1" dirty="0">
                <a:ln w="10160">
                  <a:solidFill>
                    <a:schemeClr val="tx1"/>
                  </a:solidFill>
                  <a:prstDash val="solid"/>
                </a:ln>
                <a:solidFill>
                  <a:srgbClr val="FFFFFF"/>
                </a:solidFill>
                <a:effectLst>
                  <a:outerShdw blurRad="38100" dist="32000" dir="5400000" algn="tl">
                    <a:srgbClr val="000000">
                      <a:alpha val="30000"/>
                    </a:srgbClr>
                  </a:outerShdw>
                </a:effectLst>
              </a:rPr>
              <a:t>ВПР</a:t>
            </a:r>
          </a:p>
        </p:txBody>
      </p:sp>
      <p:sp>
        <p:nvSpPr>
          <p:cNvPr id="7" name="TextBox 6">
            <a:extLst>
              <a:ext uri="{FF2B5EF4-FFF2-40B4-BE49-F238E27FC236}">
                <a16:creationId xmlns:a16="http://schemas.microsoft.com/office/drawing/2014/main" id="{DF0F8D7B-723A-9661-52DF-FB5BCA8DF4FB}"/>
              </a:ext>
            </a:extLst>
          </p:cNvPr>
          <p:cNvSpPr txBox="1"/>
          <p:nvPr/>
        </p:nvSpPr>
        <p:spPr>
          <a:xfrm>
            <a:off x="1224872" y="4920561"/>
            <a:ext cx="4838490" cy="1754326"/>
          </a:xfrm>
          <a:prstGeom prst="rect">
            <a:avLst/>
          </a:prstGeom>
          <a:noFill/>
        </p:spPr>
        <p:txBody>
          <a:bodyPr wrap="square" rtlCol="0">
            <a:spAutoFit/>
          </a:bodyPr>
          <a:lstStyle/>
          <a:p>
            <a:r>
              <a:rPr lang="ru-RU" sz="6000" b="1" dirty="0"/>
              <a:t>10 вариантов</a:t>
            </a:r>
          </a:p>
          <a:p>
            <a:pPr algn="ctr"/>
            <a:r>
              <a:rPr lang="ru-RU" sz="4400" dirty="0"/>
              <a:t>+ аудиофайлы</a:t>
            </a:r>
          </a:p>
        </p:txBody>
      </p:sp>
      <p:sp>
        <p:nvSpPr>
          <p:cNvPr id="8" name="Прямоугольник 7">
            <a:extLst>
              <a:ext uri="{FF2B5EF4-FFF2-40B4-BE49-F238E27FC236}">
                <a16:creationId xmlns:a16="http://schemas.microsoft.com/office/drawing/2014/main" id="{7F3CB009-1867-BF14-C9D6-FDEF2767F2D8}"/>
              </a:ext>
            </a:extLst>
          </p:cNvPr>
          <p:cNvSpPr/>
          <p:nvPr/>
        </p:nvSpPr>
        <p:spPr>
          <a:xfrm>
            <a:off x="2557607" y="9037491"/>
            <a:ext cx="1742786" cy="1015663"/>
          </a:xfrm>
          <a:prstGeom prst="rect">
            <a:avLst/>
          </a:prstGeom>
          <a:noFill/>
        </p:spPr>
        <p:txBody>
          <a:bodyPr wrap="none" lIns="91440" tIns="45720" rIns="91440" bIns="45720">
            <a:spAutoFit/>
          </a:bodyPr>
          <a:lstStyle/>
          <a:p>
            <a:pPr algn="ctr"/>
            <a:r>
              <a:rPr lang="ru-RU" sz="6000" b="1" dirty="0">
                <a:ln w="10160">
                  <a:solidFill>
                    <a:schemeClr val="tx1"/>
                  </a:solidFill>
                  <a:prstDash val="solid"/>
                </a:ln>
                <a:solidFill>
                  <a:srgbClr val="FFFFFF"/>
                </a:solidFill>
                <a:effectLst>
                  <a:outerShdw blurRad="38100" dist="32000" dir="5400000" algn="tl">
                    <a:srgbClr val="000000">
                      <a:alpha val="30000"/>
                    </a:srgbClr>
                  </a:outerShdw>
                </a:effectLst>
              </a:rPr>
              <a:t>2025</a:t>
            </a:r>
          </a:p>
        </p:txBody>
      </p:sp>
      <p:sp>
        <p:nvSpPr>
          <p:cNvPr id="11" name="TextBox 10">
            <a:extLst>
              <a:ext uri="{FF2B5EF4-FFF2-40B4-BE49-F238E27FC236}">
                <a16:creationId xmlns:a16="http://schemas.microsoft.com/office/drawing/2014/main" id="{F47A6C8B-9CB3-94F6-9C01-89DCA9E97548}"/>
              </a:ext>
            </a:extLst>
          </p:cNvPr>
          <p:cNvSpPr txBox="1"/>
          <p:nvPr/>
        </p:nvSpPr>
        <p:spPr>
          <a:xfrm>
            <a:off x="705404" y="2829168"/>
            <a:ext cx="5447192" cy="923330"/>
          </a:xfrm>
          <a:prstGeom prst="rect">
            <a:avLst/>
          </a:prstGeom>
          <a:noFill/>
        </p:spPr>
        <p:txBody>
          <a:bodyPr wrap="square" rtlCol="0">
            <a:spAutoFit/>
          </a:bodyPr>
          <a:lstStyle/>
          <a:p>
            <a:pPr algn="ctr"/>
            <a:r>
              <a:rPr lang="ru-RU" sz="5400" b="1" dirty="0"/>
              <a:t>Английский язык</a:t>
            </a:r>
          </a:p>
        </p:txBody>
      </p:sp>
    </p:spTree>
    <p:extLst>
      <p:ext uri="{BB962C8B-B14F-4D97-AF65-F5344CB8AC3E}">
        <p14:creationId xmlns:p14="http://schemas.microsoft.com/office/powerpoint/2010/main" val="88529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3</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man wants to know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the way to the shopping </a:t>
            </a:r>
            <a:r>
              <a:rPr lang="en-US" sz="1200" dirty="0" err="1">
                <a:latin typeface="Tahoma" panose="020B0604030504040204" pitchFamily="34" charset="0"/>
                <a:ea typeface="Tahoma" panose="020B0604030504040204" pitchFamily="34" charset="0"/>
                <a:cs typeface="Tahoma" panose="020B0604030504040204" pitchFamily="34" charset="0"/>
              </a:rPr>
              <a:t>centre</a:t>
            </a:r>
            <a:r>
              <a:rPr lang="en-US" sz="1200" dirty="0">
                <a:latin typeface="Tahoma" panose="020B0604030504040204" pitchFamily="34" charset="0"/>
                <a:ea typeface="Tahoma" panose="020B0604030504040204" pitchFamily="34" charset="0"/>
                <a:cs typeface="Tahoma" panose="020B0604030504040204" pitchFamily="34" charset="0"/>
              </a:rPr>
              <a:t>.</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way to the tea shop.</a:t>
            </a:r>
          </a:p>
          <a:p>
            <a:pPr algn="just"/>
            <a:r>
              <a:rPr lang="en-US" sz="1200" dirty="0">
                <a:latin typeface="Tahoma" panose="020B0604030504040204" pitchFamily="34" charset="0"/>
                <a:ea typeface="Tahoma" panose="020B0604030504040204" pitchFamily="34" charset="0"/>
                <a:cs typeface="Tahoma" panose="020B0604030504040204" pitchFamily="34" charset="0"/>
              </a:rPr>
              <a:t>3) the way to the café.</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 woman likes that place because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there is a friendly stuff and </a:t>
            </a:r>
            <a:r>
              <a:rPr lang="en-US" sz="1200" dirty="0" err="1">
                <a:latin typeface="Tahoma" panose="020B0604030504040204" pitchFamily="34" charset="0"/>
                <a:ea typeface="Tahoma" panose="020B0604030504040204" pitchFamily="34" charset="0"/>
                <a:cs typeface="Tahoma" panose="020B0604030504040204" pitchFamily="34" charset="0"/>
              </a:rPr>
              <a:t>cosy</a:t>
            </a:r>
            <a:r>
              <a:rPr lang="en-US" sz="1200" dirty="0">
                <a:latin typeface="Tahoma" panose="020B0604030504040204" pitchFamily="34" charset="0"/>
                <a:ea typeface="Tahoma" panose="020B0604030504040204" pitchFamily="34" charset="0"/>
                <a:cs typeface="Tahoma" panose="020B0604030504040204" pitchFamily="34" charset="0"/>
              </a:rPr>
              <a:t> atmosphere.</a:t>
            </a:r>
          </a:p>
          <a:p>
            <a:pPr algn="just"/>
            <a:r>
              <a:rPr lang="en-US" sz="1200" dirty="0">
                <a:latin typeface="Tahoma" panose="020B0604030504040204" pitchFamily="34" charset="0"/>
                <a:ea typeface="Tahoma" panose="020B0604030504040204" pitchFamily="34" charset="0"/>
                <a:cs typeface="Tahoma" panose="020B0604030504040204" pitchFamily="34" charset="0"/>
              </a:rPr>
              <a:t>2) there is no music there.</a:t>
            </a:r>
          </a:p>
          <a:p>
            <a:pPr algn="just"/>
            <a:r>
              <a:rPr lang="en-US" sz="1200" dirty="0">
                <a:latin typeface="Tahoma" panose="020B0604030504040204" pitchFamily="34" charset="0"/>
                <a:ea typeface="Tahoma" panose="020B0604030504040204" pitchFamily="34" charset="0"/>
                <a:cs typeface="Tahoma" panose="020B0604030504040204" pitchFamily="34" charset="0"/>
              </a:rPr>
              <a:t>3) it is spacious. </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The man moved to the town _______.</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last year.</a:t>
            </a:r>
          </a:p>
          <a:p>
            <a:pPr algn="just"/>
            <a:r>
              <a:rPr lang="en-US" sz="1200" dirty="0">
                <a:latin typeface="Tahoma" panose="020B0604030504040204" pitchFamily="34" charset="0"/>
                <a:ea typeface="Tahoma" panose="020B0604030504040204" pitchFamily="34" charset="0"/>
                <a:cs typeface="Tahoma" panose="020B0604030504040204" pitchFamily="34" charset="0"/>
              </a:rPr>
              <a:t>2) last month. </a:t>
            </a:r>
          </a:p>
          <a:p>
            <a:pPr algn="just"/>
            <a:r>
              <a:rPr lang="en-US" sz="1200" dirty="0">
                <a:latin typeface="Tahoma" panose="020B0604030504040204" pitchFamily="34" charset="0"/>
                <a:ea typeface="Tahoma" panose="020B0604030504040204" pitchFamily="34" charset="0"/>
                <a:cs typeface="Tahoma" panose="020B0604030504040204" pitchFamily="34" charset="0"/>
              </a:rPr>
              <a:t>3) last week.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It is okay to get lost as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you may meet nice people.</a:t>
            </a:r>
          </a:p>
          <a:p>
            <a:pPr algn="just"/>
            <a:r>
              <a:rPr lang="en-US" sz="1200" dirty="0">
                <a:latin typeface="Tahoma" panose="020B0604030504040204" pitchFamily="34" charset="0"/>
                <a:ea typeface="Tahoma" panose="020B0604030504040204" pitchFamily="34" charset="0"/>
                <a:cs typeface="Tahoma" panose="020B0604030504040204" pitchFamily="34" charset="0"/>
              </a:rPr>
              <a:t>2) you may come across a nice place. </a:t>
            </a:r>
          </a:p>
          <a:p>
            <a:pPr algn="just"/>
            <a:r>
              <a:rPr lang="en-US" sz="1200" dirty="0">
                <a:latin typeface="Tahoma" panose="020B0604030504040204" pitchFamily="34" charset="0"/>
                <a:ea typeface="Tahoma" panose="020B0604030504040204" pitchFamily="34" charset="0"/>
                <a:cs typeface="Tahoma" panose="020B0604030504040204" pitchFamily="34" charset="0"/>
              </a:rPr>
              <a:t>3) you may find a new place every day.</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The woman recommends to visit _______.</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a river bank. </a:t>
            </a:r>
          </a:p>
          <a:p>
            <a:pPr algn="just"/>
            <a:r>
              <a:rPr lang="en-US" sz="1200" dirty="0">
                <a:latin typeface="Tahoma" panose="020B0604030504040204" pitchFamily="34" charset="0"/>
                <a:ea typeface="Tahoma" panose="020B0604030504040204" pitchFamily="34" charset="0"/>
                <a:cs typeface="Tahoma" panose="020B0604030504040204" pitchFamily="34" charset="0"/>
              </a:rPr>
              <a:t>2) a park.</a:t>
            </a:r>
          </a:p>
          <a:p>
            <a:pPr algn="just"/>
            <a:r>
              <a:rPr lang="en-US" sz="1200" dirty="0">
                <a:latin typeface="Tahoma" panose="020B0604030504040204" pitchFamily="34" charset="0"/>
                <a:ea typeface="Tahoma" panose="020B0604030504040204" pitchFamily="34" charset="0"/>
                <a:cs typeface="Tahoma" panose="020B0604030504040204" pitchFamily="34" charset="0"/>
              </a:rPr>
              <a:t>3) a zoo.</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9</a:t>
            </a:r>
            <a:endParaRPr lang="ru-RU" sz="1200" dirty="0"/>
          </a:p>
        </p:txBody>
      </p:sp>
    </p:spTree>
    <p:extLst>
      <p:ext uri="{BB962C8B-B14F-4D97-AF65-F5344CB8AC3E}">
        <p14:creationId xmlns:p14="http://schemas.microsoft.com/office/powerpoint/2010/main" val="169573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10</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956298"/>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Dear Judy,</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How are things? </a:t>
            </a:r>
            <a:r>
              <a:rPr lang="en-US" sz="1200" b="0" i="0" dirty="0">
                <a:effectLst/>
                <a:latin typeface="Tahoma" panose="020B0604030504040204" pitchFamily="34" charset="0"/>
                <a:ea typeface="Tahoma" panose="020B0604030504040204" pitchFamily="34" charset="0"/>
                <a:cs typeface="Tahoma" panose="020B0604030504040204" pitchFamily="34" charset="0"/>
              </a:rPr>
              <a:t>I hope you enjoy this spring as much as I do!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just returned from an incredible school trip to Lake Baikal, and I couldn't wait to share my experience with you! It was a journey that felt like stepping into a postcard, where the vast blue waters stretched endlessly beneath a clear sky. The scenery was breathtaking, with towering mountains surrounding the lake and the air filled with the scent of pine trees. You know how much I love nature; being there made me feel so alive and connected to the world around me.</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However, the weather was a bit unpredictable, which made our adventure all the more exciting! While we initially enjoyed warm sunshine that made us willing to explore, a sudden rainstorm caught us by surprise on the second day. But instead of ruining our fun, it turned our hike into a memorable experience; we splashed in puddles and even spotted a double rainbow appearing between the clouds. The changing weather reminded me of how life can be full of surprises, and sometimes you just have to except the unexpected.</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The trip also brought us closer as friends, as we shared stories and laughter around a cozy campfire after our day's adventures. I loved learning about the unique flora and fauna of the region and even saw some Baikal seals! The cold weather at night made our marshmallows taste even sweeter, as we were lying together under blankets, discussing our dreams and plans for the future. I can't wait to hear about your own adventures and hope we can plan a trip together someday!</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Take care and write back soon!</a:t>
            </a:r>
          </a:p>
          <a:p>
            <a:pPr algn="l"/>
            <a:r>
              <a:rPr lang="en-US" sz="1200" b="0" i="0" dirty="0">
                <a:effectLst/>
                <a:latin typeface="Tahoma" panose="020B0604030504040204" pitchFamily="34" charset="0"/>
                <a:ea typeface="Tahoma" panose="020B0604030504040204" pitchFamily="34" charset="0"/>
                <a:cs typeface="Tahoma" panose="020B0604030504040204" pitchFamily="34" charset="0"/>
              </a:rPr>
              <a:t>     Warmly,</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Sasha</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Sasha went to Lake Baikal with …</a:t>
            </a:r>
          </a:p>
          <a:p>
            <a:pPr algn="just"/>
            <a:r>
              <a:rPr lang="en-US" sz="1200" dirty="0">
                <a:latin typeface="Tahoma" panose="020B0604030504040204" pitchFamily="34" charset="0"/>
                <a:ea typeface="Tahoma" panose="020B0604030504040204" pitchFamily="34" charset="0"/>
                <a:cs typeface="Tahoma" panose="020B0604030504040204" pitchFamily="34" charset="0"/>
              </a:rPr>
              <a:t>1) his sport team.</a:t>
            </a:r>
          </a:p>
          <a:p>
            <a:pPr algn="just"/>
            <a:r>
              <a:rPr lang="en-US" sz="1200" dirty="0">
                <a:latin typeface="Tahoma" panose="020B0604030504040204" pitchFamily="34" charset="0"/>
                <a:ea typeface="Tahoma" panose="020B0604030504040204" pitchFamily="34" charset="0"/>
                <a:cs typeface="Tahoma" panose="020B0604030504040204" pitchFamily="34" charset="0"/>
              </a:rPr>
              <a:t>2) his parents.</a:t>
            </a:r>
          </a:p>
          <a:p>
            <a:pPr algn="just"/>
            <a:r>
              <a:rPr lang="en-US" sz="1200" dirty="0">
                <a:latin typeface="Tahoma" panose="020B0604030504040204" pitchFamily="34" charset="0"/>
                <a:ea typeface="Tahoma" panose="020B0604030504040204" pitchFamily="34" charset="0"/>
                <a:cs typeface="Tahoma" panose="020B0604030504040204" pitchFamily="34" charset="0"/>
              </a:rPr>
              <a:t>3) his grandparents.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his classmates.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Choose the TRUE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The lake is rather small.</a:t>
            </a:r>
          </a:p>
          <a:p>
            <a:pPr algn="just"/>
            <a:r>
              <a:rPr lang="en-US" sz="1200" dirty="0">
                <a:latin typeface="Tahoma" panose="020B0604030504040204" pitchFamily="34" charset="0"/>
                <a:ea typeface="Tahoma" panose="020B0604030504040204" pitchFamily="34" charset="0"/>
                <a:cs typeface="Tahoma" panose="020B0604030504040204" pitchFamily="34" charset="0"/>
              </a:rPr>
              <a:t>2) There are mountains around the lake.</a:t>
            </a:r>
          </a:p>
          <a:p>
            <a:pPr algn="just"/>
            <a:r>
              <a:rPr lang="en-US" sz="1200" dirty="0">
                <a:latin typeface="Tahoma" panose="020B0604030504040204" pitchFamily="34" charset="0"/>
                <a:ea typeface="Tahoma" panose="020B0604030504040204" pitchFamily="34" charset="0"/>
                <a:cs typeface="Tahoma" panose="020B0604030504040204" pitchFamily="34" charset="0"/>
              </a:rPr>
              <a:t>3) Birch trees grow near Lake Baikal.</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The scenery doesn’t differ from any other place.</a:t>
            </a:r>
            <a:r>
              <a:rPr lang="ru-RU" sz="1200" dirty="0">
                <a:latin typeface="Tahoma" panose="020B0604030504040204" pitchFamily="34" charset="0"/>
                <a:ea typeface="Tahoma" panose="020B0604030504040204" pitchFamily="34" charset="0"/>
                <a:cs typeface="Tahoma" panose="020B0604030504040204" pitchFamily="34" charset="0"/>
              </a:rPr>
              <a:t> </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During the trip the weather …</a:t>
            </a:r>
          </a:p>
          <a:p>
            <a:pPr algn="just"/>
            <a:r>
              <a:rPr lang="en-US" sz="1200" dirty="0">
                <a:latin typeface="Tahoma" panose="020B0604030504040204" pitchFamily="34" charset="0"/>
                <a:ea typeface="Tahoma" panose="020B0604030504040204" pitchFamily="34" charset="0"/>
                <a:cs typeface="Tahoma" panose="020B0604030504040204" pitchFamily="34" charset="0"/>
              </a:rPr>
              <a:t>1) often changed.</a:t>
            </a:r>
          </a:p>
          <a:p>
            <a:pPr algn="just"/>
            <a:r>
              <a:rPr lang="en-US" sz="1200" dirty="0">
                <a:latin typeface="Tahoma" panose="020B0604030504040204" pitchFamily="34" charset="0"/>
                <a:ea typeface="Tahoma" panose="020B0604030504040204" pitchFamily="34" charset="0"/>
                <a:cs typeface="Tahoma" panose="020B0604030504040204" pitchFamily="34" charset="0"/>
              </a:rPr>
              <a:t>2) was stable. </a:t>
            </a:r>
          </a:p>
          <a:p>
            <a:pPr algn="just"/>
            <a:r>
              <a:rPr lang="en-US" sz="1200" dirty="0">
                <a:latin typeface="Tahoma" panose="020B0604030504040204" pitchFamily="34" charset="0"/>
                <a:ea typeface="Tahoma" panose="020B0604030504040204" pitchFamily="34" charset="0"/>
                <a:cs typeface="Tahoma" panose="020B0604030504040204" pitchFamily="34" charset="0"/>
              </a:rPr>
              <a:t>3) wasn’t rainy.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was cold and windy.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3</a:t>
            </a:r>
            <a:endParaRPr lang="ru-RU" sz="900" dirty="0"/>
          </a:p>
        </p:txBody>
      </p:sp>
    </p:spTree>
    <p:extLst>
      <p:ext uri="{BB962C8B-B14F-4D97-AF65-F5344CB8AC3E}">
        <p14:creationId xmlns:p14="http://schemas.microsoft.com/office/powerpoint/2010/main" val="185248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Sasha learnt about …</a:t>
            </a:r>
          </a:p>
          <a:p>
            <a:pPr algn="just"/>
            <a:r>
              <a:rPr lang="en-US" sz="1200" dirty="0">
                <a:latin typeface="Tahoma" panose="020B0604030504040204" pitchFamily="34" charset="0"/>
                <a:ea typeface="Tahoma" panose="020B0604030504040204" pitchFamily="34" charset="0"/>
                <a:cs typeface="Tahoma" panose="020B0604030504040204" pitchFamily="34" charset="0"/>
              </a:rPr>
              <a:t>1) the history of the lake.</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climate of the region.</a:t>
            </a:r>
          </a:p>
          <a:p>
            <a:pPr algn="just"/>
            <a:r>
              <a:rPr lang="en-US" sz="1200" dirty="0">
                <a:latin typeface="Tahoma" panose="020B0604030504040204" pitchFamily="34" charset="0"/>
                <a:ea typeface="Tahoma" panose="020B0604030504040204" pitchFamily="34" charset="0"/>
                <a:cs typeface="Tahoma" panose="020B0604030504040204" pitchFamily="34" charset="0"/>
              </a:rPr>
              <a:t>3) the animal and plant life.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the landscape of the region.</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Sasha spent the nights … </a:t>
            </a:r>
          </a:p>
          <a:p>
            <a:pPr algn="just"/>
            <a:r>
              <a:rPr lang="en-US" sz="1200" dirty="0">
                <a:latin typeface="Tahoma" panose="020B0604030504040204" pitchFamily="34" charset="0"/>
                <a:ea typeface="Tahoma" panose="020B0604030504040204" pitchFamily="34" charset="0"/>
                <a:cs typeface="Tahoma" panose="020B0604030504040204" pitchFamily="34" charset="0"/>
              </a:rPr>
              <a:t>1) at the hotel.</a:t>
            </a:r>
          </a:p>
          <a:p>
            <a:pPr algn="just"/>
            <a:r>
              <a:rPr lang="en-US" sz="1200" dirty="0">
                <a:latin typeface="Tahoma" panose="020B0604030504040204" pitchFamily="34" charset="0"/>
                <a:ea typeface="Tahoma" panose="020B0604030504040204" pitchFamily="34" charset="0"/>
                <a:cs typeface="Tahoma" panose="020B0604030504040204" pitchFamily="34" charset="0"/>
              </a:rPr>
              <a:t>2) in a country house.</a:t>
            </a:r>
          </a:p>
          <a:p>
            <a:pPr algn="just"/>
            <a:r>
              <a:rPr lang="en-US" sz="1200" dirty="0">
                <a:latin typeface="Tahoma" panose="020B0604030504040204" pitchFamily="34" charset="0"/>
                <a:ea typeface="Tahoma" panose="020B0604030504040204" pitchFamily="34" charset="0"/>
                <a:cs typeface="Tahoma" panose="020B0604030504040204" pitchFamily="34" charset="0"/>
              </a:rPr>
              <a:t>3) in the bus.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at the campsite.</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11</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3</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dirty="0">
                <a:latin typeface="Tahoma" panose="020B0604030504040204" pitchFamily="34" charset="0"/>
                <a:ea typeface="Tahoma" panose="020B0604030504040204" pitchFamily="34" charset="0"/>
                <a:cs typeface="Tahoma" panose="020B0604030504040204" pitchFamily="34" charset="0"/>
              </a:rPr>
              <a:t>My New Hobby</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Last summer, after scrolling through countless TikTok </a:t>
            </a:r>
            <a:r>
              <a:rPr lang="en-US" sz="1200" b="1" i="0" dirty="0">
                <a:effectLst/>
                <a:latin typeface="Tahoma" panose="020B0604030504040204" pitchFamily="34" charset="0"/>
                <a:ea typeface="Tahoma" panose="020B0604030504040204" pitchFamily="34" charset="0"/>
                <a:cs typeface="Tahoma" panose="020B0604030504040204" pitchFamily="34" charset="0"/>
              </a:rPr>
              <a:t>A</a:t>
            </a:r>
            <a:r>
              <a:rPr lang="en-US" sz="1200" b="0" i="0" dirty="0">
                <a:effectLst/>
                <a:latin typeface="Tahoma" panose="020B0604030504040204" pitchFamily="34" charset="0"/>
                <a:ea typeface="Tahoma" panose="020B0604030504040204" pitchFamily="34" charset="0"/>
                <a:cs typeface="Tahoma" panose="020B0604030504040204" pitchFamily="34" charset="0"/>
              </a:rPr>
              <a:t>_______ of people showing their creative skills, I decided it was time to break away from my usual routine and take up a new hobby: painting. Armed with a set of watercolors and </a:t>
            </a:r>
            <a:r>
              <a:rPr lang="en-US" sz="1200" b="1" i="0" dirty="0">
                <a:effectLst/>
                <a:latin typeface="Tahoma" panose="020B0604030504040204" pitchFamily="34" charset="0"/>
                <a:ea typeface="Tahoma" panose="020B0604030504040204" pitchFamily="34" charset="0"/>
                <a:cs typeface="Tahoma" panose="020B0604030504040204" pitchFamily="34" charset="0"/>
              </a:rPr>
              <a:t>B</a:t>
            </a:r>
            <a:r>
              <a:rPr lang="en-US" sz="1200" b="0" i="0" dirty="0">
                <a:effectLst/>
                <a:latin typeface="Tahoma" panose="020B0604030504040204" pitchFamily="34" charset="0"/>
                <a:ea typeface="Tahoma" panose="020B0604030504040204" pitchFamily="34" charset="0"/>
                <a:cs typeface="Tahoma" panose="020B0604030504040204" pitchFamily="34" charset="0"/>
              </a:rPr>
              <a:t>_______ brushes, I set up my little art corner in my bedroom, </a:t>
            </a:r>
            <a:r>
              <a:rPr lang="en-US" sz="1200" b="1" i="0" dirty="0">
                <a:effectLst/>
                <a:latin typeface="Tahoma" panose="020B0604030504040204" pitchFamily="34" charset="0"/>
                <a:ea typeface="Tahoma" panose="020B0604030504040204" pitchFamily="34" charset="0"/>
                <a:cs typeface="Tahoma" panose="020B0604030504040204" pitchFamily="34" charset="0"/>
              </a:rPr>
              <a:t>C</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the sunlight streamed in just right. At first, I struggled to bring my ideas to life on canvas; my attempts </a:t>
            </a:r>
            <a:r>
              <a:rPr lang="en-US" sz="1200" b="1" i="0" dirty="0">
                <a:effectLst/>
                <a:latin typeface="Tahoma" panose="020B0604030504040204" pitchFamily="34" charset="0"/>
                <a:ea typeface="Tahoma" panose="020B0604030504040204" pitchFamily="34" charset="0"/>
                <a:cs typeface="Tahoma" panose="020B0604030504040204" pitchFamily="34" charset="0"/>
              </a:rPr>
              <a:t>D</a:t>
            </a:r>
            <a:r>
              <a:rPr lang="en-US" sz="1200" b="0" i="0" dirty="0">
                <a:effectLst/>
                <a:latin typeface="Tahoma" panose="020B0604030504040204" pitchFamily="34" charset="0"/>
                <a:ea typeface="Tahoma" panose="020B0604030504040204" pitchFamily="34" charset="0"/>
                <a:cs typeface="Tahoma" panose="020B0604030504040204" pitchFamily="34" charset="0"/>
              </a:rPr>
              <a:t>_______ far from perfect. However, as I continued to experiment</a:t>
            </a:r>
            <a:r>
              <a:rPr lang="en-US" sz="1200" b="0" i="0" dirty="0">
                <a:solidFill>
                  <a:srgbClr val="1E293B"/>
                </a:solidFill>
                <a:effectLst/>
                <a:latin typeface="courier"/>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and embrace the learning process, I felt a fascinating freedom to express </a:t>
            </a:r>
            <a:r>
              <a:rPr lang="en-US" sz="1200" b="1" i="0" dirty="0">
                <a:effectLst/>
                <a:latin typeface="Tahoma" panose="020B0604030504040204" pitchFamily="34" charset="0"/>
                <a:ea typeface="Tahoma" panose="020B0604030504040204" pitchFamily="34" charset="0"/>
                <a:cs typeface="Tahoma" panose="020B0604030504040204" pitchFamily="34" charset="0"/>
              </a:rPr>
              <a:t>E</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This new passion not only unlocked my hidden talents but also became a therapeutic escape from the pressures of school and social life.</a:t>
            </a: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2372597480"/>
              </p:ext>
            </p:extLst>
          </p:nvPr>
        </p:nvGraphicFramePr>
        <p:xfrm>
          <a:off x="413468" y="685841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video</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videos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videoes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videoies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few</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little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 few</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 little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when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where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were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was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have been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are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mine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myself</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Tree>
    <p:extLst>
      <p:ext uri="{BB962C8B-B14F-4D97-AF65-F5344CB8AC3E}">
        <p14:creationId xmlns:p14="http://schemas.microsoft.com/office/powerpoint/2010/main" val="319655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BB49F-11F1-7E14-A294-5C67DD6B185F}"/>
              </a:ext>
            </a:extLst>
          </p:cNvPr>
          <p:cNvSpPr txBox="1"/>
          <p:nvPr/>
        </p:nvSpPr>
        <p:spPr>
          <a:xfrm>
            <a:off x="723566" y="370830"/>
            <a:ext cx="5895891" cy="32316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Вашего друга по переписке Стивена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ему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его вопроса. При ответе учитывайте правила оформления письма. Адрес и дату писать не надо. Поблагодарите друга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2041723274"/>
              </p:ext>
            </p:extLst>
          </p:nvPr>
        </p:nvGraphicFramePr>
        <p:xfrm>
          <a:off x="829211" y="872801"/>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Stephen@mail.uk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Teen Fashion</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Well, my parents don’t approve the clothes I wear. They say my outfits are tasteless. But I feel comfortable and that is more important.</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Do you follow fashion? What are the most comfortable clothes for you? Do your parents always agree to buy anything you want to wear?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49535" y="9443471"/>
            <a:ext cx="358931" cy="276999"/>
          </a:xfrm>
          <a:prstGeom prst="rect">
            <a:avLst/>
          </a:prstGeom>
          <a:noFill/>
        </p:spPr>
        <p:txBody>
          <a:bodyPr wrap="square" rtlCol="0">
            <a:spAutoFit/>
          </a:bodyPr>
          <a:lstStyle/>
          <a:p>
            <a:r>
              <a:rPr lang="en-US" sz="1200" dirty="0"/>
              <a:t>12</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3</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199938610"/>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Stephen@mail.uk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Teen Fashion</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249705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4</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customer wants to buy …</a:t>
            </a:r>
          </a:p>
          <a:p>
            <a:pPr algn="just"/>
            <a:r>
              <a:rPr lang="en-US" sz="1200" dirty="0">
                <a:latin typeface="Tahoma" panose="020B0604030504040204" pitchFamily="34" charset="0"/>
                <a:ea typeface="Tahoma" panose="020B0604030504040204" pitchFamily="34" charset="0"/>
                <a:cs typeface="Tahoma" panose="020B0604030504040204" pitchFamily="34" charset="0"/>
              </a:rPr>
              <a:t>1) one ticket.</a:t>
            </a:r>
          </a:p>
          <a:p>
            <a:pPr algn="just"/>
            <a:r>
              <a:rPr lang="en-US" sz="1200" dirty="0">
                <a:latin typeface="Tahoma" panose="020B0604030504040204" pitchFamily="34" charset="0"/>
                <a:ea typeface="Tahoma" panose="020B0604030504040204" pitchFamily="34" charset="0"/>
                <a:cs typeface="Tahoma" panose="020B0604030504040204" pitchFamily="34" charset="0"/>
              </a:rPr>
              <a:t>2) two tickets.</a:t>
            </a:r>
          </a:p>
          <a:p>
            <a:pPr algn="just"/>
            <a:r>
              <a:rPr lang="en-US" sz="1200" dirty="0">
                <a:latin typeface="Tahoma" panose="020B0604030504040204" pitchFamily="34" charset="0"/>
                <a:ea typeface="Tahoma" panose="020B0604030504040204" pitchFamily="34" charset="0"/>
                <a:cs typeface="Tahoma" panose="020B0604030504040204" pitchFamily="34" charset="0"/>
              </a:rPr>
              <a:t>3) three tickets.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 premium section is …</a:t>
            </a:r>
          </a:p>
          <a:p>
            <a:pPr algn="just"/>
            <a:r>
              <a:rPr lang="en-US" sz="1200" dirty="0">
                <a:latin typeface="Tahoma" panose="020B0604030504040204" pitchFamily="34" charset="0"/>
                <a:ea typeface="Tahoma" panose="020B0604030504040204" pitchFamily="34" charset="0"/>
                <a:cs typeface="Tahoma" panose="020B0604030504040204" pitchFamily="34" charset="0"/>
              </a:rPr>
              <a:t>1) more spacious.</a:t>
            </a:r>
          </a:p>
          <a:p>
            <a:pPr algn="just"/>
            <a:r>
              <a:rPr lang="en-US" sz="1200" dirty="0">
                <a:latin typeface="Tahoma" panose="020B0604030504040204" pitchFamily="34" charset="0"/>
                <a:ea typeface="Tahoma" panose="020B0604030504040204" pitchFamily="34" charset="0"/>
                <a:cs typeface="Tahoma" panose="020B0604030504040204" pitchFamily="34" charset="0"/>
              </a:rPr>
              <a:t>2) more beautiful.</a:t>
            </a:r>
          </a:p>
          <a:p>
            <a:pPr algn="just"/>
            <a:r>
              <a:rPr lang="en-US" sz="1200" dirty="0">
                <a:latin typeface="Tahoma" panose="020B0604030504040204" pitchFamily="34" charset="0"/>
                <a:ea typeface="Tahoma" panose="020B0604030504040204" pitchFamily="34" charset="0"/>
                <a:cs typeface="Tahoma" panose="020B0604030504040204" pitchFamily="34" charset="0"/>
              </a:rPr>
              <a:t>3) more private.</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The premium ticket costs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a:t>
            </a:r>
            <a:r>
              <a:rPr lang="en-US" sz="1200" b="0" i="0" dirty="0">
                <a:effectLst/>
                <a:latin typeface="Tahoma" panose="020B0604030504040204" pitchFamily="34" charset="0"/>
                <a:ea typeface="Tahoma" panose="020B0604030504040204" pitchFamily="34" charset="0"/>
                <a:cs typeface="Tahoma" panose="020B0604030504040204" pitchFamily="34" charset="0"/>
              </a:rPr>
              <a:t>$12</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2) </a:t>
            </a:r>
            <a:r>
              <a:rPr lang="en-US" sz="1200" b="0" i="0" dirty="0">
                <a:effectLst/>
                <a:latin typeface="Tahoma" panose="020B0604030504040204" pitchFamily="34" charset="0"/>
                <a:ea typeface="Tahoma" panose="020B0604030504040204" pitchFamily="34" charset="0"/>
                <a:cs typeface="Tahoma" panose="020B0604030504040204" pitchFamily="34" charset="0"/>
              </a:rPr>
              <a:t>$15</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3) </a:t>
            </a:r>
            <a:r>
              <a:rPr lang="en-US" sz="1200" b="0" i="0" dirty="0">
                <a:effectLst/>
                <a:latin typeface="Tahoma" panose="020B0604030504040204" pitchFamily="34" charset="0"/>
                <a:ea typeface="Tahoma" panose="020B0604030504040204" pitchFamily="34" charset="0"/>
                <a:cs typeface="Tahoma" panose="020B0604030504040204" pitchFamily="34" charset="0"/>
              </a:rPr>
              <a:t>$30</a:t>
            </a:r>
            <a:r>
              <a:rPr lang="en-US" sz="1200" dirty="0">
                <a:latin typeface="Tahoma" panose="020B0604030504040204" pitchFamily="34" charset="0"/>
                <a:ea typeface="Tahoma" panose="020B0604030504040204" pitchFamily="34" charset="0"/>
                <a:cs typeface="Tahoma" panose="020B0604030504040204" pitchFamily="34" charset="0"/>
              </a:rPr>
              <a:t>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 cinema DOESN’T have … in the snack menu.</a:t>
            </a:r>
          </a:p>
          <a:p>
            <a:pPr algn="just"/>
            <a:r>
              <a:rPr lang="en-US" sz="1200" dirty="0">
                <a:latin typeface="Tahoma" panose="020B0604030504040204" pitchFamily="34" charset="0"/>
                <a:ea typeface="Tahoma" panose="020B0604030504040204" pitchFamily="34" charset="0"/>
                <a:cs typeface="Tahoma" panose="020B0604030504040204" pitchFamily="34" charset="0"/>
              </a:rPr>
              <a:t>1) popcorn.</a:t>
            </a:r>
          </a:p>
          <a:p>
            <a:pPr algn="just"/>
            <a:r>
              <a:rPr lang="en-US" sz="1200" dirty="0">
                <a:latin typeface="Tahoma" panose="020B0604030504040204" pitchFamily="34" charset="0"/>
                <a:ea typeface="Tahoma" panose="020B0604030504040204" pitchFamily="34" charset="0"/>
                <a:cs typeface="Tahoma" panose="020B0604030504040204" pitchFamily="34" charset="0"/>
              </a:rPr>
              <a:t>2) nachos. </a:t>
            </a:r>
          </a:p>
          <a:p>
            <a:pPr algn="just"/>
            <a:r>
              <a:rPr lang="en-US" sz="1200" dirty="0">
                <a:latin typeface="Tahoma" panose="020B0604030504040204" pitchFamily="34" charset="0"/>
                <a:ea typeface="Tahoma" panose="020B0604030504040204" pitchFamily="34" charset="0"/>
                <a:cs typeface="Tahoma" panose="020B0604030504040204" pitchFamily="34" charset="0"/>
              </a:rPr>
              <a:t>3) sandwiches.</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The customer takes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The tickets and snacks.</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tickets only.</a:t>
            </a:r>
          </a:p>
          <a:p>
            <a:pPr algn="just"/>
            <a:r>
              <a:rPr lang="en-US" sz="1200" dirty="0">
                <a:latin typeface="Tahoma" panose="020B0604030504040204" pitchFamily="34" charset="0"/>
                <a:ea typeface="Tahoma" panose="020B0604030504040204" pitchFamily="34" charset="0"/>
                <a:cs typeface="Tahoma" panose="020B0604030504040204" pitchFamily="34" charset="0"/>
              </a:rPr>
              <a:t>3) The tickets and 3D glasses.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13</a:t>
            </a:r>
            <a:endParaRPr lang="ru-RU" sz="1200" dirty="0"/>
          </a:p>
        </p:txBody>
      </p:sp>
    </p:spTree>
    <p:extLst>
      <p:ext uri="{BB962C8B-B14F-4D97-AF65-F5344CB8AC3E}">
        <p14:creationId xmlns:p14="http://schemas.microsoft.com/office/powerpoint/2010/main" val="64274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14</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956298"/>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Dear Emily,</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a:t>
            </a:r>
            <a:r>
              <a:rPr lang="en-US" sz="1200" b="0" i="0" dirty="0">
                <a:effectLst/>
                <a:latin typeface="Tahoma" panose="020B0604030504040204" pitchFamily="34" charset="0"/>
                <a:ea typeface="Tahoma" panose="020B0604030504040204" pitchFamily="34" charset="0"/>
                <a:cs typeface="Tahoma" panose="020B0604030504040204" pitchFamily="34" charset="0"/>
              </a:rPr>
              <a:t>ow are you? I hope everything is going well with you!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recently had the most exciting adventure that I simply must share with you. I visited our local planetarium last weekend, and it was such an incredible experience! The moment I stepped inside, I was transported into a world filled with stars, galaxies and fascinating cosmic phenomena. They had a stunning dome where they projected shows about the universe, and I felt like I was soaring through space. It was not only visually captivating but also incredibly informative; I learned so much about black holes and the life cycles of stars. I think I love astronomy since that time.</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After the planetarium, my friends and I decided to take a walk in the nearby park. The weather was perfect, with a soft breeze and the sun shining warmly down on us. We chatted about the different planets that we’d seen and joked about what life might be like if we lived on Mars. As we walked, we shared our favorite moments from the show, and I couldn’t help but admire the blooming flowers and the lush green trees around us. The park was filled with other teens enjoying the day, laughing and playing games, which made the atmosphere even more joyful. </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I walked there for hours, lost in thought about the mysteries of the universe. It reminded me </a:t>
            </a:r>
            <a:r>
              <a:rPr lang="en-US" sz="1200" dirty="0">
                <a:latin typeface="Tahoma" panose="020B0604030504040204" pitchFamily="34" charset="0"/>
                <a:ea typeface="Tahoma" panose="020B0604030504040204" pitchFamily="34" charset="0"/>
                <a:cs typeface="Tahoma" panose="020B0604030504040204" pitchFamily="34" charset="0"/>
              </a:rPr>
              <a:t>how brilliant the human brain is and how important science is for progress</a:t>
            </a:r>
            <a:r>
              <a:rPr lang="en-US" sz="1200" b="0" i="0" dirty="0">
                <a:effectLst/>
                <a:latin typeface="Tahoma" panose="020B0604030504040204" pitchFamily="34" charset="0"/>
                <a:ea typeface="Tahoma" panose="020B0604030504040204" pitchFamily="34" charset="0"/>
                <a:cs typeface="Tahoma" panose="020B0604030504040204" pitchFamily="34" charset="0"/>
              </a:rPr>
              <a:t>. I can't wait to hear about your latest adventures! Please write back soon and tell me everything that’s happening with you. Your stories are always a great joy to read!</a:t>
            </a:r>
          </a:p>
          <a:p>
            <a:r>
              <a:rPr lang="en-US" sz="1200" b="0" i="0" dirty="0">
                <a:effectLst/>
                <a:latin typeface="Tahoma" panose="020B0604030504040204" pitchFamily="34" charset="0"/>
                <a:ea typeface="Tahoma" panose="020B0604030504040204" pitchFamily="34" charset="0"/>
                <a:cs typeface="Tahoma" panose="020B0604030504040204" pitchFamily="34" charset="0"/>
              </a:rPr>
              <a:t>     Warm regards,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Nastya</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At the planetarium Nastya … </a:t>
            </a:r>
          </a:p>
          <a:p>
            <a:pPr algn="just"/>
            <a:r>
              <a:rPr lang="en-US" sz="1200" dirty="0">
                <a:latin typeface="Tahoma" panose="020B0604030504040204" pitchFamily="34" charset="0"/>
                <a:ea typeface="Tahoma" panose="020B0604030504040204" pitchFamily="34" charset="0"/>
                <a:cs typeface="Tahoma" panose="020B0604030504040204" pitchFamily="34" charset="0"/>
              </a:rPr>
              <a:t>1) enjoyed paintings about the universe.</a:t>
            </a:r>
          </a:p>
          <a:p>
            <a:pPr algn="just"/>
            <a:r>
              <a:rPr lang="en-US" sz="1200" dirty="0">
                <a:latin typeface="Tahoma" panose="020B0604030504040204" pitchFamily="34" charset="0"/>
                <a:ea typeface="Tahoma" panose="020B0604030504040204" pitchFamily="34" charset="0"/>
                <a:cs typeface="Tahoma" panose="020B0604030504040204" pitchFamily="34" charset="0"/>
              </a:rPr>
              <a:t>2) watched a projected film about space.</a:t>
            </a:r>
          </a:p>
          <a:p>
            <a:pPr algn="just"/>
            <a:r>
              <a:rPr lang="en-US" sz="1200" dirty="0">
                <a:latin typeface="Tahoma" panose="020B0604030504040204" pitchFamily="34" charset="0"/>
                <a:ea typeface="Tahoma" panose="020B0604030504040204" pitchFamily="34" charset="0"/>
                <a:cs typeface="Tahoma" panose="020B0604030504040204" pitchFamily="34" charset="0"/>
              </a:rPr>
              <a:t>3) tried soaring through space in a model of a space rocket.</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listened to a lecture about </a:t>
            </a:r>
            <a:r>
              <a:rPr lang="en-US" sz="1200" b="0" i="0" dirty="0">
                <a:effectLst/>
                <a:latin typeface="Tahoma" panose="020B0604030504040204" pitchFamily="34" charset="0"/>
                <a:ea typeface="Tahoma" panose="020B0604030504040204" pitchFamily="34" charset="0"/>
                <a:cs typeface="Tahoma" panose="020B0604030504040204" pitchFamily="34" charset="0"/>
              </a:rPr>
              <a:t>black holes and the life cycles of stars.</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Nastya felt that she …</a:t>
            </a:r>
          </a:p>
          <a:p>
            <a:pPr algn="just"/>
            <a:r>
              <a:rPr lang="en-US" sz="1200" dirty="0">
                <a:latin typeface="Tahoma" panose="020B0604030504040204" pitchFamily="34" charset="0"/>
                <a:ea typeface="Tahoma" panose="020B0604030504040204" pitchFamily="34" charset="0"/>
                <a:cs typeface="Tahoma" panose="020B0604030504040204" pitchFamily="34" charset="0"/>
              </a:rPr>
              <a:t>1) wanted to become an astronaut.</a:t>
            </a:r>
          </a:p>
          <a:p>
            <a:pPr algn="just"/>
            <a:r>
              <a:rPr lang="en-US" sz="1200" dirty="0">
                <a:latin typeface="Tahoma" panose="020B0604030504040204" pitchFamily="34" charset="0"/>
                <a:ea typeface="Tahoma" panose="020B0604030504040204" pitchFamily="34" charset="0"/>
                <a:cs typeface="Tahoma" panose="020B0604030504040204" pitchFamily="34" charset="0"/>
              </a:rPr>
              <a:t>2) would like to work at the planetarium.</a:t>
            </a:r>
          </a:p>
          <a:p>
            <a:pPr algn="just"/>
            <a:r>
              <a:rPr lang="en-US" sz="1200" dirty="0">
                <a:latin typeface="Tahoma" panose="020B0604030504040204" pitchFamily="34" charset="0"/>
                <a:ea typeface="Tahoma" panose="020B0604030504040204" pitchFamily="34" charset="0"/>
                <a:cs typeface="Tahoma" panose="020B0604030504040204" pitchFamily="34" charset="0"/>
              </a:rPr>
              <a:t>3) wanted to come there again.</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liked the science that studies space.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Arter visiting the planetarium Nastya and her friends …</a:t>
            </a:r>
          </a:p>
          <a:p>
            <a:pPr algn="just"/>
            <a:r>
              <a:rPr lang="en-US" sz="1200" dirty="0">
                <a:latin typeface="Tahoma" panose="020B0604030504040204" pitchFamily="34" charset="0"/>
                <a:ea typeface="Tahoma" panose="020B0604030504040204" pitchFamily="34" charset="0"/>
                <a:cs typeface="Tahoma" panose="020B0604030504040204" pitchFamily="34" charset="0"/>
              </a:rPr>
              <a:t>1) went for a walk. </a:t>
            </a:r>
          </a:p>
          <a:p>
            <a:pPr algn="just"/>
            <a:r>
              <a:rPr lang="en-US" sz="1200" dirty="0">
                <a:latin typeface="Tahoma" panose="020B0604030504040204" pitchFamily="34" charset="0"/>
                <a:ea typeface="Tahoma" panose="020B0604030504040204" pitchFamily="34" charset="0"/>
                <a:cs typeface="Tahoma" panose="020B0604030504040204" pitchFamily="34" charset="0"/>
              </a:rPr>
              <a:t>2) went home. </a:t>
            </a:r>
          </a:p>
          <a:p>
            <a:pPr algn="just"/>
            <a:r>
              <a:rPr lang="en-US" sz="1200" dirty="0">
                <a:latin typeface="Tahoma" panose="020B0604030504040204" pitchFamily="34" charset="0"/>
                <a:ea typeface="Tahoma" panose="020B0604030504040204" pitchFamily="34" charset="0"/>
                <a:cs typeface="Tahoma" panose="020B0604030504040204" pitchFamily="34" charset="0"/>
              </a:rPr>
              <a:t>3) went to the café.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went to school.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4</a:t>
            </a:r>
            <a:endParaRPr lang="ru-RU" sz="900" dirty="0"/>
          </a:p>
        </p:txBody>
      </p:sp>
    </p:spTree>
    <p:extLst>
      <p:ext uri="{BB962C8B-B14F-4D97-AF65-F5344CB8AC3E}">
        <p14:creationId xmlns:p14="http://schemas.microsoft.com/office/powerpoint/2010/main" val="324451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Choose the FALSE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The teenagers discussed different planets.</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weather was cool and cloudy.</a:t>
            </a:r>
          </a:p>
          <a:p>
            <a:pPr algn="just"/>
            <a:r>
              <a:rPr lang="en-US" sz="1200" dirty="0">
                <a:latin typeface="Tahoma" panose="020B0604030504040204" pitchFamily="34" charset="0"/>
                <a:ea typeface="Tahoma" panose="020B0604030504040204" pitchFamily="34" charset="0"/>
                <a:cs typeface="Tahoma" panose="020B0604030504040204" pitchFamily="34" charset="0"/>
              </a:rPr>
              <a:t>3) Nastya admired the nature around.</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There were other teenagers in the park.</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At the end of her walk Nastya was … </a:t>
            </a:r>
          </a:p>
          <a:p>
            <a:pPr algn="just"/>
            <a:r>
              <a:rPr lang="en-US" sz="1200" dirty="0">
                <a:latin typeface="Tahoma" panose="020B0604030504040204" pitchFamily="34" charset="0"/>
                <a:ea typeface="Tahoma" panose="020B0604030504040204" pitchFamily="34" charset="0"/>
                <a:cs typeface="Tahoma" panose="020B0604030504040204" pitchFamily="34" charset="0"/>
              </a:rPr>
              <a:t>1) careless.</a:t>
            </a:r>
          </a:p>
          <a:p>
            <a:pPr algn="just"/>
            <a:r>
              <a:rPr lang="en-US" sz="1200" dirty="0">
                <a:latin typeface="Tahoma" panose="020B0604030504040204" pitchFamily="34" charset="0"/>
                <a:ea typeface="Tahoma" panose="020B0604030504040204" pitchFamily="34" charset="0"/>
                <a:cs typeface="Tahoma" panose="020B0604030504040204" pitchFamily="34" charset="0"/>
              </a:rPr>
              <a:t>2) depressed. </a:t>
            </a:r>
          </a:p>
          <a:p>
            <a:pPr algn="just"/>
            <a:r>
              <a:rPr lang="en-US" sz="1200" dirty="0">
                <a:latin typeface="Tahoma" panose="020B0604030504040204" pitchFamily="34" charset="0"/>
                <a:ea typeface="Tahoma" panose="020B0604030504040204" pitchFamily="34" charset="0"/>
                <a:cs typeface="Tahoma" panose="020B0604030504040204" pitchFamily="34" charset="0"/>
              </a:rPr>
              <a:t>3) thoughtful.</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cheerful.</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выбранные цифры в таблицу под соответствующими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15</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4</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i="0" dirty="0">
                <a:effectLst/>
                <a:latin typeface="Tahoma" panose="020B0604030504040204" pitchFamily="34" charset="0"/>
                <a:ea typeface="Tahoma" panose="020B0604030504040204" pitchFamily="34" charset="0"/>
                <a:cs typeface="Tahoma" panose="020B0604030504040204" pitchFamily="34" charset="0"/>
              </a:rPr>
              <a:t>Winning The Lottery</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When my friend Jake received the news that he </a:t>
            </a:r>
            <a:r>
              <a:rPr lang="en-US" sz="1200" b="1" i="0" spc="-10" dirty="0">
                <a:effectLst/>
                <a:latin typeface="Tahoma" panose="020B0604030504040204" pitchFamily="34" charset="0"/>
                <a:ea typeface="Tahoma" panose="020B0604030504040204" pitchFamily="34" charset="0"/>
                <a:cs typeface="Tahoma" panose="020B0604030504040204" pitchFamily="34" charset="0"/>
              </a:rPr>
              <a:t>A</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the lottery, it felt like something straight out of a movie, and we could barely believe it. The ticket was randomly picked up by </a:t>
            </a:r>
            <a:r>
              <a:rPr lang="en-US" sz="1200" b="1" i="0" spc="-10" dirty="0">
                <a:effectLst/>
                <a:latin typeface="Tahoma" panose="020B0604030504040204" pitchFamily="34" charset="0"/>
                <a:ea typeface="Tahoma" panose="020B0604030504040204" pitchFamily="34" charset="0"/>
                <a:cs typeface="Tahoma" panose="020B0604030504040204" pitchFamily="34" charset="0"/>
              </a:rPr>
              <a:t>B</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while buying snacks for our weekend movie night. It was a Saturday evening </a:t>
            </a:r>
            <a:r>
              <a:rPr lang="en-US" sz="1200" b="1" i="0" spc="-10" dirty="0">
                <a:effectLst/>
                <a:latin typeface="Tahoma" panose="020B0604030504040204" pitchFamily="34" charset="0"/>
                <a:ea typeface="Tahoma" panose="020B0604030504040204" pitchFamily="34" charset="0"/>
                <a:cs typeface="Tahoma" panose="020B0604030504040204" pitchFamily="34" charset="0"/>
              </a:rPr>
              <a:t>C</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he got a notification. As he checked and rechecked the numbers, his excitement turned into joy. Suddenly, the possibilities felt endless — plans for dream vacations, college funds, and even a fund to support the local animal shelter. Rather than </a:t>
            </a:r>
            <a:r>
              <a:rPr lang="en-US" sz="1200" b="1" i="0" spc="-10" dirty="0">
                <a:effectLst/>
                <a:latin typeface="Tahoma" panose="020B0604030504040204" pitchFamily="34" charset="0"/>
                <a:ea typeface="Tahoma" panose="020B0604030504040204" pitchFamily="34" charset="0"/>
                <a:cs typeface="Tahoma" panose="020B0604030504040204" pitchFamily="34" charset="0"/>
              </a:rPr>
              <a:t>D</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all the winnings to himself, Jake surprised us by saying he wanted to share a part of his fortune with the family, making us even </a:t>
            </a:r>
            <a:r>
              <a:rPr lang="en-US" sz="1200" b="1" i="0" spc="-10" dirty="0">
                <a:effectLst/>
                <a:latin typeface="Tahoma" panose="020B0604030504040204" pitchFamily="34" charset="0"/>
                <a:ea typeface="Tahoma" panose="020B0604030504040204" pitchFamily="34" charset="0"/>
                <a:cs typeface="Tahoma" panose="020B0604030504040204" pitchFamily="34" charset="0"/>
              </a:rPr>
              <a:t>E</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to celebrate this incredible stroke of luck together. </a:t>
            </a: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1012562215"/>
              </p:ext>
            </p:extLst>
          </p:nvPr>
        </p:nvGraphicFramePr>
        <p:xfrm>
          <a:off x="413468" y="685841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will win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won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has won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had won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him</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himself</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which</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when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where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keeping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keep</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kept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keep</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proud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prouder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more proud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proudest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Tree>
    <p:extLst>
      <p:ext uri="{BB962C8B-B14F-4D97-AF65-F5344CB8AC3E}">
        <p14:creationId xmlns:p14="http://schemas.microsoft.com/office/powerpoint/2010/main" val="141270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E29609-8E02-525C-2083-BFA7F5219CD7}"/>
              </a:ext>
            </a:extLst>
          </p:cNvPr>
          <p:cNvSpPr txBox="1"/>
          <p:nvPr/>
        </p:nvSpPr>
        <p:spPr>
          <a:xfrm>
            <a:off x="723569" y="392896"/>
            <a:ext cx="5895891" cy="320087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Вашей подруги по переписке Рэйчел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ей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её вопроса. При ответе учитывайте правила оформления письма. Адрес и дату писать не надо. Поблагодарите подругу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908580439"/>
              </p:ext>
            </p:extLst>
          </p:nvPr>
        </p:nvGraphicFramePr>
        <p:xfrm>
          <a:off x="829211" y="861768"/>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Rachel@mail.uk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Mobile Phones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Yesterday my teacher caught me using a mobile phone at the lesson. Of course, she scolded me and called my mother. </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Is it allowed to use your phones at school? Do you sometimes use your mobile at lessons? How do your teachers react at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54851" y="9443471"/>
            <a:ext cx="348298" cy="276999"/>
          </a:xfrm>
          <a:prstGeom prst="rect">
            <a:avLst/>
          </a:prstGeom>
          <a:noFill/>
        </p:spPr>
        <p:txBody>
          <a:bodyPr wrap="square" rtlCol="0">
            <a:spAutoFit/>
          </a:bodyPr>
          <a:lstStyle/>
          <a:p>
            <a:r>
              <a:rPr lang="en-US" sz="1200" dirty="0"/>
              <a:t>16</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4</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2805172011"/>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Rachel@mail.uk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Mobile Phones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330810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5</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customer want to buy clothes for …</a:t>
            </a:r>
          </a:p>
          <a:p>
            <a:pPr algn="just"/>
            <a:r>
              <a:rPr lang="en-US" sz="1200" dirty="0">
                <a:latin typeface="Tahoma" panose="020B0604030504040204" pitchFamily="34" charset="0"/>
                <a:ea typeface="Tahoma" panose="020B0604030504040204" pitchFamily="34" charset="0"/>
                <a:cs typeface="Tahoma" panose="020B0604030504040204" pitchFamily="34" charset="0"/>
              </a:rPr>
              <a:t>1) winter.</a:t>
            </a:r>
          </a:p>
          <a:p>
            <a:pPr algn="just"/>
            <a:r>
              <a:rPr lang="en-US" sz="1200" dirty="0">
                <a:latin typeface="Tahoma" panose="020B0604030504040204" pitchFamily="34" charset="0"/>
                <a:ea typeface="Tahoma" panose="020B0604030504040204" pitchFamily="34" charset="0"/>
                <a:cs typeface="Tahoma" panose="020B0604030504040204" pitchFamily="34" charset="0"/>
              </a:rPr>
              <a:t>2) summer.</a:t>
            </a:r>
          </a:p>
          <a:p>
            <a:pPr algn="just"/>
            <a:r>
              <a:rPr lang="en-US" sz="1200" dirty="0">
                <a:latin typeface="Tahoma" panose="020B0604030504040204" pitchFamily="34" charset="0"/>
                <a:ea typeface="Tahoma" panose="020B0604030504040204" pitchFamily="34" charset="0"/>
                <a:cs typeface="Tahoma" panose="020B0604030504040204" pitchFamily="34" charset="0"/>
              </a:rPr>
              <a:t>3) autumn.</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 customer asks for a piece of clothes in … </a:t>
            </a:r>
            <a:r>
              <a:rPr lang="en-US" sz="1200" b="1" dirty="0" err="1">
                <a:latin typeface="Tahoma" panose="020B0604030504040204" pitchFamily="34" charset="0"/>
                <a:ea typeface="Tahoma" panose="020B0604030504040204" pitchFamily="34" charset="0"/>
                <a:cs typeface="Tahoma" panose="020B0604030504040204" pitchFamily="34" charset="0"/>
              </a:rPr>
              <a:t>colour</a:t>
            </a:r>
            <a:r>
              <a:rPr lang="en-US" sz="1200" b="1" dirty="0">
                <a:latin typeface="Tahoma" panose="020B0604030504040204" pitchFamily="34" charset="0"/>
                <a:ea typeface="Tahoma" panose="020B0604030504040204" pitchFamily="34" charset="0"/>
                <a:cs typeface="Tahoma" panose="020B0604030504040204" pitchFamily="34" charset="0"/>
              </a:rPr>
              <a:t>.</a:t>
            </a:r>
          </a:p>
          <a:p>
            <a:pPr algn="just"/>
            <a:r>
              <a:rPr lang="en-US" sz="1200" dirty="0">
                <a:latin typeface="Tahoma" panose="020B0604030504040204" pitchFamily="34" charset="0"/>
                <a:ea typeface="Tahoma" panose="020B0604030504040204" pitchFamily="34" charset="0"/>
                <a:cs typeface="Tahoma" panose="020B0604030504040204" pitchFamily="34" charset="0"/>
              </a:rPr>
              <a:t>1) black.</a:t>
            </a:r>
          </a:p>
          <a:p>
            <a:pPr algn="just"/>
            <a:r>
              <a:rPr lang="en-US" sz="1200" dirty="0">
                <a:latin typeface="Tahoma" panose="020B0604030504040204" pitchFamily="34" charset="0"/>
                <a:ea typeface="Tahoma" panose="020B0604030504040204" pitchFamily="34" charset="0"/>
                <a:cs typeface="Tahoma" panose="020B0604030504040204" pitchFamily="34" charset="0"/>
              </a:rPr>
              <a:t>2) green.</a:t>
            </a:r>
          </a:p>
          <a:p>
            <a:pPr algn="just"/>
            <a:r>
              <a:rPr lang="en-US" sz="1200" dirty="0">
                <a:latin typeface="Tahoma" panose="020B0604030504040204" pitchFamily="34" charset="0"/>
                <a:ea typeface="Tahoma" panose="020B0604030504040204" pitchFamily="34" charset="0"/>
                <a:cs typeface="Tahoma" panose="020B0604030504040204" pitchFamily="34" charset="0"/>
              </a:rPr>
              <a:t>3) grey.</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The shop assistant recommends washing in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warm water.</a:t>
            </a:r>
          </a:p>
          <a:p>
            <a:pPr algn="just"/>
            <a:r>
              <a:rPr lang="en-US" sz="1200" dirty="0">
                <a:latin typeface="Tahoma" panose="020B0604030504040204" pitchFamily="34" charset="0"/>
                <a:ea typeface="Tahoma" panose="020B0604030504040204" pitchFamily="34" charset="0"/>
                <a:cs typeface="Tahoma" panose="020B0604030504040204" pitchFamily="34" charset="0"/>
              </a:rPr>
              <a:t>2) cold water. </a:t>
            </a:r>
          </a:p>
          <a:p>
            <a:pPr algn="just"/>
            <a:r>
              <a:rPr lang="en-US" sz="1200" dirty="0">
                <a:latin typeface="Tahoma" panose="020B0604030504040204" pitchFamily="34" charset="0"/>
                <a:ea typeface="Tahoma" panose="020B0604030504040204" pitchFamily="34" charset="0"/>
                <a:cs typeface="Tahoma" panose="020B0604030504040204" pitchFamily="34" charset="0"/>
              </a:rPr>
              <a:t>3) hot water.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 customer also chooses …</a:t>
            </a:r>
          </a:p>
          <a:p>
            <a:pPr algn="just"/>
            <a:r>
              <a:rPr lang="en-US" sz="1200" dirty="0">
                <a:latin typeface="Tahoma" panose="020B0604030504040204" pitchFamily="34" charset="0"/>
                <a:ea typeface="Tahoma" panose="020B0604030504040204" pitchFamily="34" charset="0"/>
                <a:cs typeface="Tahoma" panose="020B0604030504040204" pitchFamily="34" charset="0"/>
              </a:rPr>
              <a:t>1) a scarf.</a:t>
            </a:r>
          </a:p>
          <a:p>
            <a:pPr algn="just"/>
            <a:r>
              <a:rPr lang="en-US" sz="1200" dirty="0">
                <a:latin typeface="Tahoma" panose="020B0604030504040204" pitchFamily="34" charset="0"/>
                <a:ea typeface="Tahoma" panose="020B0604030504040204" pitchFamily="34" charset="0"/>
                <a:cs typeface="Tahoma" panose="020B0604030504040204" pitchFamily="34" charset="0"/>
              </a:rPr>
              <a:t>2) gloves. </a:t>
            </a:r>
          </a:p>
          <a:p>
            <a:pPr algn="just"/>
            <a:r>
              <a:rPr lang="en-US" sz="1200" dirty="0">
                <a:latin typeface="Tahoma" panose="020B0604030504040204" pitchFamily="34" charset="0"/>
                <a:ea typeface="Tahoma" panose="020B0604030504040204" pitchFamily="34" charset="0"/>
                <a:cs typeface="Tahoma" panose="020B0604030504040204" pitchFamily="34" charset="0"/>
              </a:rPr>
              <a:t>3) a hat.</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The purchase is … in total.</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a:t>
            </a:r>
            <a:r>
              <a:rPr lang="en-US" sz="1200" b="0" i="0" dirty="0">
                <a:effectLst/>
                <a:latin typeface="Tahoma" panose="020B0604030504040204" pitchFamily="34" charset="0"/>
                <a:ea typeface="Tahoma" panose="020B0604030504040204" pitchFamily="34" charset="0"/>
                <a:cs typeface="Tahoma" panose="020B0604030504040204" pitchFamily="34" charset="0"/>
              </a:rPr>
              <a:t>$100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2) </a:t>
            </a:r>
            <a:r>
              <a:rPr lang="en-US" sz="1200" b="0" i="0" dirty="0">
                <a:effectLst/>
                <a:latin typeface="Tahoma" panose="020B0604030504040204" pitchFamily="34" charset="0"/>
                <a:ea typeface="Tahoma" panose="020B0604030504040204" pitchFamily="34" charset="0"/>
                <a:cs typeface="Tahoma" panose="020B0604030504040204" pitchFamily="34" charset="0"/>
              </a:rPr>
              <a:t>$200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3) </a:t>
            </a:r>
            <a:r>
              <a:rPr lang="en-US" sz="1200" b="0" i="0" dirty="0">
                <a:effectLst/>
                <a:latin typeface="Tahoma" panose="020B0604030504040204" pitchFamily="34" charset="0"/>
                <a:ea typeface="Tahoma" panose="020B0604030504040204" pitchFamily="34" charset="0"/>
                <a:cs typeface="Tahoma" panose="020B0604030504040204" pitchFamily="34" charset="0"/>
              </a:rPr>
              <a:t>$300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17</a:t>
            </a:r>
            <a:endParaRPr lang="ru-RU" sz="1200" dirty="0"/>
          </a:p>
        </p:txBody>
      </p:sp>
    </p:spTree>
    <p:extLst>
      <p:ext uri="{BB962C8B-B14F-4D97-AF65-F5344CB8AC3E}">
        <p14:creationId xmlns:p14="http://schemas.microsoft.com/office/powerpoint/2010/main" val="149007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18</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951029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ru-RU" sz="1200" b="0"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Dear Simon,</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How </a:t>
            </a:r>
            <a:r>
              <a:rPr lang="en-US" sz="1200" dirty="0">
                <a:latin typeface="Tahoma" panose="020B0604030504040204" pitchFamily="34" charset="0"/>
                <a:ea typeface="Tahoma" panose="020B0604030504040204" pitchFamily="34" charset="0"/>
                <a:cs typeface="Tahoma" panose="020B0604030504040204" pitchFamily="34" charset="0"/>
              </a:rPr>
              <a:t>is your summer going? I hope you enjoy every moment of it!</a:t>
            </a:r>
            <a:r>
              <a:rPr lang="en-US" sz="1200" b="0" i="0" dirty="0">
                <a:effectLst/>
                <a:latin typeface="Tahoma" panose="020B0604030504040204" pitchFamily="34" charset="0"/>
                <a:ea typeface="Tahoma" panose="020B0604030504040204" pitchFamily="34" charset="0"/>
                <a:cs typeface="Tahoma" panose="020B0604030504040204" pitchFamily="34" charset="0"/>
              </a:rPr>
              <a:t>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just returned from an incredible trip to Paris this summer, and I can't wait to share my experiences with you. The moment I stepped off the train, I was greeted by the sweet aroma of fresh croissants and the sight of the Eiffel Tower sparkling under the summer sun. The city was bustling with energy, and I felt like I had entered a postcard. I spent my first day wandering the charming streets of Montmartre, where artists showcased their work and locals gathered in </a:t>
            </a:r>
            <a:r>
              <a:rPr lang="en-US" sz="1200" b="0" i="0" dirty="0" err="1">
                <a:effectLst/>
                <a:latin typeface="Tahoma" panose="020B0604030504040204" pitchFamily="34" charset="0"/>
                <a:ea typeface="Tahoma" panose="020B0604030504040204" pitchFamily="34" charset="0"/>
                <a:cs typeface="Tahoma" panose="020B0604030504040204" pitchFamily="34" charset="0"/>
              </a:rPr>
              <a:t>cosy</a:t>
            </a:r>
            <a:r>
              <a:rPr lang="en-US" sz="1200" b="0" i="0" dirty="0">
                <a:effectLst/>
                <a:latin typeface="Tahoma" panose="020B0604030504040204" pitchFamily="34" charset="0"/>
                <a:ea typeface="Tahoma" panose="020B0604030504040204" pitchFamily="34" charset="0"/>
                <a:cs typeface="Tahoma" panose="020B0604030504040204" pitchFamily="34" charset="0"/>
              </a:rPr>
              <a:t> cafés </a:t>
            </a:r>
            <a:r>
              <a:rPr lang="en-US" sz="1200" dirty="0">
                <a:latin typeface="Tahoma" panose="020B0604030504040204" pitchFamily="34" charset="0"/>
                <a:ea typeface="Tahoma" panose="020B0604030504040204" pitchFamily="34" charset="0"/>
                <a:cs typeface="Tahoma" panose="020B0604030504040204" pitchFamily="34" charset="0"/>
              </a:rPr>
              <a:t>drink</a:t>
            </a:r>
            <a:r>
              <a:rPr lang="en-US" sz="1200" b="0" i="0" dirty="0">
                <a:effectLst/>
                <a:latin typeface="Tahoma" panose="020B0604030504040204" pitchFamily="34" charset="0"/>
                <a:ea typeface="Tahoma" panose="020B0604030504040204" pitchFamily="34" charset="0"/>
                <a:cs typeface="Tahoma" panose="020B0604030504040204" pitchFamily="34" charset="0"/>
              </a:rPr>
              <a:t>ing coffee. Every corner seemed to tell a story, and I wished you had been there to experience it with me.</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One of the highlights of my trip was visiting the Louvre Museum. I was in </a:t>
            </a:r>
            <a:r>
              <a:rPr lang="en-US" sz="1200" dirty="0">
                <a:latin typeface="Tahoma" panose="020B0604030504040204" pitchFamily="34" charset="0"/>
                <a:ea typeface="Tahoma" panose="020B0604030504040204" pitchFamily="34" charset="0"/>
                <a:cs typeface="Tahoma" panose="020B0604030504040204" pitchFamily="34" charset="0"/>
              </a:rPr>
              <a:t>delight</a:t>
            </a:r>
            <a:r>
              <a:rPr lang="en-US" sz="1200" b="0" i="0" dirty="0">
                <a:effectLst/>
                <a:latin typeface="Tahoma" panose="020B0604030504040204" pitchFamily="34" charset="0"/>
                <a:ea typeface="Tahoma" panose="020B0604030504040204" pitchFamily="34" charset="0"/>
                <a:cs typeface="Tahoma" panose="020B0604030504040204" pitchFamily="34" charset="0"/>
              </a:rPr>
              <a:t> as I stood before the Mona Lisa; her enigmatic smile seemed to follow me everywhere I went. The museum itself felt like a work of art, with its glass pyramid structure contrasting beautifully with the historic buildings surrounding it. I also explored the incredible gardens of Versailles, where I pretended to be a prince wandering the lawns and admiring the ornate fountains. Each moment felt magical, and I couldn't help but </a:t>
            </a:r>
            <a:r>
              <a:rPr lang="en-US" sz="1200" dirty="0">
                <a:latin typeface="Tahoma" panose="020B0604030504040204" pitchFamily="34" charset="0"/>
                <a:ea typeface="Tahoma" panose="020B0604030504040204" pitchFamily="34" charset="0"/>
                <a:cs typeface="Tahoma" panose="020B0604030504040204" pitchFamily="34" charset="0"/>
              </a:rPr>
              <a:t>take</a:t>
            </a:r>
            <a:r>
              <a:rPr lang="en-US" sz="1200" b="0" i="0" dirty="0">
                <a:effectLst/>
                <a:latin typeface="Tahoma" panose="020B0604030504040204" pitchFamily="34" charset="0"/>
                <a:ea typeface="Tahoma" panose="020B0604030504040204" pitchFamily="34" charset="0"/>
                <a:cs typeface="Tahoma" panose="020B0604030504040204" pitchFamily="34" charset="0"/>
              </a:rPr>
              <a:t> countless photos to remember every detail.</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Of course, no trip would be complete without trying the local food! I tasted delicious pastries, savory </a:t>
            </a:r>
            <a:r>
              <a:rPr lang="en-US" sz="1200" dirty="0">
                <a:latin typeface="Tahoma" panose="020B0604030504040204" pitchFamily="34" charset="0"/>
                <a:ea typeface="Tahoma" panose="020B0604030504040204" pitchFamily="34" charset="0"/>
                <a:cs typeface="Tahoma" panose="020B0604030504040204" pitchFamily="34" charset="0"/>
              </a:rPr>
              <a:t>pancakes</a:t>
            </a:r>
            <a:r>
              <a:rPr lang="en-US" sz="1200" b="0" i="0" dirty="0">
                <a:effectLst/>
                <a:latin typeface="Tahoma" panose="020B0604030504040204" pitchFamily="34" charset="0"/>
                <a:ea typeface="Tahoma" panose="020B0604030504040204" pitchFamily="34" charset="0"/>
                <a:cs typeface="Tahoma" panose="020B0604030504040204" pitchFamily="34" charset="0"/>
              </a:rPr>
              <a:t> and even tried escargot</a:t>
            </a:r>
            <a:r>
              <a:rPr lang="en-US" sz="1200" dirty="0">
                <a:latin typeface="Tahoma" panose="020B0604030504040204" pitchFamily="34" charset="0"/>
                <a:ea typeface="Tahoma" panose="020B0604030504040204" pitchFamily="34" charset="0"/>
                <a:cs typeface="Tahoma" panose="020B0604030504040204" pitchFamily="34" charset="0"/>
              </a:rPr>
              <a:t>, w</a:t>
            </a:r>
            <a:r>
              <a:rPr lang="en-US" sz="1200" b="0" i="0" dirty="0">
                <a:effectLst/>
                <a:latin typeface="Tahoma" panose="020B0604030504040204" pitchFamily="34" charset="0"/>
                <a:ea typeface="Tahoma" panose="020B0604030504040204" pitchFamily="34" charset="0"/>
                <a:cs typeface="Tahoma" panose="020B0604030504040204" pitchFamily="34" charset="0"/>
              </a:rPr>
              <a:t>hich is translated as “snail” from French, at a charming little restaurant. I thought about how much you would have laughed watching me trying to eat them without grimacing! It was a summer I'll never forget, and I truly wish I could have shared it with you in person. I hope to hear about your adventures — whether it’s about school, your friends or any plans you have for the summer. </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Take care and write back when you can!</a:t>
            </a:r>
          </a:p>
          <a:p>
            <a:r>
              <a:rPr lang="en-US" sz="1200" b="0" i="0" dirty="0">
                <a:effectLst/>
                <a:latin typeface="Tahoma" panose="020B0604030504040204" pitchFamily="34" charset="0"/>
                <a:ea typeface="Tahoma" panose="020B0604030504040204" pitchFamily="34" charset="0"/>
                <a:cs typeface="Tahoma" panose="020B0604030504040204" pitchFamily="34" charset="0"/>
              </a:rPr>
              <a:t>     Best wishes,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Nikita</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Nikita has returned from the city in … </a:t>
            </a:r>
          </a:p>
          <a:p>
            <a:pPr algn="just"/>
            <a:r>
              <a:rPr lang="en-US" sz="1200" dirty="0">
                <a:latin typeface="Tahoma" panose="020B0604030504040204" pitchFamily="34" charset="0"/>
                <a:ea typeface="Tahoma" panose="020B0604030504040204" pitchFamily="34" charset="0"/>
                <a:cs typeface="Tahoma" panose="020B0604030504040204" pitchFamily="34" charset="0"/>
              </a:rPr>
              <a:t>1) Europe.</a:t>
            </a:r>
          </a:p>
          <a:p>
            <a:pPr algn="just"/>
            <a:r>
              <a:rPr lang="en-US" sz="1200" dirty="0">
                <a:latin typeface="Tahoma" panose="020B0604030504040204" pitchFamily="34" charset="0"/>
                <a:ea typeface="Tahoma" panose="020B0604030504040204" pitchFamily="34" charset="0"/>
                <a:cs typeface="Tahoma" panose="020B0604030504040204" pitchFamily="34" charset="0"/>
              </a:rPr>
              <a:t>2) America.</a:t>
            </a:r>
          </a:p>
          <a:p>
            <a:pPr algn="just"/>
            <a:r>
              <a:rPr lang="en-US" sz="1200" dirty="0">
                <a:latin typeface="Tahoma" panose="020B0604030504040204" pitchFamily="34" charset="0"/>
                <a:ea typeface="Tahoma" panose="020B0604030504040204" pitchFamily="34" charset="0"/>
                <a:cs typeface="Tahoma" panose="020B0604030504040204" pitchFamily="34" charset="0"/>
              </a:rPr>
              <a:t>3) Asia.</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Africa.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On the first day Nikita …</a:t>
            </a:r>
          </a:p>
          <a:p>
            <a:pPr algn="just"/>
            <a:r>
              <a:rPr lang="en-US" sz="1200" dirty="0">
                <a:latin typeface="Tahoma" panose="020B0604030504040204" pitchFamily="34" charset="0"/>
                <a:ea typeface="Tahoma" panose="020B0604030504040204" pitchFamily="34" charset="0"/>
                <a:cs typeface="Tahoma" panose="020B0604030504040204" pitchFamily="34" charset="0"/>
              </a:rPr>
              <a:t>1) tried fresh croissants.</a:t>
            </a:r>
          </a:p>
          <a:p>
            <a:pPr algn="just"/>
            <a:r>
              <a:rPr lang="en-US" sz="1200" dirty="0">
                <a:latin typeface="Tahoma" panose="020B0604030504040204" pitchFamily="34" charset="0"/>
                <a:ea typeface="Tahoma" panose="020B0604030504040204" pitchFamily="34" charset="0"/>
                <a:cs typeface="Tahoma" panose="020B0604030504040204" pitchFamily="34" charset="0"/>
              </a:rPr>
              <a:t>2) drank coffee in local cafés. </a:t>
            </a:r>
          </a:p>
          <a:p>
            <a:pPr algn="just"/>
            <a:r>
              <a:rPr lang="en-US" sz="1200" dirty="0">
                <a:latin typeface="Tahoma" panose="020B0604030504040204" pitchFamily="34" charset="0"/>
                <a:ea typeface="Tahoma" panose="020B0604030504040204" pitchFamily="34" charset="0"/>
                <a:cs typeface="Tahoma" panose="020B0604030504040204" pitchFamily="34" charset="0"/>
              </a:rPr>
              <a:t>3) walked through the streets of the city.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bought a postcard.</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In the Louvre Museum Nikita was delighted with … </a:t>
            </a:r>
          </a:p>
          <a:p>
            <a:pPr algn="just"/>
            <a:r>
              <a:rPr lang="en-US" sz="1200" dirty="0">
                <a:latin typeface="Tahoma" panose="020B0604030504040204" pitchFamily="34" charset="0"/>
                <a:ea typeface="Tahoma" panose="020B0604030504040204" pitchFamily="34" charset="0"/>
                <a:cs typeface="Tahoma" panose="020B0604030504040204" pitchFamily="34" charset="0"/>
              </a:rPr>
              <a:t>1) a sculpture. </a:t>
            </a:r>
          </a:p>
          <a:p>
            <a:pPr algn="just"/>
            <a:r>
              <a:rPr lang="en-US" sz="1200" dirty="0">
                <a:latin typeface="Tahoma" panose="020B0604030504040204" pitchFamily="34" charset="0"/>
                <a:ea typeface="Tahoma" panose="020B0604030504040204" pitchFamily="34" charset="0"/>
                <a:cs typeface="Tahoma" panose="020B0604030504040204" pitchFamily="34" charset="0"/>
              </a:rPr>
              <a:t>2) a painting. </a:t>
            </a:r>
          </a:p>
          <a:p>
            <a:pPr algn="just"/>
            <a:r>
              <a:rPr lang="en-US" sz="1200" dirty="0">
                <a:latin typeface="Tahoma" panose="020B0604030504040204" pitchFamily="34" charset="0"/>
                <a:ea typeface="Tahoma" panose="020B0604030504040204" pitchFamily="34" charset="0"/>
                <a:cs typeface="Tahoma" panose="020B0604030504040204" pitchFamily="34" charset="0"/>
              </a:rPr>
              <a:t>3) a glass pyramid.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 fountain.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5</a:t>
            </a:r>
            <a:endParaRPr lang="ru-RU" sz="900" dirty="0"/>
          </a:p>
        </p:txBody>
      </p:sp>
    </p:spTree>
    <p:extLst>
      <p:ext uri="{BB962C8B-B14F-4D97-AF65-F5344CB8AC3E}">
        <p14:creationId xmlns:p14="http://schemas.microsoft.com/office/powerpoint/2010/main" val="257136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12934"/>
            <a:ext cx="2246243" cy="338554"/>
          </a:xfrm>
          <a:prstGeom prst="rect">
            <a:avLst/>
          </a:prstGeom>
          <a:noFill/>
        </p:spPr>
        <p:txBody>
          <a:bodyPr wrap="square" rtlCol="0">
            <a:spAutoFit/>
          </a:bodyPr>
          <a:lstStyle/>
          <a:p>
            <a:pPr algn="ctr"/>
            <a:r>
              <a:rPr lang="ru-RU" sz="1600" b="1" dirty="0"/>
              <a:t>ВАРИАНТ </a:t>
            </a:r>
            <a:r>
              <a:rPr lang="en-US" sz="1600" b="1" dirty="0"/>
              <a:t>1</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customer wants _______.</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 </a:t>
            </a:r>
          </a:p>
          <a:p>
            <a:pPr algn="just"/>
            <a:r>
              <a:rPr lang="en-US" sz="1200" dirty="0">
                <a:latin typeface="Tahoma" panose="020B0604030504040204" pitchFamily="34" charset="0"/>
                <a:ea typeface="Tahoma" panose="020B0604030504040204" pitchFamily="34" charset="0"/>
                <a:cs typeface="Tahoma" panose="020B0604030504040204" pitchFamily="34" charset="0"/>
              </a:rPr>
              <a:t>1) a round ticket.</a:t>
            </a:r>
          </a:p>
          <a:p>
            <a:pPr algn="just"/>
            <a:r>
              <a:rPr lang="en-US" sz="1200" dirty="0">
                <a:latin typeface="Tahoma" panose="020B0604030504040204" pitchFamily="34" charset="0"/>
                <a:ea typeface="Tahoma" panose="020B0604030504040204" pitchFamily="34" charset="0"/>
                <a:cs typeface="Tahoma" panose="020B0604030504040204" pitchFamily="34" charset="0"/>
              </a:rPr>
              <a:t>2) a one-way ticket.</a:t>
            </a:r>
          </a:p>
          <a:p>
            <a:pPr algn="just"/>
            <a:r>
              <a:rPr lang="en-US" sz="1200" dirty="0">
                <a:latin typeface="Tahoma" panose="020B0604030504040204" pitchFamily="34" charset="0"/>
                <a:ea typeface="Tahoma" panose="020B0604030504040204" pitchFamily="34" charset="0"/>
                <a:cs typeface="Tahoma" panose="020B0604030504040204" pitchFamily="34" charset="0"/>
              </a:rPr>
              <a:t>3) two one-way tickets.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 customer wants to leave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in the morning.</a:t>
            </a:r>
          </a:p>
          <a:p>
            <a:pPr algn="just"/>
            <a:r>
              <a:rPr lang="en-US" sz="1200" dirty="0">
                <a:latin typeface="Tahoma" panose="020B0604030504040204" pitchFamily="34" charset="0"/>
                <a:ea typeface="Tahoma" panose="020B0604030504040204" pitchFamily="34" charset="0"/>
                <a:cs typeface="Tahoma" panose="020B0604030504040204" pitchFamily="34" charset="0"/>
              </a:rPr>
              <a:t>2) in the afternoon.</a:t>
            </a:r>
          </a:p>
          <a:p>
            <a:pPr algn="just"/>
            <a:r>
              <a:rPr lang="en-US" sz="1200" dirty="0">
                <a:latin typeface="Tahoma" panose="020B0604030504040204" pitchFamily="34" charset="0"/>
                <a:ea typeface="Tahoma" panose="020B0604030504040204" pitchFamily="34" charset="0"/>
                <a:cs typeface="Tahoma" panose="020B0604030504040204" pitchFamily="34" charset="0"/>
              </a:rPr>
              <a:t>3) in the evening.</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A regular ticket costs _______.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a:t>
            </a:r>
            <a:r>
              <a:rPr lang="en-US" sz="1200" b="0" i="0" dirty="0">
                <a:effectLst/>
                <a:latin typeface="Tahoma" panose="020B0604030504040204" pitchFamily="34" charset="0"/>
                <a:ea typeface="Tahoma" panose="020B0604030504040204" pitchFamily="34" charset="0"/>
                <a:cs typeface="Tahoma" panose="020B0604030504040204" pitchFamily="34" charset="0"/>
              </a:rPr>
              <a:t>$10.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2) </a:t>
            </a:r>
            <a:r>
              <a:rPr lang="en-US" sz="1200" b="0" i="0" dirty="0">
                <a:effectLst/>
                <a:latin typeface="Tahoma" panose="020B0604030504040204" pitchFamily="34" charset="0"/>
                <a:ea typeface="Tahoma" panose="020B0604030504040204" pitchFamily="34" charset="0"/>
                <a:cs typeface="Tahoma" panose="020B0604030504040204" pitchFamily="34" charset="0"/>
              </a:rPr>
              <a:t>$75.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3) </a:t>
            </a:r>
            <a:r>
              <a:rPr lang="en-US" sz="1200" b="0" i="0" dirty="0">
                <a:effectLst/>
                <a:latin typeface="Tahoma" panose="020B0604030504040204" pitchFamily="34" charset="0"/>
                <a:ea typeface="Tahoma" panose="020B0604030504040204" pitchFamily="34" charset="0"/>
                <a:cs typeface="Tahoma" panose="020B0604030504040204" pitchFamily="34" charset="0"/>
              </a:rPr>
              <a:t>$150.</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 cashier helps to _______.</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choose the place to go.</a:t>
            </a:r>
          </a:p>
          <a:p>
            <a:pPr algn="just"/>
            <a:r>
              <a:rPr lang="en-US" sz="1200" dirty="0">
                <a:latin typeface="Tahoma" panose="020B0604030504040204" pitchFamily="34" charset="0"/>
                <a:ea typeface="Tahoma" panose="020B0604030504040204" pitchFamily="34" charset="0"/>
                <a:cs typeface="Tahoma" panose="020B0604030504040204" pitchFamily="34" charset="0"/>
              </a:rPr>
              <a:t>2) pay for the ticket.</a:t>
            </a:r>
          </a:p>
          <a:p>
            <a:pPr algn="just"/>
            <a:r>
              <a:rPr lang="en-US" sz="1200" dirty="0">
                <a:latin typeface="Tahoma" panose="020B0604030504040204" pitchFamily="34" charset="0"/>
                <a:ea typeface="Tahoma" panose="020B0604030504040204" pitchFamily="34" charset="0"/>
                <a:cs typeface="Tahoma" panose="020B0604030504040204" pitchFamily="34" charset="0"/>
              </a:rPr>
              <a:t>3) find the platform.</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The people are at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the airport.</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cinema.</a:t>
            </a:r>
          </a:p>
          <a:p>
            <a:pPr algn="just"/>
            <a:r>
              <a:rPr lang="en-US" sz="1200" dirty="0">
                <a:latin typeface="Tahoma" panose="020B0604030504040204" pitchFamily="34" charset="0"/>
                <a:ea typeface="Tahoma" panose="020B0604030504040204" pitchFamily="34" charset="0"/>
                <a:cs typeface="Tahoma" panose="020B0604030504040204" pitchFamily="34" charset="0"/>
              </a:rPr>
              <a:t>3) the railway station.</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extLst>
              <p:ext uri="{D42A27DB-BD31-4B8C-83A1-F6EECF244321}">
                <p14:modId xmlns:p14="http://schemas.microsoft.com/office/powerpoint/2010/main" val="3296359759"/>
              </p:ext>
            </p:extLst>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1</a:t>
            </a:r>
            <a:endParaRPr lang="ru-RU" sz="1200" dirty="0"/>
          </a:p>
        </p:txBody>
      </p:sp>
    </p:spTree>
    <p:extLst>
      <p:ext uri="{BB962C8B-B14F-4D97-AF65-F5344CB8AC3E}">
        <p14:creationId xmlns:p14="http://schemas.microsoft.com/office/powerpoint/2010/main" val="160954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Choose the TRUE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There are no fountains in </a:t>
            </a:r>
            <a:r>
              <a:rPr lang="en-US" sz="1200" b="0" i="0" dirty="0">
                <a:effectLst/>
                <a:latin typeface="Tahoma" panose="020B0604030504040204" pitchFamily="34" charset="0"/>
                <a:ea typeface="Tahoma" panose="020B0604030504040204" pitchFamily="34" charset="0"/>
                <a:cs typeface="Tahoma" panose="020B0604030504040204" pitchFamily="34" charset="0"/>
              </a:rPr>
              <a:t>Versailles.</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2) Nikita felt like a member of a royal family in </a:t>
            </a:r>
            <a:r>
              <a:rPr lang="en-US" sz="1200" b="0" i="0" dirty="0">
                <a:effectLst/>
                <a:latin typeface="Tahoma" panose="020B0604030504040204" pitchFamily="34" charset="0"/>
                <a:ea typeface="Tahoma" panose="020B0604030504040204" pitchFamily="34" charset="0"/>
                <a:cs typeface="Tahoma" panose="020B0604030504040204" pitchFamily="34" charset="0"/>
              </a:rPr>
              <a:t>Versailles.</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3) Nikita visited the inner part of </a:t>
            </a:r>
            <a:r>
              <a:rPr lang="en-US" sz="1200" b="0" i="0" dirty="0">
                <a:effectLst/>
                <a:latin typeface="Tahoma" panose="020B0604030504040204" pitchFamily="34" charset="0"/>
                <a:ea typeface="Tahoma" panose="020B0604030504040204" pitchFamily="34" charset="0"/>
                <a:cs typeface="Tahoma" panose="020B0604030504040204" pitchFamily="34" charset="0"/>
              </a:rPr>
              <a:t>Versailles.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b="0" i="0" dirty="0">
                <a:effectLst/>
                <a:latin typeface="Tahoma" panose="020B0604030504040204" pitchFamily="34" charset="0"/>
                <a:ea typeface="Tahoma" panose="020B0604030504040204" pitchFamily="34" charset="0"/>
                <a:cs typeface="Tahoma" panose="020B0604030504040204" pitchFamily="34" charset="0"/>
              </a:rPr>
              <a:t>Versailles is a big garden.</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During the trip Nikita tried …</a:t>
            </a:r>
          </a:p>
          <a:p>
            <a:pPr algn="just"/>
            <a:r>
              <a:rPr lang="en-US" sz="1200" dirty="0">
                <a:latin typeface="Tahoma" panose="020B0604030504040204" pitchFamily="34" charset="0"/>
                <a:ea typeface="Tahoma" panose="020B0604030504040204" pitchFamily="34" charset="0"/>
                <a:cs typeface="Tahoma" panose="020B0604030504040204" pitchFamily="34" charset="0"/>
              </a:rPr>
              <a:t>1) a French pie.</a:t>
            </a:r>
          </a:p>
          <a:p>
            <a:pPr algn="just"/>
            <a:r>
              <a:rPr lang="en-US" sz="1200" dirty="0">
                <a:latin typeface="Tahoma" panose="020B0604030504040204" pitchFamily="34" charset="0"/>
                <a:ea typeface="Tahoma" panose="020B0604030504040204" pitchFamily="34" charset="0"/>
                <a:cs typeface="Tahoma" panose="020B0604030504040204" pitchFamily="34" charset="0"/>
              </a:rPr>
              <a:t>2) French soup.</a:t>
            </a:r>
          </a:p>
          <a:p>
            <a:pPr algn="just"/>
            <a:r>
              <a:rPr lang="en-US" sz="1200" dirty="0">
                <a:latin typeface="Tahoma" panose="020B0604030504040204" pitchFamily="34" charset="0"/>
                <a:ea typeface="Tahoma" panose="020B0604030504040204" pitchFamily="34" charset="0"/>
                <a:cs typeface="Tahoma" panose="020B0604030504040204" pitchFamily="34" charset="0"/>
              </a:rPr>
              <a:t>3) a local exotic drink.</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a local exotic dish.</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выбранные цифры в таблицу под соответствующими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19</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5</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dirty="0">
                <a:latin typeface="Tahoma" panose="020B0604030504040204" pitchFamily="34" charset="0"/>
                <a:ea typeface="Tahoma" panose="020B0604030504040204" pitchFamily="34" charset="0"/>
                <a:cs typeface="Tahoma" panose="020B0604030504040204" pitchFamily="34" charset="0"/>
              </a:rPr>
              <a:t>My Dad’s</a:t>
            </a:r>
            <a:r>
              <a:rPr lang="en-US" sz="1200" b="1" i="0" dirty="0">
                <a:effectLst/>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New Job</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After years of working at the same company, my father found </a:t>
            </a:r>
            <a:r>
              <a:rPr lang="en-US" sz="1200" b="1" i="0" dirty="0">
                <a:effectLst/>
                <a:latin typeface="Tahoma" panose="020B0604030504040204" pitchFamily="34" charset="0"/>
                <a:ea typeface="Tahoma" panose="020B0604030504040204" pitchFamily="34" charset="0"/>
                <a:cs typeface="Tahoma" panose="020B0604030504040204" pitchFamily="34" charset="0"/>
              </a:rPr>
              <a:t>A</a:t>
            </a:r>
            <a:r>
              <a:rPr lang="en-US" sz="1200" b="0" i="0" dirty="0">
                <a:effectLst/>
                <a:latin typeface="Tahoma" panose="020B0604030504040204" pitchFamily="34" charset="0"/>
                <a:ea typeface="Tahoma" panose="020B0604030504040204" pitchFamily="34" charset="0"/>
                <a:cs typeface="Tahoma" panose="020B0604030504040204" pitchFamily="34" charset="0"/>
              </a:rPr>
              <a:t>_______ at a crossroads when the firm downsized, leaving him searching for new opportunities in a competitive market. Instead of </a:t>
            </a:r>
            <a:r>
              <a:rPr lang="en-US" sz="1200" b="1" i="0" dirty="0">
                <a:effectLst/>
                <a:latin typeface="Tahoma" panose="020B0604030504040204" pitchFamily="34" charset="0"/>
                <a:ea typeface="Tahoma" panose="020B0604030504040204" pitchFamily="34" charset="0"/>
                <a:cs typeface="Tahoma" panose="020B0604030504040204" pitchFamily="34" charset="0"/>
              </a:rPr>
              <a:t>B</a:t>
            </a:r>
            <a:r>
              <a:rPr lang="en-US" sz="1200" b="0" i="0" dirty="0">
                <a:effectLst/>
                <a:latin typeface="Tahoma" panose="020B0604030504040204" pitchFamily="34" charset="0"/>
                <a:ea typeface="Tahoma" panose="020B0604030504040204" pitchFamily="34" charset="0"/>
                <a:cs typeface="Tahoma" panose="020B0604030504040204" pitchFamily="34" charset="0"/>
              </a:rPr>
              <a:t>_______ defeated, he updated his resume and </a:t>
            </a:r>
            <a:r>
              <a:rPr lang="en-US" sz="1200" dirty="0">
                <a:latin typeface="Tahoma" panose="020B0604030504040204" pitchFamily="34" charset="0"/>
                <a:ea typeface="Tahoma" panose="020B0604030504040204" pitchFamily="34" charset="0"/>
                <a:cs typeface="Tahoma" panose="020B0604030504040204" pitchFamily="34" charset="0"/>
              </a:rPr>
              <a:t>switched</a:t>
            </a:r>
            <a:r>
              <a:rPr lang="en-US" sz="1200" b="0" i="0" dirty="0">
                <a:effectLst/>
                <a:latin typeface="Tahoma" panose="020B0604030504040204" pitchFamily="34" charset="0"/>
                <a:ea typeface="Tahoma" panose="020B0604030504040204" pitchFamily="34" charset="0"/>
                <a:cs typeface="Tahoma" panose="020B0604030504040204" pitchFamily="34" charset="0"/>
              </a:rPr>
              <a:t> to online job boards. I watched </a:t>
            </a:r>
            <a:r>
              <a:rPr lang="en-US" sz="1200" dirty="0">
                <a:latin typeface="Tahoma" panose="020B0604030504040204" pitchFamily="34" charset="0"/>
                <a:ea typeface="Tahoma" panose="020B0604030504040204" pitchFamily="34" charset="0"/>
                <a:cs typeface="Tahoma" panose="020B0604030504040204" pitchFamily="34" charset="0"/>
              </a:rPr>
              <a:t>how</a:t>
            </a:r>
            <a:r>
              <a:rPr lang="en-US" sz="1200" b="0" i="0" dirty="0">
                <a:effectLst/>
                <a:latin typeface="Tahoma" panose="020B0604030504040204" pitchFamily="34" charset="0"/>
                <a:ea typeface="Tahoma" panose="020B0604030504040204" pitchFamily="34" charset="0"/>
                <a:cs typeface="Tahoma" panose="020B0604030504040204" pitchFamily="34" charset="0"/>
              </a:rPr>
              <a:t> he </a:t>
            </a:r>
            <a:r>
              <a:rPr lang="en-US" sz="1200" b="1" i="0" dirty="0">
                <a:effectLst/>
                <a:latin typeface="Tahoma" panose="020B0604030504040204" pitchFamily="34" charset="0"/>
                <a:ea typeface="Tahoma" panose="020B0604030504040204" pitchFamily="34" charset="0"/>
                <a:cs typeface="Tahoma" panose="020B0604030504040204" pitchFamily="34" charset="0"/>
              </a:rPr>
              <a:t>C</a:t>
            </a:r>
            <a:r>
              <a:rPr lang="en-US" sz="1200" b="0" i="0" dirty="0">
                <a:effectLst/>
                <a:latin typeface="Tahoma" panose="020B0604030504040204" pitchFamily="34" charset="0"/>
                <a:ea typeface="Tahoma" panose="020B0604030504040204" pitchFamily="34" charset="0"/>
                <a:cs typeface="Tahoma" panose="020B0604030504040204" pitchFamily="34" charset="0"/>
              </a:rPr>
              <a:t>_______ countless evenings on networking, attending workshops and even mastering new skills to boost his profile. It was during one of </a:t>
            </a:r>
            <a:r>
              <a:rPr lang="en-US" sz="1200" b="1" i="0" dirty="0">
                <a:effectLst/>
                <a:latin typeface="Tahoma" panose="020B0604030504040204" pitchFamily="34" charset="0"/>
                <a:ea typeface="Tahoma" panose="020B0604030504040204" pitchFamily="34" charset="0"/>
                <a:cs typeface="Tahoma" panose="020B0604030504040204" pitchFamily="34" charset="0"/>
              </a:rPr>
              <a:t>D</a:t>
            </a:r>
            <a:r>
              <a:rPr lang="en-US" sz="1200" b="0" i="0" dirty="0">
                <a:effectLst/>
                <a:latin typeface="Tahoma" panose="020B0604030504040204" pitchFamily="34" charset="0"/>
                <a:ea typeface="Tahoma" panose="020B0604030504040204" pitchFamily="34" charset="0"/>
                <a:cs typeface="Tahoma" panose="020B0604030504040204" pitchFamily="34" charset="0"/>
              </a:rPr>
              <a:t>_______ late-night sessions that he came across a list of </a:t>
            </a:r>
            <a:r>
              <a:rPr lang="en-US" sz="1200" b="1" i="0" dirty="0">
                <a:effectLst/>
                <a:latin typeface="Tahoma" panose="020B0604030504040204" pitchFamily="34" charset="0"/>
                <a:ea typeface="Tahoma" panose="020B0604030504040204" pitchFamily="34" charset="0"/>
                <a:cs typeface="Tahoma" panose="020B0604030504040204" pitchFamily="34" charset="0"/>
              </a:rPr>
              <a:t>E</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that perfectly matched his hobbies and experience. With renewed hope, he submitted his application, passed the interview and got a position at a dynamic startup that really matched his ambitions.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1265792842"/>
              </p:ext>
            </p:extLst>
          </p:nvPr>
        </p:nvGraphicFramePr>
        <p:xfrm>
          <a:off x="413468" y="683667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him</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himself</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feel</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feel</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felt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feeling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spended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had spent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these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those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vacancy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vacancies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vacancys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vacancis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
        <p:nvSpPr>
          <p:cNvPr id="12" name="TextBox 11">
            <a:extLst>
              <a:ext uri="{FF2B5EF4-FFF2-40B4-BE49-F238E27FC236}">
                <a16:creationId xmlns:a16="http://schemas.microsoft.com/office/drawing/2014/main" id="{B8CAA32A-D7EA-EA09-2A06-FD3F15FB3A92}"/>
              </a:ext>
            </a:extLst>
          </p:cNvPr>
          <p:cNvSpPr txBox="1"/>
          <p:nvPr/>
        </p:nvSpPr>
        <p:spPr>
          <a:xfrm>
            <a:off x="1109255" y="7432074"/>
            <a:ext cx="1149531" cy="276999"/>
          </a:xfrm>
          <a:prstGeom prst="rect">
            <a:avLst/>
          </a:prstGeom>
          <a:noFill/>
        </p:spPr>
        <p:txBody>
          <a:bodyPr wrap="square">
            <a:spAutoFit/>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used to spend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E7A4C847-DC30-0B19-B12F-2BFC83E19014}"/>
              </a:ext>
            </a:extLst>
          </p:cNvPr>
          <p:cNvSpPr txBox="1"/>
          <p:nvPr/>
        </p:nvSpPr>
        <p:spPr>
          <a:xfrm>
            <a:off x="5447354" y="7432073"/>
            <a:ext cx="1123405" cy="276999"/>
          </a:xfrm>
          <a:prstGeom prst="rect">
            <a:avLst/>
          </a:prstGeom>
          <a:noFill/>
        </p:spPr>
        <p:txBody>
          <a:bodyPr wrap="square">
            <a:spAutoFit/>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was spending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37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43C13E-4DCA-F9FB-6DD1-252B4D419167}"/>
              </a:ext>
            </a:extLst>
          </p:cNvPr>
          <p:cNvSpPr txBox="1"/>
          <p:nvPr/>
        </p:nvSpPr>
        <p:spPr>
          <a:xfrm>
            <a:off x="723569" y="392896"/>
            <a:ext cx="5895891" cy="320087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Вашей подруги по переписке Деборы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ей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её вопроса. При ответе учитывайте правила оформления письма. Адрес и дату писать не надо. Поблагодарите подругу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2742516270"/>
              </p:ext>
            </p:extLst>
          </p:nvPr>
        </p:nvGraphicFramePr>
        <p:xfrm>
          <a:off x="829211" y="848364"/>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Deborah@mail.uk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Computers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You know, my parents often say that I use too much computer during the evenings. Even if I use it for studies.</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How much time do you spend on using a computer a day? Do you often play computer games? How does your computer help you in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54851" y="9443471"/>
            <a:ext cx="348298" cy="276999"/>
          </a:xfrm>
          <a:prstGeom prst="rect">
            <a:avLst/>
          </a:prstGeom>
          <a:noFill/>
        </p:spPr>
        <p:txBody>
          <a:bodyPr wrap="square" rtlCol="0">
            <a:spAutoFit/>
          </a:bodyPr>
          <a:lstStyle/>
          <a:p>
            <a:r>
              <a:rPr lang="en-US" sz="1200" dirty="0"/>
              <a:t>20</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5</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3578750914"/>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Deborah@mail.uk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Computers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35264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6</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swimming pool is … today.</a:t>
            </a:r>
          </a:p>
          <a:p>
            <a:pPr algn="just"/>
            <a:r>
              <a:rPr lang="en-US" sz="1200" dirty="0">
                <a:latin typeface="Tahoma" panose="020B0604030504040204" pitchFamily="34" charset="0"/>
                <a:ea typeface="Tahoma" panose="020B0604030504040204" pitchFamily="34" charset="0"/>
                <a:cs typeface="Tahoma" panose="020B0604030504040204" pitchFamily="34" charset="0"/>
              </a:rPr>
              <a:t>1) empty.</a:t>
            </a:r>
          </a:p>
          <a:p>
            <a:pPr algn="just"/>
            <a:r>
              <a:rPr lang="en-US" sz="1200" dirty="0">
                <a:latin typeface="Tahoma" panose="020B0604030504040204" pitchFamily="34" charset="0"/>
                <a:ea typeface="Tahoma" panose="020B0604030504040204" pitchFamily="34" charset="0"/>
                <a:cs typeface="Tahoma" panose="020B0604030504040204" pitchFamily="34" charset="0"/>
              </a:rPr>
              <a:t>2) overcrowded.</a:t>
            </a:r>
          </a:p>
          <a:p>
            <a:pPr algn="just"/>
            <a:r>
              <a:rPr lang="en-US" sz="1200" dirty="0">
                <a:latin typeface="Tahoma" panose="020B0604030504040204" pitchFamily="34" charset="0"/>
                <a:ea typeface="Tahoma" panose="020B0604030504040204" pitchFamily="34" charset="0"/>
                <a:cs typeface="Tahoma" panose="020B0604030504040204" pitchFamily="34" charset="0"/>
              </a:rPr>
              <a:t>3) closed.</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There is … in the swimming pool.</a:t>
            </a:r>
          </a:p>
          <a:p>
            <a:pPr algn="just"/>
            <a:r>
              <a:rPr lang="en-US" sz="1200" dirty="0">
                <a:latin typeface="Tahoma" panose="020B0604030504040204" pitchFamily="34" charset="0"/>
                <a:ea typeface="Tahoma" panose="020B0604030504040204" pitchFamily="34" charset="0"/>
                <a:cs typeface="Tahoma" panose="020B0604030504040204" pitchFamily="34" charset="0"/>
              </a:rPr>
              <a:t>1) water equipment.</a:t>
            </a:r>
          </a:p>
          <a:p>
            <a:pPr algn="just"/>
            <a:r>
              <a:rPr lang="en-US" sz="1200" dirty="0">
                <a:latin typeface="Tahoma" panose="020B0604030504040204" pitchFamily="34" charset="0"/>
                <a:ea typeface="Tahoma" panose="020B0604030504040204" pitchFamily="34" charset="0"/>
                <a:cs typeface="Tahoma" panose="020B0604030504040204" pitchFamily="34" charset="0"/>
              </a:rPr>
              <a:t>2) a waterfall.</a:t>
            </a:r>
          </a:p>
          <a:p>
            <a:pPr algn="just"/>
            <a:r>
              <a:rPr lang="en-US" sz="1200" dirty="0">
                <a:latin typeface="Tahoma" panose="020B0604030504040204" pitchFamily="34" charset="0"/>
                <a:ea typeface="Tahoma" panose="020B0604030504040204" pitchFamily="34" charset="0"/>
                <a:cs typeface="Tahoma" panose="020B0604030504040204" pitchFamily="34" charset="0"/>
              </a:rPr>
              <a:t>3) a water slide.</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One of the speakers recommends to try … milkshake.</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mango.</a:t>
            </a:r>
          </a:p>
          <a:p>
            <a:pPr algn="just"/>
            <a:r>
              <a:rPr lang="en-US" sz="1200" dirty="0">
                <a:latin typeface="Tahoma" panose="020B0604030504040204" pitchFamily="34" charset="0"/>
                <a:ea typeface="Tahoma" panose="020B0604030504040204" pitchFamily="34" charset="0"/>
                <a:cs typeface="Tahoma" panose="020B0604030504040204" pitchFamily="34" charset="0"/>
              </a:rPr>
              <a:t>2) banana. </a:t>
            </a:r>
          </a:p>
          <a:p>
            <a:pPr algn="just"/>
            <a:r>
              <a:rPr lang="en-US" sz="1200" dirty="0">
                <a:latin typeface="Tahoma" panose="020B0604030504040204" pitchFamily="34" charset="0"/>
                <a:ea typeface="Tahoma" panose="020B0604030504040204" pitchFamily="34" charset="0"/>
                <a:cs typeface="Tahoma" panose="020B0604030504040204" pitchFamily="34" charset="0"/>
              </a:rPr>
              <a:t>3) melon.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 speakers agree that swimming helps to …</a:t>
            </a:r>
          </a:p>
          <a:p>
            <a:pPr algn="just"/>
            <a:r>
              <a:rPr lang="en-US" sz="1200" dirty="0">
                <a:latin typeface="Tahoma" panose="020B0604030504040204" pitchFamily="34" charset="0"/>
                <a:ea typeface="Tahoma" panose="020B0604030504040204" pitchFamily="34" charset="0"/>
                <a:cs typeface="Tahoma" panose="020B0604030504040204" pitchFamily="34" charset="0"/>
              </a:rPr>
              <a:t>1) improve health.</a:t>
            </a:r>
          </a:p>
          <a:p>
            <a:pPr algn="just"/>
            <a:r>
              <a:rPr lang="en-US" sz="1200" dirty="0">
                <a:latin typeface="Tahoma" panose="020B0604030504040204" pitchFamily="34" charset="0"/>
                <a:ea typeface="Tahoma" panose="020B0604030504040204" pitchFamily="34" charset="0"/>
                <a:cs typeface="Tahoma" panose="020B0604030504040204" pitchFamily="34" charset="0"/>
              </a:rPr>
              <a:t>2) relax after a busy week.</a:t>
            </a:r>
          </a:p>
          <a:p>
            <a:pPr algn="just"/>
            <a:r>
              <a:rPr lang="en-US" sz="1200" dirty="0">
                <a:latin typeface="Tahoma" panose="020B0604030504040204" pitchFamily="34" charset="0"/>
                <a:ea typeface="Tahoma" panose="020B0604030504040204" pitchFamily="34" charset="0"/>
                <a:cs typeface="Tahoma" panose="020B0604030504040204" pitchFamily="34" charset="0"/>
              </a:rPr>
              <a:t>3) lose weight.</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At the end of the conversation the speakers decided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to swim together.</a:t>
            </a:r>
          </a:p>
          <a:p>
            <a:pPr algn="just"/>
            <a:r>
              <a:rPr lang="en-US" sz="1200" dirty="0">
                <a:latin typeface="Tahoma" panose="020B0604030504040204" pitchFamily="34" charset="0"/>
                <a:ea typeface="Tahoma" panose="020B0604030504040204" pitchFamily="34" charset="0"/>
                <a:cs typeface="Tahoma" panose="020B0604030504040204" pitchFamily="34" charset="0"/>
              </a:rPr>
              <a:t>2) to go home.</a:t>
            </a:r>
          </a:p>
          <a:p>
            <a:pPr algn="just"/>
            <a:r>
              <a:rPr lang="en-US" sz="1200" dirty="0">
                <a:latin typeface="Tahoma" panose="020B0604030504040204" pitchFamily="34" charset="0"/>
                <a:ea typeface="Tahoma" panose="020B0604030504040204" pitchFamily="34" charset="0"/>
                <a:cs typeface="Tahoma" panose="020B0604030504040204" pitchFamily="34" charset="0"/>
              </a:rPr>
              <a:t>3) to do different activities.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21</a:t>
            </a:r>
            <a:endParaRPr lang="ru-RU" sz="1200" dirty="0"/>
          </a:p>
        </p:txBody>
      </p:sp>
    </p:spTree>
    <p:extLst>
      <p:ext uri="{BB962C8B-B14F-4D97-AF65-F5344CB8AC3E}">
        <p14:creationId xmlns:p14="http://schemas.microsoft.com/office/powerpoint/2010/main" val="470064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22</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956298"/>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Dear Emma,</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How are you? I hope this letter finds you well!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can hardly wait to share my amazing adventure in Mexico with you. From the moment I stepped off the plane in Cancún, I felt the energy of the city surround me. The sun was shining brightly and the sky-blue sea sparkled like a thousand gems. I spent my days lounging on the warm sandy beaches, soaking up the sun and exploring ancient Mayan ruins. Visiting the city of Tulum was definitely the highlight, as I marveled at the breathtaking views of the cliffs and the sea, along with the fascinating history that surrounded me.</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The food in Mexico was another incredible experience! I tried delicious street tacos filled with fresh avocado, juicy meat and spicy salsa. The flavors were out of this world — you would have loved them! I even tried making guacamole with a lovely local family who invited me to their home for dinner. It was so fun to learn about their culture while communicating through a mix of Spanish and gestures. They told me stories about their traditions and it reminded me of how much our cultures can teach us about family and friendship.</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As my trip came to an end, I realized how much I had grown from this adventure. I made new friends, learned some Spanish and gained a newfound appreciation for the beauty of diverse cultures. I can't wait to tell you more about my experiences! I hope one day you can visit Mexico with me and we can explore its wonders together. Until then, I’m looking forward to hearing all about your life back in England.</a:t>
            </a:r>
          </a:p>
          <a:p>
            <a:r>
              <a:rPr lang="en-US" sz="1200" b="0" i="0" dirty="0">
                <a:effectLst/>
                <a:latin typeface="Tahoma" panose="020B0604030504040204" pitchFamily="34" charset="0"/>
                <a:ea typeface="Tahoma" panose="020B0604030504040204" pitchFamily="34" charset="0"/>
                <a:cs typeface="Tahoma" panose="020B0604030504040204" pitchFamily="34" charset="0"/>
              </a:rPr>
              <a:t>     Much love,</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Bella</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Bella got to Mexico …</a:t>
            </a:r>
          </a:p>
          <a:p>
            <a:pPr algn="just"/>
            <a:r>
              <a:rPr lang="en-US" sz="1200" dirty="0">
                <a:latin typeface="Tahoma" panose="020B0604030504040204" pitchFamily="34" charset="0"/>
                <a:ea typeface="Tahoma" panose="020B0604030504040204" pitchFamily="34" charset="0"/>
                <a:cs typeface="Tahoma" panose="020B0604030504040204" pitchFamily="34" charset="0"/>
              </a:rPr>
              <a:t>1) by several types of transport. </a:t>
            </a:r>
          </a:p>
          <a:p>
            <a:pPr algn="just"/>
            <a:r>
              <a:rPr lang="en-US" sz="1200" dirty="0">
                <a:latin typeface="Tahoma" panose="020B0604030504040204" pitchFamily="34" charset="0"/>
                <a:ea typeface="Tahoma" panose="020B0604030504040204" pitchFamily="34" charset="0"/>
                <a:cs typeface="Tahoma" panose="020B0604030504040204" pitchFamily="34" charset="0"/>
              </a:rPr>
              <a:t>2) by land.</a:t>
            </a:r>
          </a:p>
          <a:p>
            <a:pPr algn="just"/>
            <a:r>
              <a:rPr lang="en-US" sz="1200" dirty="0">
                <a:latin typeface="Tahoma" panose="020B0604030504040204" pitchFamily="34" charset="0"/>
                <a:ea typeface="Tahoma" panose="020B0604030504040204" pitchFamily="34" charset="0"/>
                <a:cs typeface="Tahoma" panose="020B0604030504040204" pitchFamily="34" charset="0"/>
              </a:rPr>
              <a:t>3) by water.</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by air.</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Mostly Bella enjoyed … </a:t>
            </a:r>
          </a:p>
          <a:p>
            <a:pPr algn="just"/>
            <a:r>
              <a:rPr lang="en-US" sz="1200" dirty="0">
                <a:latin typeface="Tahoma" panose="020B0604030504040204" pitchFamily="34" charset="0"/>
                <a:ea typeface="Tahoma" panose="020B0604030504040204" pitchFamily="34" charset="0"/>
                <a:cs typeface="Tahoma" panose="020B0604030504040204" pitchFamily="34" charset="0"/>
              </a:rPr>
              <a:t>1) the city attractions.</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nature.</a:t>
            </a:r>
          </a:p>
          <a:p>
            <a:pPr algn="just"/>
            <a:r>
              <a:rPr lang="en-US" sz="1200" dirty="0">
                <a:latin typeface="Tahoma" panose="020B0604030504040204" pitchFamily="34" charset="0"/>
                <a:ea typeface="Tahoma" panose="020B0604030504040204" pitchFamily="34" charset="0"/>
                <a:cs typeface="Tahoma" panose="020B0604030504040204" pitchFamily="34" charset="0"/>
              </a:rPr>
              <a:t>3) historical museums.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the shopping.</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Bella liked tacos which she tried …</a:t>
            </a:r>
          </a:p>
          <a:p>
            <a:pPr algn="just"/>
            <a:r>
              <a:rPr lang="en-US" sz="1200" dirty="0">
                <a:latin typeface="Tahoma" panose="020B0604030504040204" pitchFamily="34" charset="0"/>
                <a:ea typeface="Tahoma" panose="020B0604030504040204" pitchFamily="34" charset="0"/>
                <a:cs typeface="Tahoma" panose="020B0604030504040204" pitchFamily="34" charset="0"/>
              </a:rPr>
              <a:t>1) in the restaurant. </a:t>
            </a:r>
          </a:p>
          <a:p>
            <a:pPr algn="just"/>
            <a:r>
              <a:rPr lang="en-US" sz="1200" dirty="0">
                <a:latin typeface="Tahoma" panose="020B0604030504040204" pitchFamily="34" charset="0"/>
                <a:ea typeface="Tahoma" panose="020B0604030504040204" pitchFamily="34" charset="0"/>
                <a:cs typeface="Tahoma" panose="020B0604030504040204" pitchFamily="34" charset="0"/>
              </a:rPr>
              <a:t>2) in the hotel. </a:t>
            </a:r>
          </a:p>
          <a:p>
            <a:pPr algn="just"/>
            <a:r>
              <a:rPr lang="en-US" sz="1200" dirty="0">
                <a:latin typeface="Tahoma" panose="020B0604030504040204" pitchFamily="34" charset="0"/>
                <a:ea typeface="Tahoma" panose="020B0604030504040204" pitchFamily="34" charset="0"/>
                <a:cs typeface="Tahoma" panose="020B0604030504040204" pitchFamily="34" charset="0"/>
              </a:rPr>
              <a:t>3) in the street.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in a local family’s house.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6</a:t>
            </a:r>
            <a:endParaRPr lang="ru-RU" sz="900" dirty="0"/>
          </a:p>
        </p:txBody>
      </p:sp>
    </p:spTree>
    <p:extLst>
      <p:ext uri="{BB962C8B-B14F-4D97-AF65-F5344CB8AC3E}">
        <p14:creationId xmlns:p14="http://schemas.microsoft.com/office/powerpoint/2010/main" val="3705804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Bella spoke to a local family …</a:t>
            </a:r>
          </a:p>
          <a:p>
            <a:pPr algn="just"/>
            <a:r>
              <a:rPr lang="en-US" sz="1200" dirty="0">
                <a:latin typeface="Tahoma" panose="020B0604030504040204" pitchFamily="34" charset="0"/>
                <a:ea typeface="Tahoma" panose="020B0604030504040204" pitchFamily="34" charset="0"/>
                <a:cs typeface="Tahoma" panose="020B0604030504040204" pitchFamily="34" charset="0"/>
              </a:rPr>
              <a:t>1) in English.</a:t>
            </a:r>
          </a:p>
          <a:p>
            <a:pPr algn="just"/>
            <a:r>
              <a:rPr lang="en-US" sz="1200" dirty="0">
                <a:latin typeface="Tahoma" panose="020B0604030504040204" pitchFamily="34" charset="0"/>
                <a:ea typeface="Tahoma" panose="020B0604030504040204" pitchFamily="34" charset="0"/>
                <a:cs typeface="Tahoma" panose="020B0604030504040204" pitchFamily="34" charset="0"/>
              </a:rPr>
              <a:t>2) in fluent Spanish.</a:t>
            </a:r>
          </a:p>
          <a:p>
            <a:pPr algn="just"/>
            <a:r>
              <a:rPr lang="en-US" sz="1200" dirty="0">
                <a:latin typeface="Tahoma" panose="020B0604030504040204" pitchFamily="34" charset="0"/>
                <a:ea typeface="Tahoma" panose="020B0604030504040204" pitchFamily="34" charset="0"/>
                <a:cs typeface="Tahoma" panose="020B0604030504040204" pitchFamily="34" charset="0"/>
              </a:rPr>
              <a:t>3) in a mix of English and Spanish.</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in a little Spanish.</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Choose the FALSE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Bella didn’t find new friends there.</a:t>
            </a:r>
          </a:p>
          <a:p>
            <a:pPr algn="just"/>
            <a:r>
              <a:rPr lang="en-US" sz="1200" dirty="0">
                <a:latin typeface="Tahoma" panose="020B0604030504040204" pitchFamily="34" charset="0"/>
                <a:ea typeface="Tahoma" panose="020B0604030504040204" pitchFamily="34" charset="0"/>
                <a:cs typeface="Tahoma" panose="020B0604030504040204" pitchFamily="34" charset="0"/>
              </a:rPr>
              <a:t>2) Bella learnt about Spanish traditions.</a:t>
            </a:r>
          </a:p>
          <a:p>
            <a:pPr algn="just"/>
            <a:r>
              <a:rPr lang="en-US" sz="1200" dirty="0">
                <a:latin typeface="Tahoma" panose="020B0604030504040204" pitchFamily="34" charset="0"/>
                <a:ea typeface="Tahoma" panose="020B0604030504040204" pitchFamily="34" charset="0"/>
                <a:cs typeface="Tahoma" panose="020B0604030504040204" pitchFamily="34" charset="0"/>
              </a:rPr>
              <a:t>3) Bella discovered her love to Spanish culture.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Bella learnt new words in Spanish.</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23</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6</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i="0" dirty="0">
                <a:effectLst/>
                <a:latin typeface="Tahoma" panose="020B0604030504040204" pitchFamily="34" charset="0"/>
                <a:ea typeface="Tahoma" panose="020B0604030504040204" pitchFamily="34" charset="0"/>
                <a:cs typeface="Tahoma" panose="020B0604030504040204" pitchFamily="34" charset="0"/>
              </a:rPr>
              <a:t>The Flower Exhibition</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Helen felt </a:t>
            </a:r>
            <a:r>
              <a:rPr lang="en-US" sz="1200" b="1" i="0" spc="-10" dirty="0">
                <a:effectLst/>
                <a:latin typeface="Tahoma" panose="020B0604030504040204" pitchFamily="34" charset="0"/>
                <a:ea typeface="Tahoma" panose="020B0604030504040204" pitchFamily="34" charset="0"/>
                <a:cs typeface="Tahoma" panose="020B0604030504040204" pitchFamily="34" charset="0"/>
              </a:rPr>
              <a:t>A</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as she stepped into the world of the annual flower exhibition. The air was thick with the sweet fragrance of blooming flowers, and her eyes admired the kaleidoscope of </a:t>
            </a:r>
            <a:r>
              <a:rPr lang="en-US" sz="1200" b="0" i="0" spc="-10" dirty="0" err="1">
                <a:effectLst/>
                <a:latin typeface="Tahoma" panose="020B0604030504040204" pitchFamily="34" charset="0"/>
                <a:ea typeface="Tahoma" panose="020B0604030504040204" pitchFamily="34" charset="0"/>
                <a:cs typeface="Tahoma" panose="020B0604030504040204" pitchFamily="34" charset="0"/>
              </a:rPr>
              <a:t>colours</a:t>
            </a:r>
            <a:r>
              <a:rPr lang="en-US" sz="1200" b="0" i="0" spc="-10" dirty="0">
                <a:effectLst/>
                <a:latin typeface="Tahoma" panose="020B0604030504040204" pitchFamily="34" charset="0"/>
                <a:ea typeface="Tahoma" panose="020B0604030504040204" pitchFamily="34" charset="0"/>
                <a:cs typeface="Tahoma" panose="020B0604030504040204" pitchFamily="34" charset="0"/>
              </a:rPr>
              <a:t> </a:t>
            </a:r>
            <a:r>
              <a:rPr lang="en-US" sz="1200" b="1" i="0" spc="-10" dirty="0">
                <a:effectLst/>
                <a:latin typeface="Tahoma" panose="020B0604030504040204" pitchFamily="34" charset="0"/>
                <a:ea typeface="Tahoma" panose="020B0604030504040204" pitchFamily="34" charset="0"/>
                <a:cs typeface="Tahoma" panose="020B0604030504040204" pitchFamily="34" charset="0"/>
              </a:rPr>
              <a:t>B</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surrounded her. She went from </a:t>
            </a:r>
            <a:r>
              <a:rPr lang="en-US" sz="1200" spc="-10" dirty="0">
                <a:latin typeface="Tahoma" panose="020B0604030504040204" pitchFamily="34" charset="0"/>
                <a:ea typeface="Tahoma" panose="020B0604030504040204" pitchFamily="34" charset="0"/>
                <a:cs typeface="Tahoma" panose="020B0604030504040204" pitchFamily="34" charset="0"/>
              </a:rPr>
              <a:t>counter</a:t>
            </a:r>
            <a:r>
              <a:rPr lang="en-US" sz="1200" b="0" i="0" spc="-10" dirty="0">
                <a:effectLst/>
                <a:latin typeface="Tahoma" panose="020B0604030504040204" pitchFamily="34" charset="0"/>
                <a:ea typeface="Tahoma" panose="020B0604030504040204" pitchFamily="34" charset="0"/>
                <a:cs typeface="Tahoma" panose="020B0604030504040204" pitchFamily="34" charset="0"/>
              </a:rPr>
              <a:t> to counter, marveling at exotic orchids and amazing roses. Each display excited her imagination, inspiring her to dream: what would she need if she </a:t>
            </a:r>
            <a:r>
              <a:rPr lang="en-US" sz="1200" b="1" i="0" spc="-10" dirty="0">
                <a:effectLst/>
                <a:latin typeface="Tahoma" panose="020B0604030504040204" pitchFamily="34" charset="0"/>
                <a:ea typeface="Tahoma" panose="020B0604030504040204" pitchFamily="34" charset="0"/>
                <a:cs typeface="Tahoma" panose="020B0604030504040204" pitchFamily="34" charset="0"/>
              </a:rPr>
              <a:t>C</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her own floral arrangements one day? As she chatted with enthusiastic sellers and flower lovers, Helen learned about rare species and the </a:t>
            </a:r>
            <a:r>
              <a:rPr lang="en-US" sz="1200" b="1" i="0" spc="-10" dirty="0">
                <a:effectLst/>
                <a:latin typeface="Tahoma" panose="020B0604030504040204" pitchFamily="34" charset="0"/>
                <a:ea typeface="Tahoma" panose="020B0604030504040204" pitchFamily="34" charset="0"/>
                <a:cs typeface="Tahoma" panose="020B0604030504040204" pitchFamily="34" charset="0"/>
              </a:rPr>
              <a:t>D</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efforts to grow these unique flowers.</a:t>
            </a:r>
            <a:r>
              <a:rPr lang="en-US" sz="1200" b="0" i="0" spc="-20" dirty="0">
                <a:solidFill>
                  <a:srgbClr val="1E293B"/>
                </a:solidFill>
                <a:effectLst/>
                <a:latin typeface="courier"/>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Helen wrote down their </a:t>
            </a:r>
            <a:r>
              <a:rPr lang="en-US" sz="1200" b="1" i="0" spc="-10" dirty="0">
                <a:effectLst/>
                <a:latin typeface="Tahoma" panose="020B0604030504040204" pitchFamily="34" charset="0"/>
                <a:ea typeface="Tahoma" panose="020B0604030504040204" pitchFamily="34" charset="0"/>
                <a:cs typeface="Tahoma" panose="020B0604030504040204" pitchFamily="34" charset="0"/>
              </a:rPr>
              <a:t>E</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on plant </a:t>
            </a:r>
            <a:r>
              <a:rPr lang="en-US" sz="1200" b="0" i="0" spc="-20" dirty="0">
                <a:effectLst/>
                <a:latin typeface="Tahoma" panose="020B0604030504040204" pitchFamily="34" charset="0"/>
                <a:ea typeface="Tahoma" panose="020B0604030504040204" pitchFamily="34" charset="0"/>
                <a:cs typeface="Tahoma" panose="020B0604030504040204" pitchFamily="34" charset="0"/>
              </a:rPr>
              <a:t>care and design</a:t>
            </a:r>
            <a:r>
              <a:rPr lang="en-US" sz="1200" b="0" i="0" spc="-30" dirty="0">
                <a:effectLst/>
                <a:latin typeface="Tahoma" panose="020B0604030504040204" pitchFamily="34" charset="0"/>
                <a:ea typeface="Tahoma" panose="020B0604030504040204" pitchFamily="34" charset="0"/>
                <a:cs typeface="Tahoma" panose="020B0604030504040204" pitchFamily="34" charset="0"/>
              </a:rPr>
              <a:t>, </a:t>
            </a:r>
            <a:r>
              <a:rPr lang="en-US" sz="1200" b="0" i="0" spc="-20" dirty="0">
                <a:effectLst/>
                <a:latin typeface="Tahoma" panose="020B0604030504040204" pitchFamily="34" charset="0"/>
                <a:ea typeface="Tahoma" panose="020B0604030504040204" pitchFamily="34" charset="0"/>
                <a:cs typeface="Tahoma" panose="020B0604030504040204" pitchFamily="34" charset="0"/>
              </a:rPr>
              <a:t>mentally</a:t>
            </a:r>
            <a:r>
              <a:rPr lang="en-US" sz="1200" b="0" i="0" spc="-30" dirty="0">
                <a:effectLst/>
                <a:latin typeface="Tahoma" panose="020B0604030504040204" pitchFamily="34" charset="0"/>
                <a:ea typeface="Tahoma" panose="020B0604030504040204" pitchFamily="34" charset="0"/>
                <a:cs typeface="Tahoma" panose="020B0604030504040204" pitchFamily="34" charset="0"/>
              </a:rPr>
              <a:t> planning </a:t>
            </a:r>
            <a:r>
              <a:rPr lang="en-US" sz="1200" b="0" i="0" spc="-20" dirty="0">
                <a:effectLst/>
                <a:latin typeface="Tahoma" panose="020B0604030504040204" pitchFamily="34" charset="0"/>
                <a:ea typeface="Tahoma" panose="020B0604030504040204" pitchFamily="34" charset="0"/>
                <a:cs typeface="Tahoma" panose="020B0604030504040204" pitchFamily="34" charset="0"/>
              </a:rPr>
              <a:t>how she could</a:t>
            </a:r>
            <a:r>
              <a:rPr lang="en-US" sz="1200" b="0" i="0" spc="-30" dirty="0">
                <a:effectLst/>
                <a:latin typeface="Tahoma" panose="020B0604030504040204" pitchFamily="34" charset="0"/>
                <a:ea typeface="Tahoma" panose="020B0604030504040204" pitchFamily="34" charset="0"/>
                <a:cs typeface="Tahoma" panose="020B0604030504040204" pitchFamily="34" charset="0"/>
              </a:rPr>
              <a:t> grow her own </a:t>
            </a:r>
            <a:r>
              <a:rPr lang="en-US" sz="1200" b="0" i="0" spc="-20" dirty="0">
                <a:effectLst/>
                <a:latin typeface="Tahoma" panose="020B0604030504040204" pitchFamily="34" charset="0"/>
                <a:ea typeface="Tahoma" panose="020B0604030504040204" pitchFamily="34" charset="0"/>
                <a:cs typeface="Tahoma" panose="020B0604030504040204" pitchFamily="34" charset="0"/>
              </a:rPr>
              <a:t>little </a:t>
            </a:r>
            <a:r>
              <a:rPr lang="en-US" sz="1200" b="0" i="0" spc="-30" dirty="0">
                <a:effectLst/>
                <a:latin typeface="Tahoma" panose="020B0604030504040204" pitchFamily="34" charset="0"/>
                <a:ea typeface="Tahoma" panose="020B0604030504040204" pitchFamily="34" charset="0"/>
                <a:cs typeface="Tahoma" panose="020B0604030504040204" pitchFamily="34" charset="0"/>
              </a:rPr>
              <a:t>garden at home</a:t>
            </a:r>
            <a:r>
              <a:rPr lang="en-US" sz="1200" b="0" i="0" spc="-10" dirty="0">
                <a:effectLst/>
                <a:latin typeface="Tahoma" panose="020B0604030504040204" pitchFamily="34" charset="0"/>
                <a:ea typeface="Tahoma" panose="020B0604030504040204" pitchFamily="34" charset="0"/>
                <a:cs typeface="Tahoma" panose="020B0604030504040204" pitchFamily="34" charset="0"/>
              </a:rPr>
              <a:t>.</a:t>
            </a:r>
          </a:p>
          <a:p>
            <a:pPr algn="just"/>
            <a:endParaRPr lang="en-US" sz="1200" spc="-20" dirty="0">
              <a:latin typeface="Tahoma" panose="020B0604030504040204" pitchFamily="34" charset="0"/>
              <a:ea typeface="Tahoma" panose="020B0604030504040204" pitchFamily="34" charset="0"/>
              <a:cs typeface="Tahoma" panose="020B0604030504040204" pitchFamily="34" charset="0"/>
            </a:endParaRPr>
          </a:p>
          <a:p>
            <a:pPr algn="just"/>
            <a:endParaRPr lang="en-US" sz="1200" spc="-20" dirty="0">
              <a:latin typeface="Tahoma" panose="020B0604030504040204" pitchFamily="34" charset="0"/>
              <a:ea typeface="Tahoma" panose="020B0604030504040204" pitchFamily="34" charset="0"/>
              <a:cs typeface="Tahoma" panose="020B0604030504040204" pitchFamily="34" charset="0"/>
            </a:endParaRPr>
          </a:p>
          <a:p>
            <a:pPr algn="just"/>
            <a:endParaRPr lang="en-US" sz="1200" spc="-1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3996605968"/>
              </p:ext>
            </p:extLst>
          </p:nvPr>
        </p:nvGraphicFramePr>
        <p:xfrm>
          <a:off x="413468" y="6825487"/>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excited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excite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exciting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excite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who</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which</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where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creates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will create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created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had created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sellers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sellers’s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seller’s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sellers’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advise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advice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advices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advicies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Tree>
    <p:extLst>
      <p:ext uri="{BB962C8B-B14F-4D97-AF65-F5344CB8AC3E}">
        <p14:creationId xmlns:p14="http://schemas.microsoft.com/office/powerpoint/2010/main" val="164205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EF9157-39A8-72E9-2A93-B9428E04ACE4}"/>
              </a:ext>
            </a:extLst>
          </p:cNvPr>
          <p:cNvSpPr txBox="1"/>
          <p:nvPr/>
        </p:nvSpPr>
        <p:spPr>
          <a:xfrm>
            <a:off x="723566" y="370830"/>
            <a:ext cx="5895891" cy="32316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Вашего друга по переписке Эдриана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ему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его вопроса. При ответе учитывайте правила оформления письма. Адрес и дату писать не надо. Поблагодарите друга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1406893723"/>
              </p:ext>
            </p:extLst>
          </p:nvPr>
        </p:nvGraphicFramePr>
        <p:xfrm>
          <a:off x="829209" y="851086"/>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Adrian@mail.uk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Sports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You know, lots of my friends do sports but I’m not keen on any sport. My true love is painting and learning a foreign language.  </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Do you go in for any sports? What do you do to keep fit except for sports? Do you agree that any person should do sports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54851" y="9443471"/>
            <a:ext cx="348298" cy="276999"/>
          </a:xfrm>
          <a:prstGeom prst="rect">
            <a:avLst/>
          </a:prstGeom>
          <a:noFill/>
        </p:spPr>
        <p:txBody>
          <a:bodyPr wrap="square" rtlCol="0">
            <a:spAutoFit/>
          </a:bodyPr>
          <a:lstStyle/>
          <a:p>
            <a:r>
              <a:rPr lang="en-US" sz="1200" dirty="0"/>
              <a:t>24</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6</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1966796125"/>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Adrian@mail.uk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Sports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175044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7</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Jake has come to the circus …</a:t>
            </a:r>
          </a:p>
          <a:p>
            <a:pPr algn="just"/>
            <a:r>
              <a:rPr lang="en-US" sz="1200" dirty="0">
                <a:latin typeface="Tahoma" panose="020B0604030504040204" pitchFamily="34" charset="0"/>
                <a:ea typeface="Tahoma" panose="020B0604030504040204" pitchFamily="34" charset="0"/>
                <a:cs typeface="Tahoma" panose="020B0604030504040204" pitchFamily="34" charset="0"/>
              </a:rPr>
              <a:t>1) for the first time.</a:t>
            </a:r>
          </a:p>
          <a:p>
            <a:pPr algn="just"/>
            <a:r>
              <a:rPr lang="en-US" sz="1200" dirty="0">
                <a:latin typeface="Tahoma" panose="020B0604030504040204" pitchFamily="34" charset="0"/>
                <a:ea typeface="Tahoma" panose="020B0604030504040204" pitchFamily="34" charset="0"/>
                <a:cs typeface="Tahoma" panose="020B0604030504040204" pitchFamily="34" charset="0"/>
              </a:rPr>
              <a:t>2) for the second time.</a:t>
            </a:r>
          </a:p>
          <a:p>
            <a:pPr algn="just"/>
            <a:r>
              <a:rPr lang="en-US" sz="1200" dirty="0">
                <a:latin typeface="Tahoma" panose="020B0604030504040204" pitchFamily="34" charset="0"/>
                <a:ea typeface="Tahoma" panose="020B0604030504040204" pitchFamily="34" charset="0"/>
                <a:cs typeface="Tahoma" panose="020B0604030504040204" pitchFamily="34" charset="0"/>
              </a:rPr>
              <a:t>3) for the third time.</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Jake thinks that clown can be …</a:t>
            </a:r>
          </a:p>
          <a:p>
            <a:pPr algn="just"/>
            <a:r>
              <a:rPr lang="en-US" sz="1200" dirty="0">
                <a:latin typeface="Tahoma" panose="020B0604030504040204" pitchFamily="34" charset="0"/>
                <a:ea typeface="Tahoma" panose="020B0604030504040204" pitchFamily="34" charset="0"/>
                <a:cs typeface="Tahoma" panose="020B0604030504040204" pitchFamily="34" charset="0"/>
              </a:rPr>
              <a:t>1) too funny.</a:t>
            </a:r>
          </a:p>
          <a:p>
            <a:pPr algn="just"/>
            <a:r>
              <a:rPr lang="en-US" sz="1200" dirty="0">
                <a:latin typeface="Tahoma" panose="020B0604030504040204" pitchFamily="34" charset="0"/>
                <a:ea typeface="Tahoma" panose="020B0604030504040204" pitchFamily="34" charset="0"/>
                <a:cs typeface="Tahoma" panose="020B0604030504040204" pitchFamily="34" charset="0"/>
              </a:rPr>
              <a:t>2) too scary.</a:t>
            </a:r>
          </a:p>
          <a:p>
            <a:pPr algn="just"/>
            <a:r>
              <a:rPr lang="en-US" sz="1200" dirty="0">
                <a:latin typeface="Tahoma" panose="020B0604030504040204" pitchFamily="34" charset="0"/>
                <a:ea typeface="Tahoma" panose="020B0604030504040204" pitchFamily="34" charset="0"/>
                <a:cs typeface="Tahoma" panose="020B0604030504040204" pitchFamily="34" charset="0"/>
              </a:rPr>
              <a:t>3) too silly.</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Emma DOESN’T mention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magicians.</a:t>
            </a:r>
          </a:p>
          <a:p>
            <a:pPr algn="just"/>
            <a:r>
              <a:rPr lang="en-US" sz="1200" dirty="0">
                <a:latin typeface="Tahoma" panose="020B0604030504040204" pitchFamily="34" charset="0"/>
                <a:ea typeface="Tahoma" panose="020B0604030504040204" pitchFamily="34" charset="0"/>
                <a:cs typeface="Tahoma" panose="020B0604030504040204" pitchFamily="34" charset="0"/>
              </a:rPr>
              <a:t>2) tightrope walkers. </a:t>
            </a:r>
          </a:p>
          <a:p>
            <a:pPr algn="just"/>
            <a:r>
              <a:rPr lang="en-US" sz="1200" dirty="0">
                <a:latin typeface="Tahoma" panose="020B0604030504040204" pitchFamily="34" charset="0"/>
                <a:ea typeface="Tahoma" panose="020B0604030504040204" pitchFamily="34" charset="0"/>
                <a:cs typeface="Tahoma" panose="020B0604030504040204" pitchFamily="34" charset="0"/>
              </a:rPr>
              <a:t>3) jugglers.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There is … in the circus.</a:t>
            </a:r>
          </a:p>
          <a:p>
            <a:pPr algn="just"/>
            <a:r>
              <a:rPr lang="en-US" sz="1200" dirty="0">
                <a:latin typeface="Tahoma" panose="020B0604030504040204" pitchFamily="34" charset="0"/>
                <a:ea typeface="Tahoma" panose="020B0604030504040204" pitchFamily="34" charset="0"/>
                <a:cs typeface="Tahoma" panose="020B0604030504040204" pitchFamily="34" charset="0"/>
              </a:rPr>
              <a:t>1) a bear tamer.</a:t>
            </a:r>
          </a:p>
          <a:p>
            <a:pPr algn="just"/>
            <a:r>
              <a:rPr lang="en-US" sz="1200" dirty="0">
                <a:latin typeface="Tahoma" panose="020B0604030504040204" pitchFamily="34" charset="0"/>
                <a:ea typeface="Tahoma" panose="020B0604030504040204" pitchFamily="34" charset="0"/>
                <a:cs typeface="Tahoma" panose="020B0604030504040204" pitchFamily="34" charset="0"/>
              </a:rPr>
              <a:t>2) a tiger tamer. </a:t>
            </a:r>
          </a:p>
          <a:p>
            <a:pPr algn="just"/>
            <a:r>
              <a:rPr lang="en-US" sz="1200" dirty="0">
                <a:latin typeface="Tahoma" panose="020B0604030504040204" pitchFamily="34" charset="0"/>
                <a:ea typeface="Tahoma" panose="020B0604030504040204" pitchFamily="34" charset="0"/>
                <a:cs typeface="Tahoma" panose="020B0604030504040204" pitchFamily="34" charset="0"/>
              </a:rPr>
              <a:t>3) a lion tamer.</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Emma will buy popcorn for Jake if he feels … during the show.</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interested.</a:t>
            </a:r>
          </a:p>
          <a:p>
            <a:pPr algn="just"/>
            <a:r>
              <a:rPr lang="en-US" sz="1200" dirty="0">
                <a:latin typeface="Tahoma" panose="020B0604030504040204" pitchFamily="34" charset="0"/>
                <a:ea typeface="Tahoma" panose="020B0604030504040204" pitchFamily="34" charset="0"/>
                <a:cs typeface="Tahoma" panose="020B0604030504040204" pitchFamily="34" charset="0"/>
              </a:rPr>
              <a:t>2) scared.</a:t>
            </a:r>
          </a:p>
          <a:p>
            <a:pPr algn="just"/>
            <a:r>
              <a:rPr lang="en-US" sz="1200" dirty="0">
                <a:latin typeface="Tahoma" panose="020B0604030504040204" pitchFamily="34" charset="0"/>
                <a:ea typeface="Tahoma" panose="020B0604030504040204" pitchFamily="34" charset="0"/>
                <a:cs typeface="Tahoma" panose="020B0604030504040204" pitchFamily="34" charset="0"/>
              </a:rPr>
              <a:t>3) bored.</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25</a:t>
            </a:r>
            <a:endParaRPr lang="ru-RU" sz="1200" dirty="0"/>
          </a:p>
        </p:txBody>
      </p:sp>
    </p:spTree>
    <p:extLst>
      <p:ext uri="{BB962C8B-B14F-4D97-AF65-F5344CB8AC3E}">
        <p14:creationId xmlns:p14="http://schemas.microsoft.com/office/powerpoint/2010/main" val="38662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2</a:t>
            </a:r>
            <a:r>
              <a:rPr lang="ru-RU" sz="1200" dirty="0"/>
              <a:t>6</a:t>
            </a:r>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771632"/>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Dear Sarah,</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a:t>
            </a:r>
            <a:r>
              <a:rPr lang="en-US" sz="1200" b="0" i="0" dirty="0">
                <a:effectLst/>
                <a:latin typeface="Tahoma" panose="020B0604030504040204" pitchFamily="34" charset="0"/>
                <a:ea typeface="Tahoma" panose="020B0604030504040204" pitchFamily="34" charset="0"/>
                <a:cs typeface="Tahoma" panose="020B0604030504040204" pitchFamily="34" charset="0"/>
              </a:rPr>
              <a:t>ow’s your summer going? I believe everything is alright!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I’m excited to share my latest adventure with you as I explore the world of eco-tourism right here in Russia. Recently, I visited the beautiful Kamchatka Peninsula, known for its stunning landscapes and diverse wildlife. It was such an eye-opening experience to witness the breathtaking beauty of the volcanoes and hot springs while also learning about the importance of preserving these natural wonders. The guides were aimed at </a:t>
            </a:r>
            <a:r>
              <a:rPr lang="en-US" sz="1200" b="0" i="0" spc="-10" dirty="0">
                <a:latin typeface="Tahoma" panose="020B0604030504040204" pitchFamily="34" charset="0"/>
                <a:ea typeface="Tahoma" panose="020B0604030504040204" pitchFamily="34" charset="0"/>
                <a:cs typeface="Tahoma" panose="020B0604030504040204" pitchFamily="34" charset="0"/>
              </a:rPr>
              <a:t>keep</a:t>
            </a:r>
            <a:r>
              <a:rPr lang="en-US" sz="1200" spc="-10" dirty="0">
                <a:effectLst/>
                <a:latin typeface="Tahoma" panose="020B0604030504040204" pitchFamily="34" charset="0"/>
                <a:ea typeface="Tahoma" panose="020B0604030504040204" pitchFamily="34" charset="0"/>
                <a:cs typeface="Tahoma" panose="020B0604030504040204" pitchFamily="34" charset="0"/>
              </a:rPr>
              <a:t>ing ecological balance and responsible use of natural resources</a:t>
            </a:r>
            <a:r>
              <a:rPr lang="en-US" sz="1200" b="0" i="0" spc="-10" dirty="0">
                <a:effectLst/>
                <a:latin typeface="Tahoma" panose="020B0604030504040204" pitchFamily="34" charset="0"/>
                <a:ea typeface="Tahoma" panose="020B0604030504040204" pitchFamily="34" charset="0"/>
                <a:cs typeface="Tahoma" panose="020B0604030504040204" pitchFamily="34" charset="0"/>
              </a:rPr>
              <a:t>, reminding us that our actions have consequences on this delicate ecosystem. </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During my trip I joined a group of like-minded teens who are passionate about protecting our planet. We participated in activities like planting trees and cleaning up local beaches, which helped me realize that even small actions can make a significant difference. I was especially inspired by a project where we learned about the local marine life in the Bering Sea. We were taken on a boat tour that allowed us to observe seals and puffins in their natural habitat. It was a magical experience, and it made me more determined to support saving the nature in my homeland.</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Now that I’m back in my hometown, I can’t wait to share what I've learned with my friends and family. Eco-tourism not only opened my eyes to the beauty of nature but also connected me to others who share similar values. I’d love to hear about your own experiences with nature and if you’ve tried any eco-friendly activities lately. Let’s inspire each other to take action for our planet and create unforgettable memories doing so!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Missing you tons and looking forward to your reply!</a:t>
            </a:r>
          </a:p>
          <a:p>
            <a:r>
              <a:rPr lang="en-US" sz="1200" b="0" i="0" dirty="0">
                <a:effectLst/>
                <a:latin typeface="Tahoma" panose="020B0604030504040204" pitchFamily="34" charset="0"/>
                <a:ea typeface="Tahoma" panose="020B0604030504040204" pitchFamily="34" charset="0"/>
                <a:cs typeface="Tahoma" panose="020B0604030504040204" pitchFamily="34" charset="0"/>
              </a:rPr>
              <a:t>     Warm regards,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Alisa</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During her travelling Alisa … </a:t>
            </a:r>
          </a:p>
          <a:p>
            <a:pPr algn="just"/>
            <a:r>
              <a:rPr lang="en-US" sz="1200" dirty="0">
                <a:latin typeface="Tahoma" panose="020B0604030504040204" pitchFamily="34" charset="0"/>
                <a:ea typeface="Tahoma" panose="020B0604030504040204" pitchFamily="34" charset="0"/>
                <a:cs typeface="Tahoma" panose="020B0604030504040204" pitchFamily="34" charset="0"/>
              </a:rPr>
              <a:t>1) went abroad.</a:t>
            </a:r>
          </a:p>
          <a:p>
            <a:pPr algn="just"/>
            <a:r>
              <a:rPr lang="en-US" sz="1200" dirty="0">
                <a:latin typeface="Tahoma" panose="020B0604030504040204" pitchFamily="34" charset="0"/>
                <a:ea typeface="Tahoma" panose="020B0604030504040204" pitchFamily="34" charset="0"/>
                <a:cs typeface="Tahoma" panose="020B0604030504040204" pitchFamily="34" charset="0"/>
              </a:rPr>
              <a:t>2) visited a village.</a:t>
            </a:r>
          </a:p>
          <a:p>
            <a:pPr algn="just"/>
            <a:r>
              <a:rPr lang="en-US" sz="1200" dirty="0">
                <a:latin typeface="Tahoma" panose="020B0604030504040204" pitchFamily="34" charset="0"/>
                <a:ea typeface="Tahoma" panose="020B0604030504040204" pitchFamily="34" charset="0"/>
                <a:cs typeface="Tahoma" panose="020B0604030504040204" pitchFamily="34" charset="0"/>
              </a:rPr>
              <a:t>3) didn’t leave the country.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visited the capital of her country.</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Alisa’s trip was focused on …</a:t>
            </a:r>
          </a:p>
          <a:p>
            <a:pPr algn="just"/>
            <a:r>
              <a:rPr lang="en-US" sz="1200" dirty="0">
                <a:latin typeface="Tahoma" panose="020B0604030504040204" pitchFamily="34" charset="0"/>
                <a:ea typeface="Tahoma" panose="020B0604030504040204" pitchFamily="34" charset="0"/>
                <a:cs typeface="Tahoma" panose="020B0604030504040204" pitchFamily="34" charset="0"/>
              </a:rPr>
              <a:t>1) watching volcanoes and warm springs.</a:t>
            </a:r>
          </a:p>
          <a:p>
            <a:pPr algn="just"/>
            <a:r>
              <a:rPr lang="en-US" sz="1200" dirty="0">
                <a:latin typeface="Tahoma" panose="020B0604030504040204" pitchFamily="34" charset="0"/>
                <a:ea typeface="Tahoma" panose="020B0604030504040204" pitchFamily="34" charset="0"/>
                <a:cs typeface="Tahoma" panose="020B0604030504040204" pitchFamily="34" charset="0"/>
              </a:rPr>
              <a:t>2) the importance of protecting the nature. </a:t>
            </a:r>
          </a:p>
          <a:p>
            <a:pPr algn="just"/>
            <a:r>
              <a:rPr lang="en-US" sz="1200" dirty="0">
                <a:latin typeface="Tahoma" panose="020B0604030504040204" pitchFamily="34" charset="0"/>
                <a:ea typeface="Tahoma" panose="020B0604030504040204" pitchFamily="34" charset="0"/>
                <a:cs typeface="Tahoma" panose="020B0604030504040204" pitchFamily="34" charset="0"/>
              </a:rPr>
              <a:t>3) learning about animal life.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learning about natural resources.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Alisa joined a group of teenagers who … </a:t>
            </a:r>
          </a:p>
          <a:p>
            <a:pPr algn="just"/>
            <a:r>
              <a:rPr lang="en-US" sz="1200" dirty="0">
                <a:latin typeface="Tahoma" panose="020B0604030504040204" pitchFamily="34" charset="0"/>
                <a:ea typeface="Tahoma" panose="020B0604030504040204" pitchFamily="34" charset="0"/>
                <a:cs typeface="Tahoma" panose="020B0604030504040204" pitchFamily="34" charset="0"/>
              </a:rPr>
              <a:t>1) were from other countries. </a:t>
            </a:r>
          </a:p>
          <a:p>
            <a:pPr algn="just"/>
            <a:r>
              <a:rPr lang="en-US" sz="1200" dirty="0">
                <a:latin typeface="Tahoma" panose="020B0604030504040204" pitchFamily="34" charset="0"/>
                <a:ea typeface="Tahoma" panose="020B0604030504040204" pitchFamily="34" charset="0"/>
                <a:cs typeface="Tahoma" panose="020B0604030504040204" pitchFamily="34" charset="0"/>
              </a:rPr>
              <a:t>2) shared her ideas about saving the nature. </a:t>
            </a:r>
          </a:p>
          <a:p>
            <a:pPr algn="just"/>
            <a:r>
              <a:rPr lang="en-US" sz="1200" dirty="0">
                <a:latin typeface="Tahoma" panose="020B0604030504040204" pitchFamily="34" charset="0"/>
                <a:ea typeface="Tahoma" panose="020B0604030504040204" pitchFamily="34" charset="0"/>
                <a:cs typeface="Tahoma" panose="020B0604030504040204" pitchFamily="34" charset="0"/>
              </a:rPr>
              <a:t>3) were there for the first time.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came from the same country.  </a:t>
            </a: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7</a:t>
            </a:r>
            <a:endParaRPr lang="ru-RU" sz="900" dirty="0"/>
          </a:p>
        </p:txBody>
      </p:sp>
    </p:spTree>
    <p:extLst>
      <p:ext uri="{BB962C8B-B14F-4D97-AF65-F5344CB8AC3E}">
        <p14:creationId xmlns:p14="http://schemas.microsoft.com/office/powerpoint/2010/main" val="341359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Choose the TRUE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Alisa had a chance to lie on the beach.</a:t>
            </a:r>
          </a:p>
          <a:p>
            <a:pPr algn="just"/>
            <a:r>
              <a:rPr lang="en-US" sz="1200" dirty="0">
                <a:latin typeface="Tahoma" panose="020B0604030504040204" pitchFamily="34" charset="0"/>
                <a:ea typeface="Tahoma" panose="020B0604030504040204" pitchFamily="34" charset="0"/>
                <a:cs typeface="Tahoma" panose="020B0604030504040204" pitchFamily="34" charset="0"/>
              </a:rPr>
              <a:t>2) Alisa’s group took part in cleaning up a forest.</a:t>
            </a:r>
          </a:p>
          <a:p>
            <a:pPr algn="just"/>
            <a:r>
              <a:rPr lang="en-US" sz="1200" dirty="0">
                <a:latin typeface="Tahoma" panose="020B0604030504040204" pitchFamily="34" charset="0"/>
                <a:ea typeface="Tahoma" panose="020B0604030504040204" pitchFamily="34" charset="0"/>
                <a:cs typeface="Tahoma" panose="020B0604030504040204" pitchFamily="34" charset="0"/>
              </a:rPr>
              <a:t>3) Alisa decided become a guide and support saving the nature.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Alisa saw some sea animals.</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The experience of the trip was … for Alisa.</a:t>
            </a:r>
          </a:p>
          <a:p>
            <a:pPr algn="just"/>
            <a:r>
              <a:rPr lang="en-US" sz="1200" dirty="0">
                <a:latin typeface="Tahoma" panose="020B0604030504040204" pitchFamily="34" charset="0"/>
                <a:ea typeface="Tahoma" panose="020B0604030504040204" pitchFamily="34" charset="0"/>
                <a:cs typeface="Tahoma" panose="020B0604030504040204" pitchFamily="34" charset="0"/>
              </a:rPr>
              <a:t>1) educative.</a:t>
            </a:r>
          </a:p>
          <a:p>
            <a:pPr algn="just"/>
            <a:r>
              <a:rPr lang="en-US" sz="1200" dirty="0">
                <a:latin typeface="Tahoma" panose="020B0604030504040204" pitchFamily="34" charset="0"/>
                <a:ea typeface="Tahoma" panose="020B0604030504040204" pitchFamily="34" charset="0"/>
                <a:cs typeface="Tahoma" panose="020B0604030504040204" pitchFamily="34" charset="0"/>
              </a:rPr>
              <a:t>2) ordinary.</a:t>
            </a:r>
          </a:p>
          <a:p>
            <a:pPr algn="just"/>
            <a:r>
              <a:rPr lang="en-US" sz="1200" dirty="0">
                <a:latin typeface="Tahoma" panose="020B0604030504040204" pitchFamily="34" charset="0"/>
                <a:ea typeface="Tahoma" panose="020B0604030504040204" pitchFamily="34" charset="0"/>
                <a:cs typeface="Tahoma" panose="020B0604030504040204" pitchFamily="34" charset="0"/>
              </a:rPr>
              <a:t>3) useless.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boring.</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2</a:t>
            </a:r>
            <a:r>
              <a:rPr lang="ru-RU" sz="1200" dirty="0"/>
              <a:t>7</a:t>
            </a:r>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7</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90903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i="0" dirty="0">
                <a:effectLst/>
                <a:latin typeface="Tahoma" panose="020B0604030504040204" pitchFamily="34" charset="0"/>
                <a:ea typeface="Tahoma" panose="020B0604030504040204" pitchFamily="34" charset="0"/>
                <a:cs typeface="Tahoma" panose="020B0604030504040204" pitchFamily="34" charset="0"/>
              </a:rPr>
              <a:t>A Good Deed</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Last weekend my brother showed </a:t>
            </a:r>
            <a:r>
              <a:rPr lang="en-US" sz="1200" b="1" i="0" dirty="0">
                <a:effectLst/>
                <a:latin typeface="Tahoma" panose="020B0604030504040204" pitchFamily="34" charset="0"/>
                <a:ea typeface="Tahoma" panose="020B0604030504040204" pitchFamily="34" charset="0"/>
                <a:cs typeface="Tahoma" panose="020B0604030504040204" pitchFamily="34" charset="0"/>
              </a:rPr>
              <a:t>A</a:t>
            </a:r>
            <a:r>
              <a:rPr lang="en-US" sz="1200" b="0" i="0" dirty="0">
                <a:effectLst/>
                <a:latin typeface="Tahoma" panose="020B0604030504040204" pitchFamily="34" charset="0"/>
                <a:ea typeface="Tahoma" panose="020B0604030504040204" pitchFamily="34" charset="0"/>
                <a:cs typeface="Tahoma" panose="020B0604030504040204" pitchFamily="34" charset="0"/>
              </a:rPr>
              <a:t>_______ it truly means to be a good person when he decided to help out a </a:t>
            </a:r>
            <a:r>
              <a:rPr lang="en-US" sz="1200" b="0" i="0" dirty="0" err="1">
                <a:effectLst/>
                <a:latin typeface="Tahoma" panose="020B0604030504040204" pitchFamily="34" charset="0"/>
                <a:ea typeface="Tahoma" panose="020B0604030504040204" pitchFamily="34" charset="0"/>
                <a:cs typeface="Tahoma" panose="020B0604030504040204" pitchFamily="34" charset="0"/>
              </a:rPr>
              <a:t>neighbour</a:t>
            </a:r>
            <a:r>
              <a:rPr lang="en-US" sz="1200" b="0" i="0" dirty="0">
                <a:effectLst/>
                <a:latin typeface="Tahoma" panose="020B0604030504040204" pitchFamily="34" charset="0"/>
                <a:ea typeface="Tahoma" panose="020B0604030504040204" pitchFamily="34" charset="0"/>
                <a:cs typeface="Tahoma" panose="020B0604030504040204" pitchFamily="34" charset="0"/>
              </a:rPr>
              <a:t> in need. While </a:t>
            </a:r>
            <a:r>
              <a:rPr lang="en-US" sz="1200" b="1" i="0" dirty="0">
                <a:effectLst/>
                <a:latin typeface="Tahoma" panose="020B0604030504040204" pitchFamily="34" charset="0"/>
                <a:ea typeface="Tahoma" panose="020B0604030504040204" pitchFamily="34" charset="0"/>
                <a:cs typeface="Tahoma" panose="020B0604030504040204" pitchFamily="34" charset="0"/>
              </a:rPr>
              <a:t>B</a:t>
            </a:r>
            <a:r>
              <a:rPr lang="en-US" sz="1200" b="0" i="0" dirty="0">
                <a:effectLst/>
                <a:latin typeface="Tahoma" panose="020B0604030504040204" pitchFamily="34" charset="0"/>
                <a:ea typeface="Tahoma" panose="020B0604030504040204" pitchFamily="34" charset="0"/>
                <a:cs typeface="Tahoma" panose="020B0604030504040204" pitchFamily="34" charset="0"/>
              </a:rPr>
              <a:t>_______ of us were lounging around on our phones or playing video games, he noticed Mrs. Thompson, an elderly widow who lives </a:t>
            </a:r>
            <a:r>
              <a:rPr lang="en-US" sz="1200" b="1" i="0" dirty="0">
                <a:effectLst/>
                <a:latin typeface="Tahoma" panose="020B0604030504040204" pitchFamily="34" charset="0"/>
                <a:ea typeface="Tahoma" panose="020B0604030504040204" pitchFamily="34" charset="0"/>
                <a:cs typeface="Tahoma" panose="020B0604030504040204" pitchFamily="34" charset="0"/>
              </a:rPr>
              <a:t>C</a:t>
            </a:r>
            <a:r>
              <a:rPr lang="en-US" sz="1200" b="0" i="0" dirty="0">
                <a:effectLst/>
                <a:latin typeface="Tahoma" panose="020B0604030504040204" pitchFamily="34" charset="0"/>
                <a:ea typeface="Tahoma" panose="020B0604030504040204" pitchFamily="34" charset="0"/>
                <a:cs typeface="Tahoma" panose="020B0604030504040204" pitchFamily="34" charset="0"/>
              </a:rPr>
              <a:t>_______ doors down, trying to carry her groceries up the stairs. Without a second thought, he rushed over, introduced </a:t>
            </a:r>
            <a:r>
              <a:rPr lang="en-US" sz="1200" b="1" i="0" dirty="0">
                <a:effectLst/>
                <a:latin typeface="Tahoma" panose="020B0604030504040204" pitchFamily="34" charset="0"/>
                <a:ea typeface="Tahoma" panose="020B0604030504040204" pitchFamily="34" charset="0"/>
                <a:cs typeface="Tahoma" panose="020B0604030504040204" pitchFamily="34" charset="0"/>
              </a:rPr>
              <a:t>D</a:t>
            </a:r>
            <a:r>
              <a:rPr lang="en-US" sz="1200" b="0" i="0" dirty="0">
                <a:effectLst/>
                <a:latin typeface="Tahoma" panose="020B0604030504040204" pitchFamily="34" charset="0"/>
                <a:ea typeface="Tahoma" panose="020B0604030504040204" pitchFamily="34" charset="0"/>
                <a:cs typeface="Tahoma" panose="020B0604030504040204" pitchFamily="34" charset="0"/>
              </a:rPr>
              <a:t>_______ and offered his help. She hesitated at first, but his sincere smile made her relax. It was heartwarming to watch him </a:t>
            </a:r>
            <a:r>
              <a:rPr lang="en-US" sz="1200" b="1" i="0" dirty="0">
                <a:effectLst/>
                <a:latin typeface="Tahoma" panose="020B0604030504040204" pitchFamily="34" charset="0"/>
                <a:ea typeface="Tahoma" panose="020B0604030504040204" pitchFamily="34" charset="0"/>
                <a:cs typeface="Tahoma" panose="020B0604030504040204" pitchFamily="34" charset="0"/>
              </a:rPr>
              <a:t>E</a:t>
            </a:r>
            <a:r>
              <a:rPr lang="en-US" sz="1200" b="0" i="0" dirty="0">
                <a:effectLst/>
                <a:latin typeface="Tahoma" panose="020B0604030504040204" pitchFamily="34" charset="0"/>
                <a:ea typeface="Tahoma" panose="020B0604030504040204" pitchFamily="34" charset="0"/>
                <a:cs typeface="Tahoma" panose="020B0604030504040204" pitchFamily="34" charset="0"/>
              </a:rPr>
              <a:t>_______ her bags and share a friendly conversation. </a:t>
            </a:r>
            <a:r>
              <a:rPr lang="en-US" sz="1200" dirty="0">
                <a:latin typeface="Tahoma" panose="020B0604030504040204" pitchFamily="34" charset="0"/>
                <a:ea typeface="Tahoma" panose="020B0604030504040204" pitchFamily="34" charset="0"/>
                <a:cs typeface="Tahoma" panose="020B0604030504040204" pitchFamily="34" charset="0"/>
              </a:rPr>
              <a:t>I thought that this simple action</a:t>
            </a:r>
            <a:r>
              <a:rPr lang="en-US" sz="1200" b="0" i="0" dirty="0">
                <a:effectLst/>
                <a:latin typeface="Tahoma" panose="020B0604030504040204" pitchFamily="34" charset="0"/>
                <a:ea typeface="Tahoma" panose="020B0604030504040204" pitchFamily="34" charset="0"/>
                <a:cs typeface="Tahoma" panose="020B0604030504040204" pitchFamily="34" charset="0"/>
              </a:rPr>
              <a:t> brought a smile to her face and also reminded me that small acts of kindness can have a big impact. </a:t>
            </a: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en-US" sz="7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1691474822"/>
              </p:ext>
            </p:extLst>
          </p:nvPr>
        </p:nvGraphicFramePr>
        <p:xfrm>
          <a:off x="413468" y="6825487"/>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which</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latin typeface="Tahoma" panose="020B0604030504040204" pitchFamily="34" charset="0"/>
                          <a:ea typeface="Tahoma" panose="020B0604030504040204" pitchFamily="34" charset="0"/>
                          <a:cs typeface="Tahoma" panose="020B0604030504040204" pitchFamily="34" charset="0"/>
                        </a:rPr>
                        <a:t>many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more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most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the most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latin typeface="Tahoma" panose="020B0604030504040204" pitchFamily="34" charset="0"/>
                          <a:ea typeface="Tahoma" panose="020B0604030504040204" pitchFamily="34" charset="0"/>
                          <a:cs typeface="Tahoma" panose="020B0604030504040204" pitchFamily="34" charset="0"/>
                        </a:rPr>
                        <a:t>a few</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 little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little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few</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latin typeface="Tahoma" panose="020B0604030504040204" pitchFamily="34" charset="0"/>
                          <a:ea typeface="Tahoma" panose="020B0604030504040204" pitchFamily="34" charset="0"/>
                          <a:cs typeface="Tahoma" panose="020B0604030504040204" pitchFamily="34" charset="0"/>
                        </a:rPr>
                        <a:t>his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him</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himself</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himselves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carry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carried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carry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carrying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Tree>
    <p:extLst>
      <p:ext uri="{BB962C8B-B14F-4D97-AF65-F5344CB8AC3E}">
        <p14:creationId xmlns:p14="http://schemas.microsoft.com/office/powerpoint/2010/main" val="52502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9069C3-C245-158E-DF11-47A2456A99F3}"/>
              </a:ext>
            </a:extLst>
          </p:cNvPr>
          <p:cNvSpPr txBox="1"/>
          <p:nvPr/>
        </p:nvSpPr>
        <p:spPr>
          <a:xfrm>
            <a:off x="723569" y="392896"/>
            <a:ext cx="5895891" cy="320087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Вашей подруги по переписке Терезы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ей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её вопроса. При ответе учитывайте правила оформления письма. Адрес и дату писать не надо. Поблагодарите подругу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1962104003"/>
              </p:ext>
            </p:extLst>
          </p:nvPr>
        </p:nvGraphicFramePr>
        <p:xfrm>
          <a:off x="829211" y="848364"/>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Teresa@mail.uk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Dancing</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spc="-10" baseline="0" dirty="0">
                          <a:solidFill>
                            <a:schemeClr val="tx1"/>
                          </a:solidFill>
                          <a:latin typeface="Tahoma" panose="020B0604030504040204" pitchFamily="34" charset="0"/>
                          <a:ea typeface="Tahoma" panose="020B0604030504040204" pitchFamily="34" charset="0"/>
                          <a:cs typeface="Tahoma" panose="020B0604030504040204" pitchFamily="34" charset="0"/>
                        </a:rPr>
                        <a:t>… Great news! I joined a dance club last week. I chose to learn to dance hip-hop. </a:t>
                      </a: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I like the movements and the music is cool.</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Can you dance well? Do you like watching dance shows on TV? Would you like to join a dance club someday?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49535" y="9443471"/>
            <a:ext cx="358931" cy="276999"/>
          </a:xfrm>
          <a:prstGeom prst="rect">
            <a:avLst/>
          </a:prstGeom>
          <a:noFill/>
        </p:spPr>
        <p:txBody>
          <a:bodyPr wrap="square" rtlCol="0">
            <a:spAutoFit/>
          </a:bodyPr>
          <a:lstStyle/>
          <a:p>
            <a:r>
              <a:rPr lang="en-US" sz="1200" dirty="0"/>
              <a:t>2</a:t>
            </a:r>
            <a:r>
              <a:rPr lang="ru-RU" sz="1200" dirty="0"/>
              <a:t>8</a:t>
            </a:r>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7</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2573510987"/>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Teresa@mail.uk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Dancing</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345008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ru-RU" sz="1200" dirty="0"/>
              <a:t>2</a:t>
            </a:r>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771632"/>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ru-RU" sz="1200" b="0"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Dear Sam,</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How are you? I hope this letter finds you well!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would like to share a glimpse of my school days here in Russia with you. Every morning I ride my bike to school which is located a little bit far from my house. It takes me twenty minutes to get there. The classrooms are bright, decorated with works of art created by students just like me. We study a mix of subjects, from Literature to Mathematics, but my favorite one is definitely History. It feels like I’m </a:t>
            </a:r>
            <a:r>
              <a:rPr lang="en-US" sz="1200" b="0" i="0" spc="-10" dirty="0">
                <a:effectLst/>
                <a:latin typeface="Tahoma" panose="020B0604030504040204" pitchFamily="34" charset="0"/>
                <a:ea typeface="Tahoma" panose="020B0604030504040204" pitchFamily="34" charset="0"/>
                <a:cs typeface="Tahoma" panose="020B0604030504040204" pitchFamily="34" charset="0"/>
              </a:rPr>
              <a:t>traveling through time</a:t>
            </a:r>
            <a:r>
              <a:rPr lang="en-US" sz="1200" b="0" i="0" spc="-20" dirty="0">
                <a:effectLst/>
                <a:latin typeface="Tahoma" panose="020B0604030504040204" pitchFamily="34" charset="0"/>
                <a:ea typeface="Tahoma" panose="020B0604030504040204" pitchFamily="34" charset="0"/>
                <a:cs typeface="Tahoma" panose="020B0604030504040204" pitchFamily="34" charset="0"/>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discovering the stories </a:t>
            </a:r>
            <a:r>
              <a:rPr lang="en-US" sz="1200" b="0" i="0" spc="-20" dirty="0">
                <a:effectLst/>
                <a:latin typeface="Tahoma" panose="020B0604030504040204" pitchFamily="34" charset="0"/>
                <a:ea typeface="Tahoma" panose="020B0604030504040204" pitchFamily="34" charset="0"/>
                <a:cs typeface="Tahoma" panose="020B0604030504040204" pitchFamily="34" charset="0"/>
              </a:rPr>
              <a:t>of my </a:t>
            </a:r>
            <a:r>
              <a:rPr lang="en-US" sz="1200" b="0" i="0" spc="-10" dirty="0">
                <a:effectLst/>
                <a:latin typeface="Tahoma" panose="020B0604030504040204" pitchFamily="34" charset="0"/>
                <a:ea typeface="Tahoma" panose="020B0604030504040204" pitchFamily="34" charset="0"/>
                <a:cs typeface="Tahoma" panose="020B0604030504040204" pitchFamily="34" charset="0"/>
              </a:rPr>
              <a:t>country</a:t>
            </a:r>
            <a:r>
              <a:rPr lang="en-US" sz="1200" b="0" i="0" spc="-20" dirty="0">
                <a:effectLst/>
                <a:latin typeface="Tahoma" panose="020B0604030504040204" pitchFamily="34" charset="0"/>
                <a:ea typeface="Tahoma" panose="020B0604030504040204" pitchFamily="34" charset="0"/>
                <a:cs typeface="Tahoma" panose="020B0604030504040204" pitchFamily="34" charset="0"/>
              </a:rPr>
              <a:t> and the </a:t>
            </a:r>
            <a:r>
              <a:rPr lang="en-US" sz="1200" b="0" i="0" spc="-10" dirty="0">
                <a:effectLst/>
                <a:latin typeface="Tahoma" panose="020B0604030504040204" pitchFamily="34" charset="0"/>
                <a:ea typeface="Tahoma" panose="020B0604030504040204" pitchFamily="34" charset="0"/>
                <a:cs typeface="Tahoma" panose="020B0604030504040204" pitchFamily="34" charset="0"/>
              </a:rPr>
              <a:t>world</a:t>
            </a:r>
            <a:r>
              <a:rPr lang="en-US" sz="1200" b="0" i="0" spc="-20" dirty="0">
                <a:effectLst/>
                <a:latin typeface="Tahoma" panose="020B0604030504040204" pitchFamily="34" charset="0"/>
                <a:ea typeface="Tahoma" panose="020B0604030504040204" pitchFamily="34" charset="0"/>
                <a:cs typeface="Tahoma" panose="020B0604030504040204" pitchFamily="34" charset="0"/>
              </a:rPr>
              <a:t> around us.</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School breaks are the best parts of the day! Once the bell rings, my friends and I rush out to the playground, where we play soccer or sometimes just chat about our favorite music and movies. I’ve introduced them to some cool English bands, and they've shared amazing Russian artists with me — it's like we’re creating our own little cultural exchange! I love how our conversations often turn into friendly debates about what country has the best snacks or the greatest sports teams. It makes me realize that, despite our differences, we share so much in common.</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As the school year goes on, I look forward to upcoming events, like our annual talent show and sports day. I’m planning on performing a short scene with my friends, and we’re hoping it will make everyone laugh! Sometimes, I wonder what school is like for you in England. Do you have similar events? I can’t wait to hear all about your school adventures and what life is like on your side of the world. </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Write back soon!</a:t>
            </a:r>
          </a:p>
          <a:p>
            <a:r>
              <a:rPr lang="en-US" sz="1200" b="0" i="0" dirty="0">
                <a:effectLst/>
                <a:latin typeface="Tahoma" panose="020B0604030504040204" pitchFamily="34" charset="0"/>
                <a:ea typeface="Tahoma" panose="020B0604030504040204" pitchFamily="34" charset="0"/>
                <a:cs typeface="Tahoma" panose="020B0604030504040204" pitchFamily="34" charset="0"/>
              </a:rPr>
              <a:t>     Best wishes,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Alex</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Alex gets to school by … </a:t>
            </a:r>
          </a:p>
          <a:p>
            <a:pPr algn="just"/>
            <a:r>
              <a:rPr lang="en-US" sz="1200" dirty="0">
                <a:latin typeface="Tahoma" panose="020B0604030504040204" pitchFamily="34" charset="0"/>
                <a:ea typeface="Tahoma" panose="020B0604030504040204" pitchFamily="34" charset="0"/>
                <a:cs typeface="Tahoma" panose="020B0604030504040204" pitchFamily="34" charset="0"/>
              </a:rPr>
              <a:t>1) his personal transport.</a:t>
            </a:r>
          </a:p>
          <a:p>
            <a:pPr algn="just"/>
            <a:r>
              <a:rPr lang="en-US" sz="1200" dirty="0">
                <a:latin typeface="Tahoma" panose="020B0604030504040204" pitchFamily="34" charset="0"/>
                <a:ea typeface="Tahoma" panose="020B0604030504040204" pitchFamily="34" charset="0"/>
                <a:cs typeface="Tahoma" panose="020B0604030504040204" pitchFamily="34" charset="0"/>
              </a:rPr>
              <a:t>2) his parents’ transport.</a:t>
            </a:r>
          </a:p>
          <a:p>
            <a:pPr algn="just"/>
            <a:r>
              <a:rPr lang="en-US" sz="1200" dirty="0">
                <a:latin typeface="Tahoma" panose="020B0604030504040204" pitchFamily="34" charset="0"/>
                <a:ea typeface="Tahoma" panose="020B0604030504040204" pitchFamily="34" charset="0"/>
                <a:cs typeface="Tahoma" panose="020B0604030504040204" pitchFamily="34" charset="0"/>
              </a:rPr>
              <a:t>3) public transport.</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school bus.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Alex’s </a:t>
            </a:r>
            <a:r>
              <a:rPr lang="en-US" sz="1200" b="1" dirty="0" err="1">
                <a:latin typeface="Tahoma" panose="020B0604030504040204" pitchFamily="34" charset="0"/>
                <a:ea typeface="Tahoma" panose="020B0604030504040204" pitchFamily="34" charset="0"/>
                <a:cs typeface="Tahoma" panose="020B0604030504040204" pitchFamily="34" charset="0"/>
              </a:rPr>
              <a:t>favourite</a:t>
            </a:r>
            <a:r>
              <a:rPr lang="en-US" sz="1200" b="1" dirty="0">
                <a:latin typeface="Tahoma" panose="020B0604030504040204" pitchFamily="34" charset="0"/>
                <a:ea typeface="Tahoma" panose="020B0604030504040204" pitchFamily="34" charset="0"/>
                <a:cs typeface="Tahoma" panose="020B0604030504040204" pitchFamily="34" charset="0"/>
              </a:rPr>
              <a:t> subject is …</a:t>
            </a:r>
          </a:p>
          <a:p>
            <a:pPr algn="just"/>
            <a:r>
              <a:rPr lang="en-US" sz="1200" dirty="0">
                <a:latin typeface="Tahoma" panose="020B0604030504040204" pitchFamily="34" charset="0"/>
                <a:ea typeface="Tahoma" panose="020B0604030504040204" pitchFamily="34" charset="0"/>
                <a:cs typeface="Tahoma" panose="020B0604030504040204" pitchFamily="34" charset="0"/>
              </a:rPr>
              <a:t>1) Russian</a:t>
            </a:r>
          </a:p>
          <a:p>
            <a:pPr algn="just"/>
            <a:r>
              <a:rPr lang="en-US" sz="1200" dirty="0">
                <a:latin typeface="Tahoma" panose="020B0604030504040204" pitchFamily="34" charset="0"/>
                <a:ea typeface="Tahoma" panose="020B0604030504040204" pitchFamily="34" charset="0"/>
                <a:cs typeface="Tahoma" panose="020B0604030504040204" pitchFamily="34" charset="0"/>
              </a:rPr>
              <a:t>2) Literature</a:t>
            </a:r>
          </a:p>
          <a:p>
            <a:pPr algn="just"/>
            <a:r>
              <a:rPr lang="en-US" sz="1200" dirty="0">
                <a:latin typeface="Tahoma" panose="020B0604030504040204" pitchFamily="34" charset="0"/>
                <a:ea typeface="Tahoma" panose="020B0604030504040204" pitchFamily="34" charset="0"/>
                <a:cs typeface="Tahoma" panose="020B0604030504040204" pitchFamily="34" charset="0"/>
              </a:rPr>
              <a:t>3) Mathematics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History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Alex and his friends spend school breaks … </a:t>
            </a:r>
          </a:p>
          <a:p>
            <a:pPr algn="just"/>
            <a:r>
              <a:rPr lang="en-US" sz="1200" dirty="0">
                <a:latin typeface="Tahoma" panose="020B0604030504040204" pitchFamily="34" charset="0"/>
                <a:ea typeface="Tahoma" panose="020B0604030504040204" pitchFamily="34" charset="0"/>
                <a:cs typeface="Tahoma" panose="020B0604030504040204" pitchFamily="34" charset="0"/>
              </a:rPr>
              <a:t>1) in the classroom.</a:t>
            </a:r>
          </a:p>
          <a:p>
            <a:pPr algn="just"/>
            <a:r>
              <a:rPr lang="en-US" sz="1200" dirty="0">
                <a:latin typeface="Tahoma" panose="020B0604030504040204" pitchFamily="34" charset="0"/>
                <a:ea typeface="Tahoma" panose="020B0604030504040204" pitchFamily="34" charset="0"/>
                <a:cs typeface="Tahoma" panose="020B0604030504040204" pitchFamily="34" charset="0"/>
              </a:rPr>
              <a:t>2) outside the school. </a:t>
            </a:r>
          </a:p>
          <a:p>
            <a:pPr algn="just"/>
            <a:r>
              <a:rPr lang="en-US" sz="1200" dirty="0">
                <a:latin typeface="Tahoma" panose="020B0604030504040204" pitchFamily="34" charset="0"/>
                <a:ea typeface="Tahoma" panose="020B0604030504040204" pitchFamily="34" charset="0"/>
                <a:cs typeface="Tahoma" panose="020B0604030504040204" pitchFamily="34" charset="0"/>
              </a:rPr>
              <a:t>3) in a school canteen.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in a school gym.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1</a:t>
            </a:r>
          </a:p>
        </p:txBody>
      </p:sp>
    </p:spTree>
    <p:extLst>
      <p:ext uri="{BB962C8B-B14F-4D97-AF65-F5344CB8AC3E}">
        <p14:creationId xmlns:p14="http://schemas.microsoft.com/office/powerpoint/2010/main" val="248075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8</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Lucy’s project is about …</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parts of plants.</a:t>
            </a:r>
          </a:p>
          <a:p>
            <a:pPr algn="just"/>
            <a:r>
              <a:rPr lang="en-US" sz="1200" dirty="0">
                <a:latin typeface="Tahoma" panose="020B0604030504040204" pitchFamily="34" charset="0"/>
                <a:ea typeface="Tahoma" panose="020B0604030504040204" pitchFamily="34" charset="0"/>
                <a:cs typeface="Tahoma" panose="020B0604030504040204" pitchFamily="34" charset="0"/>
              </a:rPr>
              <a:t>2) growing plants.</a:t>
            </a:r>
          </a:p>
          <a:p>
            <a:pPr algn="just"/>
            <a:r>
              <a:rPr lang="en-US" sz="1200" dirty="0">
                <a:latin typeface="Tahoma" panose="020B0604030504040204" pitchFamily="34" charset="0"/>
                <a:ea typeface="Tahoma" panose="020B0604030504040204" pitchFamily="34" charset="0"/>
                <a:cs typeface="Tahoma" panose="020B0604030504040204" pitchFamily="34" charset="0"/>
              </a:rPr>
              <a:t>3) communication between plants.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Lucy observed the plants …</a:t>
            </a:r>
          </a:p>
          <a:p>
            <a:pPr algn="just"/>
            <a:r>
              <a:rPr lang="en-US" sz="1200" dirty="0">
                <a:latin typeface="Tahoma" panose="020B0604030504040204" pitchFamily="34" charset="0"/>
                <a:ea typeface="Tahoma" panose="020B0604030504040204" pitchFamily="34" charset="0"/>
                <a:cs typeface="Tahoma" panose="020B0604030504040204" pitchFamily="34" charset="0"/>
              </a:rPr>
              <a:t>1) at home.</a:t>
            </a:r>
          </a:p>
          <a:p>
            <a:pPr algn="just"/>
            <a:r>
              <a:rPr lang="en-US" sz="1200" dirty="0">
                <a:latin typeface="Tahoma" panose="020B0604030504040204" pitchFamily="34" charset="0"/>
                <a:ea typeface="Tahoma" panose="020B0604030504040204" pitchFamily="34" charset="0"/>
                <a:cs typeface="Tahoma" panose="020B0604030504040204" pitchFamily="34" charset="0"/>
              </a:rPr>
              <a:t>2) at school.</a:t>
            </a:r>
          </a:p>
          <a:p>
            <a:pPr algn="just"/>
            <a:r>
              <a:rPr lang="en-US" sz="1200" dirty="0">
                <a:latin typeface="Tahoma" panose="020B0604030504040204" pitchFamily="34" charset="0"/>
                <a:ea typeface="Tahoma" panose="020B0604030504040204" pitchFamily="34" charset="0"/>
                <a:cs typeface="Tahoma" panose="020B0604030504040204" pitchFamily="34" charset="0"/>
              </a:rPr>
              <a:t>3) in the street.</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A plant can release chemicals when it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blossoms. </a:t>
            </a:r>
          </a:p>
          <a:p>
            <a:pPr algn="just"/>
            <a:r>
              <a:rPr lang="en-US" sz="1200" dirty="0">
                <a:latin typeface="Tahoma" panose="020B0604030504040204" pitchFamily="34" charset="0"/>
                <a:ea typeface="Tahoma" panose="020B0604030504040204" pitchFamily="34" charset="0"/>
                <a:cs typeface="Tahoma" panose="020B0604030504040204" pitchFamily="34" charset="0"/>
              </a:rPr>
              <a:t>2) suffers from pests. </a:t>
            </a:r>
          </a:p>
          <a:p>
            <a:pPr algn="just"/>
            <a:r>
              <a:rPr lang="en-US" sz="1200" dirty="0">
                <a:latin typeface="Tahoma" panose="020B0604030504040204" pitchFamily="34" charset="0"/>
                <a:ea typeface="Tahoma" panose="020B0604030504040204" pitchFamily="34" charset="0"/>
                <a:cs typeface="Tahoma" panose="020B0604030504040204" pitchFamily="34" charset="0"/>
              </a:rPr>
              <a:t>3) is near other plants.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Plants use the chemical signaling to … </a:t>
            </a:r>
          </a:p>
          <a:p>
            <a:pPr algn="just"/>
            <a:r>
              <a:rPr lang="en-US" sz="1200" dirty="0">
                <a:latin typeface="Tahoma" panose="020B0604030504040204" pitchFamily="34" charset="0"/>
                <a:ea typeface="Tahoma" panose="020B0604030504040204" pitchFamily="34" charset="0"/>
                <a:cs typeface="Tahoma" panose="020B0604030504040204" pitchFamily="34" charset="0"/>
              </a:rPr>
              <a:t>1) warn other plants about harmful organisms.</a:t>
            </a:r>
          </a:p>
          <a:p>
            <a:pPr algn="just"/>
            <a:r>
              <a:rPr lang="en-US" sz="1200" dirty="0">
                <a:latin typeface="Tahoma" panose="020B0604030504040204" pitchFamily="34" charset="0"/>
                <a:ea typeface="Tahoma" panose="020B0604030504040204" pitchFamily="34" charset="0"/>
                <a:cs typeface="Tahoma" panose="020B0604030504040204" pitchFamily="34" charset="0"/>
              </a:rPr>
              <a:t>2) pass useful elements to other plants. </a:t>
            </a:r>
          </a:p>
          <a:p>
            <a:pPr algn="just"/>
            <a:r>
              <a:rPr lang="en-US" sz="1200" dirty="0">
                <a:latin typeface="Tahoma" panose="020B0604030504040204" pitchFamily="34" charset="0"/>
                <a:ea typeface="Tahoma" panose="020B0604030504040204" pitchFamily="34" charset="0"/>
                <a:cs typeface="Tahoma" panose="020B0604030504040204" pitchFamily="34" charset="0"/>
              </a:rPr>
              <a:t>3) do harm to other plants.</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Lucy wants to draw … of the system of signaling.</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a pie chart.</a:t>
            </a:r>
          </a:p>
          <a:p>
            <a:pPr algn="just"/>
            <a:r>
              <a:rPr lang="en-US" sz="1200" dirty="0">
                <a:latin typeface="Tahoma" panose="020B0604030504040204" pitchFamily="34" charset="0"/>
                <a:ea typeface="Tahoma" panose="020B0604030504040204" pitchFamily="34" charset="0"/>
                <a:cs typeface="Tahoma" panose="020B0604030504040204" pitchFamily="34" charset="0"/>
              </a:rPr>
              <a:t>2) a table.</a:t>
            </a:r>
          </a:p>
          <a:p>
            <a:pPr algn="just"/>
            <a:r>
              <a:rPr lang="en-US" sz="1200" dirty="0">
                <a:latin typeface="Tahoma" panose="020B0604030504040204" pitchFamily="34" charset="0"/>
                <a:ea typeface="Tahoma" panose="020B0604030504040204" pitchFamily="34" charset="0"/>
                <a:cs typeface="Tahoma" panose="020B0604030504040204" pitchFamily="34" charset="0"/>
              </a:rPr>
              <a:t>3) a diagram.</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29</a:t>
            </a:r>
            <a:endParaRPr lang="ru-RU" sz="1200" dirty="0"/>
          </a:p>
        </p:txBody>
      </p:sp>
    </p:spTree>
    <p:extLst>
      <p:ext uri="{BB962C8B-B14F-4D97-AF65-F5344CB8AC3E}">
        <p14:creationId xmlns:p14="http://schemas.microsoft.com/office/powerpoint/2010/main" val="268521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30</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956298"/>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Dear Robert,</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It’s been ages since we last spoke!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wanted to share an exciting experience I recently had. Last weekend I participated in a local sports competition here in my hometown of Kazan — imagine me, sprinting down the track with my heart racing! The atmosphere was electric, with friends cheering and the smell of popcorn in the air. I took part in the 100-meter </a:t>
            </a:r>
            <a:r>
              <a:rPr lang="en-US" sz="1200" dirty="0">
                <a:latin typeface="Tahoma" panose="020B0604030504040204" pitchFamily="34" charset="0"/>
                <a:ea typeface="Tahoma" panose="020B0604030504040204" pitchFamily="34" charset="0"/>
                <a:cs typeface="Tahoma" panose="020B0604030504040204" pitchFamily="34" charset="0"/>
              </a:rPr>
              <a:t>race</a:t>
            </a:r>
            <a:r>
              <a:rPr lang="en-US" sz="1200" b="0" i="0" dirty="0">
                <a:effectLst/>
                <a:latin typeface="Tahoma" panose="020B0604030504040204" pitchFamily="34" charset="0"/>
                <a:ea typeface="Tahoma" panose="020B0604030504040204" pitchFamily="34" charset="0"/>
                <a:cs typeface="Tahoma" panose="020B0604030504040204" pitchFamily="34" charset="0"/>
              </a:rPr>
              <a:t>. For weeks I had been training hard, waking up early to do my sprints in the park. And though I didn’t win the first place, I felt a rush of adrenaline as I crossed the finish line, proud of my effort and the support of my teammates.</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After the competition, my friends and I decided to celebrate by visiting a chocolate factory nearby. It was like stepping into a real-life Willy Wonka factory! The place was alive with the sounds of machinery and laughter, as workers </a:t>
            </a:r>
            <a:r>
              <a:rPr lang="en-US" sz="1200" dirty="0">
                <a:latin typeface="Tahoma" panose="020B0604030504040204" pitchFamily="34" charset="0"/>
                <a:ea typeface="Tahoma" panose="020B0604030504040204" pitchFamily="34" charset="0"/>
                <a:cs typeface="Tahoma" panose="020B0604030504040204" pitchFamily="34" charset="0"/>
              </a:rPr>
              <a:t>skillfull</a:t>
            </a:r>
            <a:r>
              <a:rPr lang="en-US" sz="1200" b="0" i="0" dirty="0">
                <a:effectLst/>
                <a:latin typeface="Tahoma" panose="020B0604030504040204" pitchFamily="34" charset="0"/>
                <a:ea typeface="Tahoma" panose="020B0604030504040204" pitchFamily="34" charset="0"/>
                <a:cs typeface="Tahoma" panose="020B0604030504040204" pitchFamily="34" charset="0"/>
              </a:rPr>
              <a:t>y made a variety of chocolates from classic bars to truffles. I couldn’t believe my eyes as I watched giant tanks of silky chocolate being poured and mixed with nuts, fruits and even spices. We explored the process of chocolate-making, starting from the cocoa beans until they turned into delicious treats. As we moved through the different sections, I tasted samples of different chocolates. My favorite was a rich dark chocolate filled with creamy hazelnut — so yummy! I even bought some to share with my family, who were excited to taste the delights.</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This weekend was truly unforgettable, from the thrill of the race to the sweetness of chocolate. I’d love to hear what you’ve been doing lately! Have you participated in any competitions or adventures?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Write back soon. I can’t wait to hear your stories!</a:t>
            </a:r>
          </a:p>
          <a:p>
            <a:r>
              <a:rPr lang="en-US" sz="1200" b="0" i="0" dirty="0">
                <a:effectLst/>
                <a:latin typeface="Tahoma" panose="020B0604030504040204" pitchFamily="34" charset="0"/>
                <a:ea typeface="Tahoma" panose="020B0604030504040204" pitchFamily="34" charset="0"/>
                <a:cs typeface="Tahoma" panose="020B0604030504040204" pitchFamily="34" charset="0"/>
              </a:rPr>
              <a:t>     Best wishes,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Misha</a:t>
            </a:r>
          </a:p>
          <a:p>
            <a:pPr algn="just"/>
            <a:endParaRPr lang="ru-RU" sz="1200" b="0"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Misha took part in a sports competition … </a:t>
            </a:r>
          </a:p>
          <a:p>
            <a:pPr algn="just"/>
            <a:r>
              <a:rPr lang="en-US" sz="1200" dirty="0">
                <a:latin typeface="Tahoma" panose="020B0604030504040204" pitchFamily="34" charset="0"/>
                <a:ea typeface="Tahoma" panose="020B0604030504040204" pitchFamily="34" charset="0"/>
                <a:cs typeface="Tahoma" panose="020B0604030504040204" pitchFamily="34" charset="0"/>
              </a:rPr>
              <a:t>1) in his native city.</a:t>
            </a:r>
          </a:p>
          <a:p>
            <a:pPr algn="just"/>
            <a:r>
              <a:rPr lang="en-US" sz="1200" dirty="0">
                <a:latin typeface="Tahoma" panose="020B0604030504040204" pitchFamily="34" charset="0"/>
                <a:ea typeface="Tahoma" panose="020B0604030504040204" pitchFamily="34" charset="0"/>
                <a:cs typeface="Tahoma" panose="020B0604030504040204" pitchFamily="34" charset="0"/>
              </a:rPr>
              <a:t>2) in a nearby city.</a:t>
            </a:r>
          </a:p>
          <a:p>
            <a:pPr algn="just"/>
            <a:r>
              <a:rPr lang="en-US" sz="1200" dirty="0">
                <a:latin typeface="Tahoma" panose="020B0604030504040204" pitchFamily="34" charset="0"/>
                <a:ea typeface="Tahoma" panose="020B0604030504040204" pitchFamily="34" charset="0"/>
                <a:cs typeface="Tahoma" panose="020B0604030504040204" pitchFamily="34" charset="0"/>
              </a:rPr>
              <a:t>3) in a foreign city.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in a provincial city.</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Misha was going to …</a:t>
            </a:r>
          </a:p>
          <a:p>
            <a:pPr algn="just"/>
            <a:r>
              <a:rPr lang="en-US" sz="1200" dirty="0">
                <a:latin typeface="Tahoma" panose="020B0604030504040204" pitchFamily="34" charset="0"/>
                <a:ea typeface="Tahoma" panose="020B0604030504040204" pitchFamily="34" charset="0"/>
                <a:cs typeface="Tahoma" panose="020B0604030504040204" pitchFamily="34" charset="0"/>
              </a:rPr>
              <a:t>1) run a long distance.</a:t>
            </a:r>
          </a:p>
          <a:p>
            <a:pPr algn="just"/>
            <a:r>
              <a:rPr lang="en-US" sz="1200" dirty="0">
                <a:latin typeface="Tahoma" panose="020B0604030504040204" pitchFamily="34" charset="0"/>
                <a:ea typeface="Tahoma" panose="020B0604030504040204" pitchFamily="34" charset="0"/>
                <a:cs typeface="Tahoma" panose="020B0604030504040204" pitchFamily="34" charset="0"/>
              </a:rPr>
              <a:t>2) run a short distance.</a:t>
            </a:r>
          </a:p>
          <a:p>
            <a:pPr algn="just"/>
            <a:r>
              <a:rPr lang="en-US" sz="1200" dirty="0">
                <a:latin typeface="Tahoma" panose="020B0604030504040204" pitchFamily="34" charset="0"/>
                <a:ea typeface="Tahoma" panose="020B0604030504040204" pitchFamily="34" charset="0"/>
                <a:cs typeface="Tahoma" panose="020B0604030504040204" pitchFamily="34" charset="0"/>
              </a:rPr>
              <a:t>3) cycle a long distance.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cycle a short distance.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Choose the TRUE sentence. </a:t>
            </a:r>
          </a:p>
          <a:p>
            <a:pPr algn="just"/>
            <a:r>
              <a:rPr lang="en-US" sz="1200" dirty="0">
                <a:latin typeface="Tahoma" panose="020B0604030504040204" pitchFamily="34" charset="0"/>
                <a:ea typeface="Tahoma" panose="020B0604030504040204" pitchFamily="34" charset="0"/>
                <a:cs typeface="Tahoma" panose="020B0604030504040204" pitchFamily="34" charset="0"/>
              </a:rPr>
              <a:t>1) Misha had been training in the evenings.</a:t>
            </a:r>
          </a:p>
          <a:p>
            <a:pPr algn="just"/>
            <a:r>
              <a:rPr lang="en-US" sz="1200" dirty="0">
                <a:latin typeface="Tahoma" panose="020B0604030504040204" pitchFamily="34" charset="0"/>
                <a:ea typeface="Tahoma" panose="020B0604030504040204" pitchFamily="34" charset="0"/>
                <a:cs typeface="Tahoma" panose="020B0604030504040204" pitchFamily="34" charset="0"/>
              </a:rPr>
              <a:t>2) Misha won the first prize in the competition. </a:t>
            </a:r>
          </a:p>
          <a:p>
            <a:pPr algn="just"/>
            <a:r>
              <a:rPr lang="en-US" sz="1200" dirty="0">
                <a:latin typeface="Tahoma" panose="020B0604030504040204" pitchFamily="34" charset="0"/>
                <a:ea typeface="Tahoma" panose="020B0604030504040204" pitchFamily="34" charset="0"/>
                <a:cs typeface="Tahoma" panose="020B0604030504040204" pitchFamily="34" charset="0"/>
              </a:rPr>
              <a:t>3) Misha’s parents cheered him on during the race.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Misha was pleased with his result in the competition.</a:t>
            </a: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8</a:t>
            </a:r>
            <a:endParaRPr lang="ru-RU" sz="900" dirty="0"/>
          </a:p>
        </p:txBody>
      </p:sp>
    </p:spTree>
    <p:extLst>
      <p:ext uri="{BB962C8B-B14F-4D97-AF65-F5344CB8AC3E}">
        <p14:creationId xmlns:p14="http://schemas.microsoft.com/office/powerpoint/2010/main" val="3602707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At the chocolate factory Misha was impressed with … </a:t>
            </a:r>
          </a:p>
          <a:p>
            <a:pPr algn="just"/>
            <a:r>
              <a:rPr lang="en-US" sz="1200" dirty="0">
                <a:latin typeface="Tahoma" panose="020B0604030504040204" pitchFamily="34" charset="0"/>
                <a:ea typeface="Tahoma" panose="020B0604030504040204" pitchFamily="34" charset="0"/>
                <a:cs typeface="Tahoma" panose="020B0604030504040204" pitchFamily="34" charset="0"/>
              </a:rPr>
              <a:t>1) </a:t>
            </a:r>
            <a:r>
              <a:rPr lang="en-US" sz="1200" b="0" i="0" dirty="0">
                <a:effectLst/>
                <a:latin typeface="Tahoma" panose="020B0604030504040204" pitchFamily="34" charset="0"/>
                <a:ea typeface="Tahoma" panose="020B0604030504040204" pitchFamily="34" charset="0"/>
                <a:cs typeface="Tahoma" panose="020B0604030504040204" pitchFamily="34" charset="0"/>
              </a:rPr>
              <a:t>the sounds of machinery and laughter.</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2) the size of the factory. </a:t>
            </a:r>
          </a:p>
          <a:p>
            <a:pPr algn="just"/>
            <a:r>
              <a:rPr lang="en-US" sz="1200" dirty="0">
                <a:latin typeface="Tahoma" panose="020B0604030504040204" pitchFamily="34" charset="0"/>
                <a:ea typeface="Tahoma" panose="020B0604030504040204" pitchFamily="34" charset="0"/>
                <a:cs typeface="Tahoma" panose="020B0604030504040204" pitchFamily="34" charset="0"/>
              </a:rPr>
              <a:t>3) </a:t>
            </a:r>
            <a:r>
              <a:rPr lang="en-US" sz="1200" b="0" i="0" dirty="0">
                <a:effectLst/>
                <a:latin typeface="Tahoma" panose="020B0604030504040204" pitchFamily="34" charset="0"/>
                <a:ea typeface="Tahoma" panose="020B0604030504040204" pitchFamily="34" charset="0"/>
                <a:cs typeface="Tahoma" panose="020B0604030504040204" pitchFamily="34" charset="0"/>
              </a:rPr>
              <a:t>a variety of chocolates from classic bars to truffles.</a:t>
            </a:r>
            <a:r>
              <a:rPr lang="en-US" sz="1200" dirty="0">
                <a:latin typeface="Tahoma" panose="020B0604030504040204" pitchFamily="34" charset="0"/>
                <a:ea typeface="Tahoma" panose="020B0604030504040204" pitchFamily="34" charset="0"/>
                <a:cs typeface="Tahoma" panose="020B0604030504040204" pitchFamily="34" charset="0"/>
              </a:rPr>
              <a:t>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b="0" i="0" dirty="0">
                <a:effectLst/>
                <a:latin typeface="Tahoma" panose="020B0604030504040204" pitchFamily="34" charset="0"/>
                <a:ea typeface="Tahoma" panose="020B0604030504040204" pitchFamily="34" charset="0"/>
                <a:cs typeface="Tahoma" panose="020B0604030504040204" pitchFamily="34" charset="0"/>
              </a:rPr>
              <a:t>giant tanks of silky chocolate mixed with nuts, fruits or spices.</a:t>
            </a:r>
            <a:r>
              <a:rPr lang="ru-RU" sz="1200" dirty="0">
                <a:latin typeface="Tahoma" panose="020B060403050404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Misha had a chance …</a:t>
            </a:r>
          </a:p>
          <a:p>
            <a:pPr algn="just"/>
            <a:r>
              <a:rPr lang="en-US" sz="1200" dirty="0">
                <a:latin typeface="Tahoma" panose="020B0604030504040204" pitchFamily="34" charset="0"/>
                <a:ea typeface="Tahoma" panose="020B0604030504040204" pitchFamily="34" charset="0"/>
                <a:cs typeface="Tahoma" panose="020B0604030504040204" pitchFamily="34" charset="0"/>
              </a:rPr>
              <a:t>1) to make chocolate himself.</a:t>
            </a:r>
          </a:p>
          <a:p>
            <a:pPr algn="just"/>
            <a:r>
              <a:rPr lang="en-US" sz="1200" dirty="0">
                <a:latin typeface="Tahoma" panose="020B0604030504040204" pitchFamily="34" charset="0"/>
                <a:ea typeface="Tahoma" panose="020B0604030504040204" pitchFamily="34" charset="0"/>
                <a:cs typeface="Tahoma" panose="020B0604030504040204" pitchFamily="34" charset="0"/>
              </a:rPr>
              <a:t>2) to learn the history of chocolate.</a:t>
            </a:r>
          </a:p>
          <a:p>
            <a:pPr algn="just"/>
            <a:r>
              <a:rPr lang="en-US" sz="1200" dirty="0">
                <a:latin typeface="Tahoma" panose="020B0604030504040204" pitchFamily="34" charset="0"/>
                <a:ea typeface="Tahoma" panose="020B0604030504040204" pitchFamily="34" charset="0"/>
                <a:cs typeface="Tahoma" panose="020B0604030504040204" pitchFamily="34" charset="0"/>
              </a:rPr>
              <a:t>3) to try different kinds of chocolate.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to take some chocolate for his family for free.</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31</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8</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i="0" dirty="0">
                <a:effectLst/>
                <a:latin typeface="Tahoma" panose="020B0604030504040204" pitchFamily="34" charset="0"/>
                <a:ea typeface="Tahoma" panose="020B0604030504040204" pitchFamily="34" charset="0"/>
                <a:cs typeface="Tahoma" panose="020B0604030504040204" pitchFamily="34" charset="0"/>
              </a:rPr>
              <a:t>Last </a:t>
            </a:r>
            <a:r>
              <a:rPr lang="en-US" sz="1200" b="1" dirty="0">
                <a:latin typeface="Tahoma" panose="020B0604030504040204" pitchFamily="34" charset="0"/>
                <a:ea typeface="Tahoma" panose="020B0604030504040204" pitchFamily="34" charset="0"/>
                <a:cs typeface="Tahoma" panose="020B0604030504040204" pitchFamily="34" charset="0"/>
              </a:rPr>
              <a:t>S</a:t>
            </a:r>
            <a:r>
              <a:rPr lang="en-US" sz="1200" b="1" i="0" dirty="0">
                <a:effectLst/>
                <a:latin typeface="Tahoma" panose="020B0604030504040204" pitchFamily="34" charset="0"/>
                <a:ea typeface="Tahoma" panose="020B0604030504040204" pitchFamily="34" charset="0"/>
                <a:cs typeface="Tahoma" panose="020B0604030504040204" pitchFamily="34" charset="0"/>
              </a:rPr>
              <a:t>ummer Adventure</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Last summer my family visited London. We had never been there before and after </a:t>
            </a:r>
            <a:r>
              <a:rPr lang="en-US" sz="1200" b="1" i="0" spc="-10" dirty="0">
                <a:effectLst/>
                <a:latin typeface="Tahoma" panose="020B0604030504040204" pitchFamily="34" charset="0"/>
                <a:ea typeface="Tahoma" panose="020B0604030504040204" pitchFamily="34" charset="0"/>
                <a:cs typeface="Tahoma" panose="020B0604030504040204" pitchFamily="34" charset="0"/>
              </a:rPr>
              <a:t>A</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hours of walking we got lost in a maze of unfamiliar streets. The towering buildings and busy traffic made it hard to navigate. My parents were determined not to panic </a:t>
            </a:r>
            <a:r>
              <a:rPr lang="en-US" sz="1200" b="1" i="0" spc="-10" dirty="0">
                <a:effectLst/>
                <a:latin typeface="Tahoma" panose="020B0604030504040204" pitchFamily="34" charset="0"/>
                <a:ea typeface="Tahoma" panose="020B0604030504040204" pitchFamily="34" charset="0"/>
                <a:cs typeface="Tahoma" panose="020B0604030504040204" pitchFamily="34" charset="0"/>
              </a:rPr>
              <a:t>B</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 with one wrong turn after another, we ended up in a chaotic marketplace filled with bright </a:t>
            </a:r>
            <a:r>
              <a:rPr lang="en-US" sz="1200" b="0" i="0" spc="-10" dirty="0" err="1">
                <a:effectLst/>
                <a:latin typeface="Tahoma" panose="020B0604030504040204" pitchFamily="34" charset="0"/>
                <a:ea typeface="Tahoma" panose="020B0604030504040204" pitchFamily="34" charset="0"/>
                <a:cs typeface="Tahoma" panose="020B0604030504040204" pitchFamily="34" charset="0"/>
              </a:rPr>
              <a:t>colours</a:t>
            </a:r>
            <a:r>
              <a:rPr lang="en-US" sz="1200" b="0" i="0" spc="-10" dirty="0">
                <a:effectLst/>
                <a:latin typeface="Tahoma" panose="020B0604030504040204" pitchFamily="34" charset="0"/>
                <a:ea typeface="Tahoma" panose="020B0604030504040204" pitchFamily="34" charset="0"/>
                <a:cs typeface="Tahoma" panose="020B0604030504040204" pitchFamily="34" charset="0"/>
              </a:rPr>
              <a:t> and unfamiliar smells. We tried </a:t>
            </a:r>
            <a:r>
              <a:rPr lang="en-US" sz="1200" b="1" i="0" spc="-10" dirty="0">
                <a:effectLst/>
                <a:latin typeface="Tahoma" panose="020B0604030504040204" pitchFamily="34" charset="0"/>
                <a:ea typeface="Tahoma" panose="020B0604030504040204" pitchFamily="34" charset="0"/>
                <a:cs typeface="Tahoma" panose="020B0604030504040204" pitchFamily="34" charset="0"/>
              </a:rPr>
              <a:t>C</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with locals who spoke a different language and soon we noticed a familiar landmark — an unusual statue that was on </a:t>
            </a:r>
            <a:r>
              <a:rPr lang="en-US" sz="1200" b="1" i="0" spc="-10" dirty="0">
                <a:effectLst/>
                <a:latin typeface="Tahoma" panose="020B0604030504040204" pitchFamily="34" charset="0"/>
                <a:ea typeface="Tahoma" panose="020B0604030504040204" pitchFamily="34" charset="0"/>
                <a:cs typeface="Tahoma" panose="020B0604030504040204" pitchFamily="34" charset="0"/>
              </a:rPr>
              <a:t>D</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hotel brochure! Guided by a map, we made our way through the city, until we finally reached the doors of our hotel. Now it</a:t>
            </a:r>
            <a:r>
              <a:rPr lang="en-US" sz="1200" i="0" spc="-10" dirty="0">
                <a:effectLst/>
                <a:latin typeface="Tahoma" panose="020B0604030504040204" pitchFamily="34" charset="0"/>
                <a:ea typeface="Tahoma" panose="020B0604030504040204" pitchFamily="34" charset="0"/>
                <a:cs typeface="Tahoma" panose="020B0604030504040204" pitchFamily="34" charset="0"/>
              </a:rPr>
              <a:t> </a:t>
            </a:r>
            <a:r>
              <a:rPr lang="en-US" sz="1200" b="1" i="0" spc="-10" dirty="0">
                <a:effectLst/>
                <a:latin typeface="Tahoma" panose="020B0604030504040204" pitchFamily="34" charset="0"/>
                <a:ea typeface="Tahoma" panose="020B0604030504040204" pitchFamily="34" charset="0"/>
                <a:cs typeface="Tahoma" panose="020B0604030504040204" pitchFamily="34" charset="0"/>
              </a:rPr>
              <a:t>E</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like an unexpected adventure that we will always remember.</a:t>
            </a: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2885477911"/>
              </p:ext>
            </p:extLst>
          </p:nvPr>
        </p:nvGraphicFramePr>
        <p:xfrm>
          <a:off x="413468" y="683667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any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some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no</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every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and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but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so</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ours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ourselves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us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our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feels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is feeling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has felt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feel</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
        <p:nvSpPr>
          <p:cNvPr id="12" name="TextBox 11">
            <a:extLst>
              <a:ext uri="{FF2B5EF4-FFF2-40B4-BE49-F238E27FC236}">
                <a16:creationId xmlns:a16="http://schemas.microsoft.com/office/drawing/2014/main" id="{BA4A34DF-EC3F-872D-FFC8-96356946ECE3}"/>
              </a:ext>
            </a:extLst>
          </p:cNvPr>
          <p:cNvSpPr txBox="1"/>
          <p:nvPr/>
        </p:nvSpPr>
        <p:spPr>
          <a:xfrm>
            <a:off x="1076325" y="7432074"/>
            <a:ext cx="1270239" cy="276999"/>
          </a:xfrm>
          <a:prstGeom prst="rect">
            <a:avLst/>
          </a:prstGeom>
          <a:noFill/>
        </p:spPr>
        <p:txBody>
          <a:bodyPr wrap="square">
            <a:spAutoFit/>
          </a:bodyPr>
          <a:lstStyle/>
          <a:p>
            <a:r>
              <a:rPr lang="en-US" sz="1200" b="0" spc="-30" dirty="0">
                <a:solidFill>
                  <a:schemeClr val="tx1"/>
                </a:solidFill>
                <a:latin typeface="Tahoma" panose="020B0604030504040204" pitchFamily="34" charset="0"/>
                <a:ea typeface="Tahoma" panose="020B0604030504040204" pitchFamily="34" charset="0"/>
                <a:cs typeface="Tahoma" panose="020B0604030504040204" pitchFamily="34" charset="0"/>
              </a:rPr>
              <a:t>to communicate</a:t>
            </a:r>
            <a:endParaRPr lang="ru-RU" sz="1200" b="0" spc="-3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5E245AC7-B482-07BC-7438-78D3B35B726A}"/>
              </a:ext>
            </a:extLst>
          </p:cNvPr>
          <p:cNvSpPr txBox="1"/>
          <p:nvPr/>
        </p:nvSpPr>
        <p:spPr>
          <a:xfrm>
            <a:off x="2528951" y="7432073"/>
            <a:ext cx="1270239" cy="276999"/>
          </a:xfrm>
          <a:prstGeom prst="rect">
            <a:avLst/>
          </a:prstGeom>
          <a:noFill/>
        </p:spPr>
        <p:txBody>
          <a:bodyPr wrap="square">
            <a:spAutoFit/>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communicate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AE53DF62-B7BD-7C10-7EE3-F359B9FE9440}"/>
              </a:ext>
            </a:extLst>
          </p:cNvPr>
          <p:cNvSpPr txBox="1"/>
          <p:nvPr/>
        </p:nvSpPr>
        <p:spPr>
          <a:xfrm>
            <a:off x="3981577" y="7432072"/>
            <a:ext cx="1270239" cy="276999"/>
          </a:xfrm>
          <a:prstGeom prst="rect">
            <a:avLst/>
          </a:prstGeom>
          <a:noFill/>
        </p:spPr>
        <p:txBody>
          <a:bodyPr wrap="square">
            <a:spAutoFit/>
          </a:bodyPr>
          <a:lstStyle/>
          <a:p>
            <a:r>
              <a:rPr lang="en-US" sz="1200" b="0" spc="-30" dirty="0">
                <a:solidFill>
                  <a:schemeClr val="tx1"/>
                </a:solidFill>
                <a:latin typeface="Tahoma" panose="020B0604030504040204" pitchFamily="34" charset="0"/>
                <a:ea typeface="Tahoma" panose="020B0604030504040204" pitchFamily="34" charset="0"/>
                <a:cs typeface="Tahoma" panose="020B0604030504040204" pitchFamily="34" charset="0"/>
              </a:rPr>
              <a:t>communicating</a:t>
            </a:r>
            <a:endParaRPr lang="ru-RU" sz="1200" b="0" spc="-3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E4F1CDE9-877A-F340-837A-2980A7D362F0}"/>
              </a:ext>
            </a:extLst>
          </p:cNvPr>
          <p:cNvSpPr txBox="1"/>
          <p:nvPr/>
        </p:nvSpPr>
        <p:spPr>
          <a:xfrm>
            <a:off x="5384018" y="7432071"/>
            <a:ext cx="1270239" cy="276999"/>
          </a:xfrm>
          <a:prstGeom prst="rect">
            <a:avLst/>
          </a:prstGeom>
          <a:noFill/>
        </p:spPr>
        <p:txBody>
          <a:bodyPr wrap="square">
            <a:spAutoFit/>
          </a:bodyPr>
          <a:lstStyle/>
          <a:p>
            <a:r>
              <a:rPr lang="en-US" sz="1200" b="0" spc="-30" dirty="0">
                <a:solidFill>
                  <a:schemeClr val="tx1"/>
                </a:solidFill>
                <a:latin typeface="Tahoma" panose="020B0604030504040204" pitchFamily="34" charset="0"/>
                <a:ea typeface="Tahoma" panose="020B0604030504040204" pitchFamily="34" charset="0"/>
                <a:cs typeface="Tahoma" panose="020B0604030504040204" pitchFamily="34" charset="0"/>
              </a:rPr>
              <a:t> communicated</a:t>
            </a:r>
            <a:endParaRPr lang="ru-RU" sz="1200" b="0" spc="-3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509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B04D3-36A5-4E0A-3A98-4C364063B01C}"/>
              </a:ext>
            </a:extLst>
          </p:cNvPr>
          <p:cNvSpPr txBox="1"/>
          <p:nvPr/>
        </p:nvSpPr>
        <p:spPr>
          <a:xfrm>
            <a:off x="723566" y="370830"/>
            <a:ext cx="5895891" cy="32316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Вашего друга по переписке Дина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ему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его вопроса. При ответе учитывайте правила оформления письма. Адрес и дату писать не надо. Поблагодарите друга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3937876280"/>
              </p:ext>
            </p:extLst>
          </p:nvPr>
        </p:nvGraphicFramePr>
        <p:xfrm>
          <a:off x="829209" y="872801"/>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Dean@mail.uk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School Lunches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You know, I gained some kilos lately. I spend a lot of time at school, until 3 o’clock, and when I’m hungry I buy some pies at school canteen. </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Do you have lunch at school? Are your school lunches tasty and healthy? What can I do to improve my lunches?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49535" y="9443471"/>
            <a:ext cx="358931" cy="276999"/>
          </a:xfrm>
          <a:prstGeom prst="rect">
            <a:avLst/>
          </a:prstGeom>
          <a:noFill/>
        </p:spPr>
        <p:txBody>
          <a:bodyPr wrap="square" rtlCol="0">
            <a:spAutoFit/>
          </a:bodyPr>
          <a:lstStyle/>
          <a:p>
            <a:r>
              <a:rPr lang="en-US" sz="1200" dirty="0"/>
              <a:t>32</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8</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1952610780"/>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Dean@mail.uk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School Lunches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729601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9</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Dad and his daughter are watching …</a:t>
            </a:r>
          </a:p>
          <a:p>
            <a:pPr algn="just"/>
            <a:r>
              <a:rPr lang="en-US" sz="1200" dirty="0">
                <a:latin typeface="Tahoma" panose="020B0604030504040204" pitchFamily="34" charset="0"/>
                <a:ea typeface="Tahoma" panose="020B0604030504040204" pitchFamily="34" charset="0"/>
                <a:cs typeface="Tahoma" panose="020B0604030504040204" pitchFamily="34" charset="0"/>
              </a:rPr>
              <a:t>1) a raccoon.</a:t>
            </a:r>
          </a:p>
          <a:p>
            <a:pPr algn="just"/>
            <a:r>
              <a:rPr lang="en-US" sz="1200" dirty="0">
                <a:latin typeface="Tahoma" panose="020B0604030504040204" pitchFamily="34" charset="0"/>
                <a:ea typeface="Tahoma" panose="020B0604030504040204" pitchFamily="34" charset="0"/>
                <a:cs typeface="Tahoma" panose="020B0604030504040204" pitchFamily="34" charset="0"/>
              </a:rPr>
              <a:t>2) a squirrel.</a:t>
            </a:r>
          </a:p>
          <a:p>
            <a:pPr algn="just"/>
            <a:r>
              <a:rPr lang="en-US" sz="1200" dirty="0">
                <a:latin typeface="Tahoma" panose="020B0604030504040204" pitchFamily="34" charset="0"/>
                <a:ea typeface="Tahoma" panose="020B0604030504040204" pitchFamily="34" charset="0"/>
                <a:cs typeface="Tahoma" panose="020B0604030504040204" pitchFamily="34" charset="0"/>
              </a:rPr>
              <a:t>3) a fox.</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If their dog could talk, it would ask for … </a:t>
            </a:r>
          </a:p>
          <a:p>
            <a:pPr algn="just"/>
            <a:r>
              <a:rPr lang="en-US" sz="1200" dirty="0">
                <a:latin typeface="Tahoma" panose="020B0604030504040204" pitchFamily="34" charset="0"/>
                <a:ea typeface="Tahoma" panose="020B0604030504040204" pitchFamily="34" charset="0"/>
                <a:cs typeface="Tahoma" panose="020B0604030504040204" pitchFamily="34" charset="0"/>
              </a:rPr>
              <a:t>1) more food.</a:t>
            </a:r>
          </a:p>
          <a:p>
            <a:pPr algn="just"/>
            <a:r>
              <a:rPr lang="en-US" sz="1200" dirty="0">
                <a:latin typeface="Tahoma" panose="020B0604030504040204" pitchFamily="34" charset="0"/>
                <a:ea typeface="Tahoma" panose="020B0604030504040204" pitchFamily="34" charset="0"/>
                <a:cs typeface="Tahoma" panose="020B0604030504040204" pitchFamily="34" charset="0"/>
              </a:rPr>
              <a:t>2) more games.</a:t>
            </a:r>
          </a:p>
          <a:p>
            <a:pPr algn="just"/>
            <a:r>
              <a:rPr lang="en-US" sz="1200" dirty="0">
                <a:latin typeface="Tahoma" panose="020B0604030504040204" pitchFamily="34" charset="0"/>
                <a:ea typeface="Tahoma" panose="020B0604030504040204" pitchFamily="34" charset="0"/>
                <a:cs typeface="Tahoma" panose="020B0604030504040204" pitchFamily="34" charset="0"/>
              </a:rPr>
              <a:t>3) more walks.</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The family doesn’t let the dog on the couch because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it makes the couch dirty.</a:t>
            </a:r>
          </a:p>
          <a:p>
            <a:pPr algn="just"/>
            <a:r>
              <a:rPr lang="en-US" sz="1200" dirty="0">
                <a:latin typeface="Tahoma" panose="020B0604030504040204" pitchFamily="34" charset="0"/>
                <a:ea typeface="Tahoma" panose="020B0604030504040204" pitchFamily="34" charset="0"/>
                <a:cs typeface="Tahoma" panose="020B0604030504040204" pitchFamily="34" charset="0"/>
              </a:rPr>
              <a:t>2) it brings food on the couch. </a:t>
            </a:r>
          </a:p>
          <a:p>
            <a:pPr algn="just"/>
            <a:r>
              <a:rPr lang="en-US" sz="1200" dirty="0">
                <a:latin typeface="Tahoma" panose="020B0604030504040204" pitchFamily="34" charset="0"/>
                <a:ea typeface="Tahoma" panose="020B0604030504040204" pitchFamily="34" charset="0"/>
                <a:cs typeface="Tahoma" panose="020B0604030504040204" pitchFamily="34" charset="0"/>
              </a:rPr>
              <a:t>3) it takes over much space on the couch.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When the girl’s dad was a child, he wanted to be …</a:t>
            </a:r>
          </a:p>
          <a:p>
            <a:pPr algn="just"/>
            <a:r>
              <a:rPr lang="en-US" sz="1200" dirty="0">
                <a:latin typeface="Tahoma" panose="020B0604030504040204" pitchFamily="34" charset="0"/>
                <a:ea typeface="Tahoma" panose="020B0604030504040204" pitchFamily="34" charset="0"/>
                <a:cs typeface="Tahoma" panose="020B0604030504040204" pitchFamily="34" charset="0"/>
              </a:rPr>
              <a:t>1) an astrobiologist.</a:t>
            </a:r>
          </a:p>
          <a:p>
            <a:pPr algn="just"/>
            <a:r>
              <a:rPr lang="en-US" sz="1200" dirty="0">
                <a:latin typeface="Tahoma" panose="020B0604030504040204" pitchFamily="34" charset="0"/>
                <a:ea typeface="Tahoma" panose="020B0604030504040204" pitchFamily="34" charset="0"/>
                <a:cs typeface="Tahoma" panose="020B0604030504040204" pitchFamily="34" charset="0"/>
              </a:rPr>
              <a:t>2) an astronaut. </a:t>
            </a:r>
          </a:p>
          <a:p>
            <a:pPr algn="just"/>
            <a:r>
              <a:rPr lang="en-US" sz="1200" dirty="0">
                <a:latin typeface="Tahoma" panose="020B0604030504040204" pitchFamily="34" charset="0"/>
                <a:ea typeface="Tahoma" panose="020B0604030504040204" pitchFamily="34" charset="0"/>
                <a:cs typeface="Tahoma" panose="020B0604030504040204" pitchFamily="34" charset="0"/>
              </a:rPr>
              <a:t>3) an astronomer.</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Dad and his daughter DIDN’T …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visit a museum about the stars.</a:t>
            </a:r>
          </a:p>
          <a:p>
            <a:pPr algn="just"/>
            <a:r>
              <a:rPr lang="en-US" sz="1200" dirty="0">
                <a:latin typeface="Tahoma" panose="020B0604030504040204" pitchFamily="34" charset="0"/>
                <a:ea typeface="Tahoma" panose="020B0604030504040204" pitchFamily="34" charset="0"/>
                <a:cs typeface="Tahoma" panose="020B0604030504040204" pitchFamily="34" charset="0"/>
              </a:rPr>
              <a:t>2) watch the stars.</a:t>
            </a:r>
          </a:p>
          <a:p>
            <a:pPr algn="just"/>
            <a:r>
              <a:rPr lang="en-US" sz="1200" dirty="0">
                <a:latin typeface="Tahoma" panose="020B0604030504040204" pitchFamily="34" charset="0"/>
                <a:ea typeface="Tahoma" panose="020B0604030504040204" pitchFamily="34" charset="0"/>
                <a:cs typeface="Tahoma" panose="020B0604030504040204" pitchFamily="34" charset="0"/>
              </a:rPr>
              <a:t>3) discuss the stars.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33</a:t>
            </a:r>
            <a:endParaRPr lang="ru-RU" sz="1200" dirty="0"/>
          </a:p>
        </p:txBody>
      </p:sp>
    </p:spTree>
    <p:extLst>
      <p:ext uri="{BB962C8B-B14F-4D97-AF65-F5344CB8AC3E}">
        <p14:creationId xmlns:p14="http://schemas.microsoft.com/office/powerpoint/2010/main" val="225989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34</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914096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Dear Andrew,</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a:t>
            </a:r>
            <a:r>
              <a:rPr lang="en-US" sz="1200" b="0" i="0" dirty="0">
                <a:effectLst/>
                <a:latin typeface="Tahoma" panose="020B0604030504040204" pitchFamily="34" charset="0"/>
                <a:ea typeface="Tahoma" panose="020B0604030504040204" pitchFamily="34" charset="0"/>
                <a:cs typeface="Tahoma" panose="020B0604030504040204" pitchFamily="34" charset="0"/>
              </a:rPr>
              <a:t>ow are you and your family doing? I hope everything is okay.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recently returned from an unforgettable adventure at the beach resort with my family, and I can’t wait to share all the exciting details with you! The moment we arrived, the scent of salt in the air greeted us, and I felt a rush of excitement. The endless stretch of golden sand seemed to whisper promises of fun and adventure. We set up our beach umbrella in a </a:t>
            </a:r>
            <a:r>
              <a:rPr lang="en-US" sz="1200" b="0" i="0" dirty="0" err="1">
                <a:effectLst/>
                <a:latin typeface="Tahoma" panose="020B0604030504040204" pitchFamily="34" charset="0"/>
                <a:ea typeface="Tahoma" panose="020B0604030504040204" pitchFamily="34" charset="0"/>
                <a:cs typeface="Tahoma" panose="020B0604030504040204" pitchFamily="34" charset="0"/>
              </a:rPr>
              <a:t>cosy</a:t>
            </a:r>
            <a:r>
              <a:rPr lang="en-US" sz="1200" b="0" i="0" dirty="0">
                <a:effectLst/>
                <a:latin typeface="Tahoma" panose="020B0604030504040204" pitchFamily="34" charset="0"/>
                <a:ea typeface="Tahoma" panose="020B0604030504040204" pitchFamily="34" charset="0"/>
                <a:cs typeface="Tahoma" panose="020B0604030504040204" pitchFamily="34" charset="0"/>
              </a:rPr>
              <a:t> spot, and while my little sister splashed in the waves, my parents collected shells nearby. I even found a beautifully patterned </a:t>
            </a:r>
            <a:r>
              <a:rPr lang="en-US" sz="1200" dirty="0">
                <a:latin typeface="Tahoma" panose="020B0604030504040204" pitchFamily="34" charset="0"/>
                <a:ea typeface="Tahoma" panose="020B0604030504040204" pitchFamily="34" charset="0"/>
                <a:cs typeface="Tahoma" panose="020B0604030504040204" pitchFamily="34" charset="0"/>
              </a:rPr>
              <a:t>sea</a:t>
            </a:r>
            <a:r>
              <a:rPr lang="en-US" sz="1200" b="0" i="0" dirty="0">
                <a:effectLst/>
                <a:latin typeface="Tahoma" panose="020B0604030504040204" pitchFamily="34" charset="0"/>
                <a:ea typeface="Tahoma" panose="020B0604030504040204" pitchFamily="34" charset="0"/>
                <a:cs typeface="Tahoma" panose="020B0604030504040204" pitchFamily="34" charset="0"/>
              </a:rPr>
              <a:t> shell that reminded me of the adventures we read about in books!</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One of my favorite parts of the trip was going crabbing at sunset. With a bucket in one hand and a net in the other, we headed down to the rocky shore, where the tide was low. It felt like a scene from a treasure hunt! We laughed and raced around, trying to catch the quick crabs as they rushed between the rocks. After a couple of hours of hunting, we managed to catch a few! We ended the day by roasting some marshmallows by a beach bonfire and sharing scary stories under a sky filled with stars. It was one of those magical moments that you wish could last forever.</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I also had the chance to meet some local kids who showed me the best surf spots and taught me how to ride the waves. It was tough at first, but with each wipeout, I felt more determined to get up and try again. By the end of the trip, I managed to ride a few small waves without falling!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can’t wait to hear about your summer adventures! Write back soon and tell me everything!</a:t>
            </a:r>
          </a:p>
          <a:p>
            <a:r>
              <a:rPr lang="en-US" sz="1200" b="0" i="0" dirty="0">
                <a:effectLst/>
                <a:latin typeface="Tahoma" panose="020B0604030504040204" pitchFamily="34" charset="0"/>
                <a:ea typeface="Tahoma" panose="020B0604030504040204" pitchFamily="34" charset="0"/>
                <a:cs typeface="Tahoma" panose="020B0604030504040204" pitchFamily="34" charset="0"/>
              </a:rPr>
              <a:t>     Best wishes,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Danil</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Danil spent a wonderful time … </a:t>
            </a:r>
          </a:p>
          <a:p>
            <a:pPr algn="just"/>
            <a:r>
              <a:rPr lang="en-US" sz="1200" dirty="0">
                <a:latin typeface="Tahoma" panose="020B0604030504040204" pitchFamily="34" charset="0"/>
                <a:ea typeface="Tahoma" panose="020B0604030504040204" pitchFamily="34" charset="0"/>
                <a:cs typeface="Tahoma" panose="020B0604030504040204" pitchFamily="34" charset="0"/>
              </a:rPr>
              <a:t>1) at the lake.</a:t>
            </a:r>
          </a:p>
          <a:p>
            <a:pPr algn="just"/>
            <a:r>
              <a:rPr lang="en-US" sz="1200" dirty="0">
                <a:latin typeface="Tahoma" panose="020B0604030504040204" pitchFamily="34" charset="0"/>
                <a:ea typeface="Tahoma" panose="020B0604030504040204" pitchFamily="34" charset="0"/>
                <a:cs typeface="Tahoma" panose="020B0604030504040204" pitchFamily="34" charset="0"/>
              </a:rPr>
              <a:t>2) at the river.</a:t>
            </a:r>
          </a:p>
          <a:p>
            <a:pPr algn="just"/>
            <a:r>
              <a:rPr lang="en-US" sz="1200" dirty="0">
                <a:latin typeface="Tahoma" panose="020B0604030504040204" pitchFamily="34" charset="0"/>
                <a:ea typeface="Tahoma" panose="020B0604030504040204" pitchFamily="34" charset="0"/>
                <a:cs typeface="Tahoma" panose="020B0604030504040204" pitchFamily="34" charset="0"/>
              </a:rPr>
              <a:t>3) at the sea.</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at the swimming pool.</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Danil has a family of …</a:t>
            </a:r>
          </a:p>
          <a:p>
            <a:pPr algn="just"/>
            <a:r>
              <a:rPr lang="en-US" sz="1200" dirty="0">
                <a:latin typeface="Tahoma" panose="020B0604030504040204" pitchFamily="34" charset="0"/>
                <a:ea typeface="Tahoma" panose="020B0604030504040204" pitchFamily="34" charset="0"/>
                <a:cs typeface="Tahoma" panose="020B0604030504040204" pitchFamily="34" charset="0"/>
              </a:rPr>
              <a:t>1) three people.</a:t>
            </a:r>
          </a:p>
          <a:p>
            <a:pPr algn="just"/>
            <a:r>
              <a:rPr lang="en-US" sz="1200" dirty="0">
                <a:latin typeface="Tahoma" panose="020B0604030504040204" pitchFamily="34" charset="0"/>
                <a:ea typeface="Tahoma" panose="020B0604030504040204" pitchFamily="34" charset="0"/>
                <a:cs typeface="Tahoma" panose="020B0604030504040204" pitchFamily="34" charset="0"/>
              </a:rPr>
              <a:t>2) four people.</a:t>
            </a:r>
          </a:p>
          <a:p>
            <a:pPr algn="just"/>
            <a:r>
              <a:rPr lang="en-US" sz="1200" dirty="0">
                <a:latin typeface="Tahoma" panose="020B0604030504040204" pitchFamily="34" charset="0"/>
                <a:ea typeface="Tahoma" panose="020B0604030504040204" pitchFamily="34" charset="0"/>
                <a:cs typeface="Tahoma" panose="020B0604030504040204" pitchFamily="34" charset="0"/>
              </a:rPr>
              <a:t>3) five people.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six people.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The family went crabbing … </a:t>
            </a:r>
          </a:p>
          <a:p>
            <a:pPr algn="just"/>
            <a:r>
              <a:rPr lang="en-US" sz="1200" dirty="0">
                <a:latin typeface="Tahoma" panose="020B0604030504040204" pitchFamily="34" charset="0"/>
                <a:ea typeface="Tahoma" panose="020B0604030504040204" pitchFamily="34" charset="0"/>
                <a:cs typeface="Tahoma" panose="020B0604030504040204" pitchFamily="34" charset="0"/>
              </a:rPr>
              <a:t>1) in the early morning. </a:t>
            </a:r>
          </a:p>
          <a:p>
            <a:pPr algn="just"/>
            <a:r>
              <a:rPr lang="en-US" sz="1200" dirty="0">
                <a:latin typeface="Tahoma" panose="020B0604030504040204" pitchFamily="34" charset="0"/>
                <a:ea typeface="Tahoma" panose="020B0604030504040204" pitchFamily="34" charset="0"/>
                <a:cs typeface="Tahoma" panose="020B0604030504040204" pitchFamily="34" charset="0"/>
              </a:rPr>
              <a:t>2) in the afternoon. </a:t>
            </a:r>
          </a:p>
          <a:p>
            <a:pPr algn="just"/>
            <a:r>
              <a:rPr lang="en-US" sz="1200" dirty="0">
                <a:latin typeface="Tahoma" panose="020B0604030504040204" pitchFamily="34" charset="0"/>
                <a:ea typeface="Tahoma" panose="020B0604030504040204" pitchFamily="34" charset="0"/>
                <a:cs typeface="Tahoma" panose="020B0604030504040204" pitchFamily="34" charset="0"/>
              </a:rPr>
              <a:t>3) in the early evening.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late in the evening.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9</a:t>
            </a:r>
            <a:endParaRPr lang="ru-RU" sz="900" dirty="0"/>
          </a:p>
        </p:txBody>
      </p:sp>
    </p:spTree>
    <p:extLst>
      <p:ext uri="{BB962C8B-B14F-4D97-AF65-F5344CB8AC3E}">
        <p14:creationId xmlns:p14="http://schemas.microsoft.com/office/powerpoint/2010/main" val="933360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Choose the FALSE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Crabbing wasn’t fun.</a:t>
            </a:r>
          </a:p>
          <a:p>
            <a:pPr algn="just"/>
            <a:r>
              <a:rPr lang="en-US" sz="1200" dirty="0">
                <a:latin typeface="Tahoma" panose="020B0604030504040204" pitchFamily="34" charset="0"/>
                <a:ea typeface="Tahoma" panose="020B0604030504040204" pitchFamily="34" charset="0"/>
                <a:cs typeface="Tahoma" panose="020B0604030504040204" pitchFamily="34" charset="0"/>
              </a:rPr>
              <a:t>2) They used a bucket and a net to catch crabs.</a:t>
            </a:r>
          </a:p>
          <a:p>
            <a:pPr algn="just"/>
            <a:r>
              <a:rPr lang="en-US" sz="1200" dirty="0">
                <a:latin typeface="Tahoma" panose="020B0604030504040204" pitchFamily="34" charset="0"/>
                <a:ea typeface="Tahoma" panose="020B0604030504040204" pitchFamily="34" charset="0"/>
                <a:cs typeface="Tahoma" panose="020B0604030504040204" pitchFamily="34" charset="0"/>
              </a:rPr>
              <a:t>3) They caught some crabs.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After crabbing they had a snack in the open air.</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Local children taught Danil … </a:t>
            </a:r>
          </a:p>
          <a:p>
            <a:pPr algn="just"/>
            <a:r>
              <a:rPr lang="en-US" sz="1200" dirty="0">
                <a:latin typeface="Tahoma" panose="020B0604030504040204" pitchFamily="34" charset="0"/>
                <a:ea typeface="Tahoma" panose="020B0604030504040204" pitchFamily="34" charset="0"/>
                <a:cs typeface="Tahoma" panose="020B0604030504040204" pitchFamily="34" charset="0"/>
              </a:rPr>
              <a:t>1) to swim.</a:t>
            </a:r>
          </a:p>
          <a:p>
            <a:pPr algn="just"/>
            <a:r>
              <a:rPr lang="en-US" sz="1200" dirty="0">
                <a:latin typeface="Tahoma" panose="020B0604030504040204" pitchFamily="34" charset="0"/>
                <a:ea typeface="Tahoma" panose="020B0604030504040204" pitchFamily="34" charset="0"/>
                <a:cs typeface="Tahoma" panose="020B0604030504040204" pitchFamily="34" charset="0"/>
              </a:rPr>
              <a:t>2) to ride a bike.</a:t>
            </a:r>
          </a:p>
          <a:p>
            <a:pPr algn="just"/>
            <a:r>
              <a:rPr lang="en-US" sz="1200" dirty="0">
                <a:latin typeface="Tahoma" panose="020B0604030504040204" pitchFamily="34" charset="0"/>
                <a:ea typeface="Tahoma" panose="020B0604030504040204" pitchFamily="34" charset="0"/>
                <a:cs typeface="Tahoma" panose="020B0604030504040204" pitchFamily="34" charset="0"/>
              </a:rPr>
              <a:t>3) to surf.</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to find best surf spots.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35</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9</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dirty="0">
                <a:latin typeface="Tahoma" panose="020B0604030504040204" pitchFamily="34" charset="0"/>
                <a:ea typeface="Tahoma" panose="020B0604030504040204" pitchFamily="34" charset="0"/>
                <a:cs typeface="Tahoma" panose="020B0604030504040204" pitchFamily="34" charset="0"/>
              </a:rPr>
              <a:t>The First Experience</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Danny had always watched his parents </a:t>
            </a:r>
            <a:r>
              <a:rPr lang="en-US" sz="1200" b="1" i="0" dirty="0">
                <a:effectLst/>
                <a:latin typeface="Tahoma" panose="020B0604030504040204" pitchFamily="34" charset="0"/>
                <a:ea typeface="Tahoma" panose="020B0604030504040204" pitchFamily="34" charset="0"/>
                <a:cs typeface="Tahoma" panose="020B0604030504040204" pitchFamily="34" charset="0"/>
              </a:rPr>
              <a:t>A</a:t>
            </a:r>
            <a:r>
              <a:rPr lang="en-US" sz="1200" b="0" i="0" dirty="0">
                <a:effectLst/>
                <a:latin typeface="Tahoma" panose="020B0604030504040204" pitchFamily="34" charset="0"/>
                <a:ea typeface="Tahoma" panose="020B0604030504040204" pitchFamily="34" charset="0"/>
                <a:cs typeface="Tahoma" panose="020B0604030504040204" pitchFamily="34" charset="0"/>
              </a:rPr>
              <a:t>_______ delicious meals in the kitchen, but today was different; today he was ready to try to cook for the very </a:t>
            </a:r>
            <a:r>
              <a:rPr lang="en-US" sz="1200" b="1" i="0" dirty="0">
                <a:effectLst/>
                <a:latin typeface="Tahoma" panose="020B0604030504040204" pitchFamily="34" charset="0"/>
                <a:ea typeface="Tahoma" panose="020B0604030504040204" pitchFamily="34" charset="0"/>
                <a:cs typeface="Tahoma" panose="020B0604030504040204" pitchFamily="34" charset="0"/>
              </a:rPr>
              <a:t>B</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time. Armed with a simple recipe for spaghetti and meatballs, he put on an apron that was slightly big and gathered all the ingredients. As he </a:t>
            </a:r>
            <a:r>
              <a:rPr lang="en-US" sz="1200" b="1" i="0" dirty="0">
                <a:effectLst/>
                <a:latin typeface="Tahoma" panose="020B0604030504040204" pitchFamily="34" charset="0"/>
                <a:ea typeface="Tahoma" panose="020B0604030504040204" pitchFamily="34" charset="0"/>
                <a:cs typeface="Tahoma" panose="020B0604030504040204" pitchFamily="34" charset="0"/>
              </a:rPr>
              <a:t>C</a:t>
            </a:r>
            <a:r>
              <a:rPr lang="en-US" sz="1200" b="0" i="0" dirty="0">
                <a:effectLst/>
                <a:latin typeface="Tahoma" panose="020B0604030504040204" pitchFamily="34" charset="0"/>
                <a:ea typeface="Tahoma" panose="020B0604030504040204" pitchFamily="34" charset="0"/>
                <a:cs typeface="Tahoma" panose="020B0604030504040204" pitchFamily="34" charset="0"/>
              </a:rPr>
              <a:t>_______ onions and minced garlic, the wonderful aroma filled the air, making him feel like a real chef. Finally, when the meal </a:t>
            </a:r>
            <a:r>
              <a:rPr lang="en-US" sz="1200" b="1" i="0" dirty="0">
                <a:effectLst/>
                <a:latin typeface="Tahoma" panose="020B0604030504040204" pitchFamily="34" charset="0"/>
                <a:ea typeface="Tahoma" panose="020B0604030504040204" pitchFamily="34" charset="0"/>
                <a:cs typeface="Tahoma" panose="020B0604030504040204" pitchFamily="34" charset="0"/>
              </a:rPr>
              <a:t>D</a:t>
            </a:r>
            <a:r>
              <a:rPr lang="en-US" sz="1200" b="0" i="0" dirty="0">
                <a:effectLst/>
                <a:latin typeface="Tahoma" panose="020B0604030504040204" pitchFamily="34" charset="0"/>
                <a:ea typeface="Tahoma" panose="020B0604030504040204" pitchFamily="34" charset="0"/>
                <a:cs typeface="Tahoma" panose="020B0604030504040204" pitchFamily="34" charset="0"/>
              </a:rPr>
              <a:t>_______, Danny invited his parents over with a mix of nervousness and pride, ready to share not just food, but the joy of his culinary adventure. It wasn't just a meal, it was a memorable experience that awakened a newfound passion for </a:t>
            </a:r>
            <a:r>
              <a:rPr lang="en-US" sz="1200" b="1" i="0" dirty="0">
                <a:effectLst/>
                <a:latin typeface="Tahoma" panose="020B0604030504040204" pitchFamily="34" charset="0"/>
                <a:ea typeface="Tahoma" panose="020B0604030504040204" pitchFamily="34" charset="0"/>
                <a:cs typeface="Tahoma" panose="020B0604030504040204" pitchFamily="34" charset="0"/>
              </a:rPr>
              <a:t>E</a:t>
            </a:r>
            <a:r>
              <a:rPr lang="en-US" sz="1200" b="0" i="0" dirty="0">
                <a:effectLst/>
                <a:latin typeface="Tahoma" panose="020B0604030504040204" pitchFamily="34" charset="0"/>
                <a:ea typeface="Tahoma" panose="020B0604030504040204" pitchFamily="34" charset="0"/>
                <a:cs typeface="Tahoma" panose="020B0604030504040204" pitchFamily="34" charset="0"/>
              </a:rPr>
              <a:t>_______.</a:t>
            </a:r>
            <a:endParaRPr lang="ru-RU"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2772556923"/>
              </p:ext>
            </p:extLst>
          </p:nvPr>
        </p:nvGraphicFramePr>
        <p:xfrm>
          <a:off x="413468" y="685841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cooked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cooking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cook</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cook</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first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one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once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firstly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cut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cutted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was cutting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had cut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plated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was plated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was plating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used to plate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cook</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cooked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cook</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cooking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Tree>
    <p:extLst>
      <p:ext uri="{BB962C8B-B14F-4D97-AF65-F5344CB8AC3E}">
        <p14:creationId xmlns:p14="http://schemas.microsoft.com/office/powerpoint/2010/main" val="185171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BEF65-4998-E8EB-6CF4-265275A3C214}"/>
              </a:ext>
            </a:extLst>
          </p:cNvPr>
          <p:cNvSpPr txBox="1"/>
          <p:nvPr/>
        </p:nvSpPr>
        <p:spPr>
          <a:xfrm>
            <a:off x="723569" y="392896"/>
            <a:ext cx="5895891" cy="320087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Вашей подруги по переписке Дианы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ей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её вопроса. При ответе учитывайте правила оформления письма. Адрес и дату писать не надо. Поблагодарите подругу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3104430920"/>
              </p:ext>
            </p:extLst>
          </p:nvPr>
        </p:nvGraphicFramePr>
        <p:xfrm>
          <a:off x="829211" y="848364"/>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Diana@mail.uk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Costume Party</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Guess what? I’m going to organize a costume party in two weeks! It’s my first party as a host. </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Have you ever arranged a party? What kind of food should I provide? What would you recommend about the music and decorations?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44218" y="9443471"/>
            <a:ext cx="369564" cy="276999"/>
          </a:xfrm>
          <a:prstGeom prst="rect">
            <a:avLst/>
          </a:prstGeom>
          <a:noFill/>
        </p:spPr>
        <p:txBody>
          <a:bodyPr wrap="square" rtlCol="0">
            <a:spAutoFit/>
          </a:bodyPr>
          <a:lstStyle/>
          <a:p>
            <a:r>
              <a:rPr lang="en-US" sz="1200" dirty="0"/>
              <a:t>36</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a:t>
            </a:r>
            <a:r>
              <a:rPr lang="en-US" sz="900" dirty="0"/>
              <a:t>9</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2015800984"/>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Diana@mail.uk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Costume Party</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692119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10</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man … the book “Midnight Library”.</a:t>
            </a:r>
          </a:p>
          <a:p>
            <a:pPr algn="just"/>
            <a:r>
              <a:rPr lang="en-US" sz="1200" dirty="0">
                <a:latin typeface="Tahoma" panose="020B0604030504040204" pitchFamily="34" charset="0"/>
                <a:ea typeface="Tahoma" panose="020B0604030504040204" pitchFamily="34" charset="0"/>
                <a:cs typeface="Tahoma" panose="020B0604030504040204" pitchFamily="34" charset="0"/>
              </a:rPr>
              <a:t>1) read.</a:t>
            </a:r>
          </a:p>
          <a:p>
            <a:pPr algn="just"/>
            <a:r>
              <a:rPr lang="en-US" sz="1200" dirty="0">
                <a:latin typeface="Tahoma" panose="020B0604030504040204" pitchFamily="34" charset="0"/>
                <a:ea typeface="Tahoma" panose="020B0604030504040204" pitchFamily="34" charset="0"/>
                <a:cs typeface="Tahoma" panose="020B0604030504040204" pitchFamily="34" charset="0"/>
              </a:rPr>
              <a:t>2) didn’t know about.</a:t>
            </a:r>
          </a:p>
          <a:p>
            <a:pPr algn="just"/>
            <a:r>
              <a:rPr lang="en-US" sz="1200" dirty="0">
                <a:latin typeface="Tahoma" panose="020B0604030504040204" pitchFamily="34" charset="0"/>
                <a:ea typeface="Tahoma" panose="020B0604030504040204" pitchFamily="34" charset="0"/>
                <a:cs typeface="Tahoma" panose="020B0604030504040204" pitchFamily="34" charset="0"/>
              </a:rPr>
              <a:t>3) didn’t read.</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 book can make a reader …</a:t>
            </a:r>
          </a:p>
          <a:p>
            <a:pPr algn="just"/>
            <a:r>
              <a:rPr lang="en-US" sz="1200" dirty="0">
                <a:latin typeface="Tahoma" panose="020B0604030504040204" pitchFamily="34" charset="0"/>
                <a:ea typeface="Tahoma" panose="020B0604030504040204" pitchFamily="34" charset="0"/>
                <a:cs typeface="Tahoma" panose="020B0604030504040204" pitchFamily="34" charset="0"/>
              </a:rPr>
              <a:t>1) laugh.</a:t>
            </a:r>
          </a:p>
          <a:p>
            <a:pPr algn="just"/>
            <a:r>
              <a:rPr lang="en-US" sz="1200" dirty="0">
                <a:latin typeface="Tahoma" panose="020B0604030504040204" pitchFamily="34" charset="0"/>
                <a:ea typeface="Tahoma" panose="020B0604030504040204" pitchFamily="34" charset="0"/>
                <a:cs typeface="Tahoma" panose="020B0604030504040204" pitchFamily="34" charset="0"/>
              </a:rPr>
              <a:t>2) think.</a:t>
            </a:r>
          </a:p>
          <a:p>
            <a:pPr algn="just"/>
            <a:r>
              <a:rPr lang="en-US" sz="1200" dirty="0">
                <a:latin typeface="Tahoma" panose="020B0604030504040204" pitchFamily="34" charset="0"/>
                <a:ea typeface="Tahoma" panose="020B0604030504040204" pitchFamily="34" charset="0"/>
                <a:cs typeface="Tahoma" panose="020B0604030504040204" pitchFamily="34" charset="0"/>
              </a:rPr>
              <a:t>3) feel sad.</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If the man could change his job, he would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make furniture.</a:t>
            </a:r>
          </a:p>
          <a:p>
            <a:pPr algn="just"/>
            <a:r>
              <a:rPr lang="en-US" sz="1200" dirty="0">
                <a:latin typeface="Tahoma" panose="020B0604030504040204" pitchFamily="34" charset="0"/>
                <a:ea typeface="Tahoma" panose="020B0604030504040204" pitchFamily="34" charset="0"/>
                <a:cs typeface="Tahoma" panose="020B0604030504040204" pitchFamily="34" charset="0"/>
              </a:rPr>
              <a:t>2) bake bread. </a:t>
            </a:r>
          </a:p>
          <a:p>
            <a:pPr algn="just"/>
            <a:r>
              <a:rPr lang="en-US" sz="1200" dirty="0">
                <a:latin typeface="Tahoma" panose="020B0604030504040204" pitchFamily="34" charset="0"/>
                <a:ea typeface="Tahoma" panose="020B0604030504040204" pitchFamily="34" charset="0"/>
                <a:cs typeface="Tahoma" panose="020B0604030504040204" pitchFamily="34" charset="0"/>
              </a:rPr>
              <a:t>3) write stories.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 woman gives advice to …</a:t>
            </a:r>
          </a:p>
          <a:p>
            <a:pPr algn="just"/>
            <a:r>
              <a:rPr lang="en-US" sz="1200" dirty="0">
                <a:latin typeface="Tahoma" panose="020B0604030504040204" pitchFamily="34" charset="0"/>
                <a:ea typeface="Tahoma" panose="020B0604030504040204" pitchFamily="34" charset="0"/>
                <a:cs typeface="Tahoma" panose="020B0604030504040204" pitchFamily="34" charset="0"/>
              </a:rPr>
              <a:t>1) forget his dream.</a:t>
            </a:r>
          </a:p>
          <a:p>
            <a:pPr algn="just"/>
            <a:r>
              <a:rPr lang="en-US" sz="1200" dirty="0">
                <a:latin typeface="Tahoma" panose="020B0604030504040204" pitchFamily="34" charset="0"/>
                <a:ea typeface="Tahoma" panose="020B0604030504040204" pitchFamily="34" charset="0"/>
                <a:cs typeface="Tahoma" panose="020B0604030504040204" pitchFamily="34" charset="0"/>
              </a:rPr>
              <a:t>2) leave his work and start a small business. </a:t>
            </a:r>
          </a:p>
          <a:p>
            <a:pPr algn="just"/>
            <a:r>
              <a:rPr lang="en-US" sz="1200" dirty="0">
                <a:latin typeface="Tahoma" panose="020B0604030504040204" pitchFamily="34" charset="0"/>
                <a:ea typeface="Tahoma" panose="020B0604030504040204" pitchFamily="34" charset="0"/>
                <a:cs typeface="Tahoma" panose="020B0604030504040204" pitchFamily="34" charset="0"/>
              </a:rPr>
              <a:t>3) do his </a:t>
            </a:r>
            <a:r>
              <a:rPr lang="en-US" sz="1200" dirty="0" err="1">
                <a:latin typeface="Tahoma" panose="020B0604030504040204" pitchFamily="34" charset="0"/>
                <a:ea typeface="Tahoma" panose="020B0604030504040204" pitchFamily="34" charset="0"/>
                <a:cs typeface="Tahoma" panose="020B0604030504040204" pitchFamily="34" charset="0"/>
              </a:rPr>
              <a:t>favourite</a:t>
            </a:r>
            <a:r>
              <a:rPr lang="en-US" sz="1200" dirty="0">
                <a:latin typeface="Tahoma" panose="020B0604030504040204" pitchFamily="34" charset="0"/>
                <a:ea typeface="Tahoma" panose="020B0604030504040204" pitchFamily="34" charset="0"/>
                <a:cs typeface="Tahoma" panose="020B0604030504040204" pitchFamily="34" charset="0"/>
              </a:rPr>
              <a:t> activity at weekends.</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The man promises …</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to create something for the woman one day.</a:t>
            </a:r>
          </a:p>
          <a:p>
            <a:pPr algn="just"/>
            <a:r>
              <a:rPr lang="en-US" sz="1200" dirty="0">
                <a:latin typeface="Tahoma" panose="020B0604030504040204" pitchFamily="34" charset="0"/>
                <a:ea typeface="Tahoma" panose="020B0604030504040204" pitchFamily="34" charset="0"/>
                <a:cs typeface="Tahoma" panose="020B0604030504040204" pitchFamily="34" charset="0"/>
              </a:rPr>
              <a:t>2) to chat with the woman again one day.</a:t>
            </a:r>
          </a:p>
          <a:p>
            <a:pPr algn="just"/>
            <a:r>
              <a:rPr lang="en-US" sz="1200" dirty="0">
                <a:latin typeface="Tahoma" panose="020B0604030504040204" pitchFamily="34" charset="0"/>
                <a:ea typeface="Tahoma" panose="020B0604030504040204" pitchFamily="34" charset="0"/>
                <a:cs typeface="Tahoma" panose="020B0604030504040204" pitchFamily="34" charset="0"/>
              </a:rPr>
              <a:t>3) to write about it in one of his travels one day.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37</a:t>
            </a:r>
            <a:endParaRPr lang="ru-RU" sz="1200" dirty="0"/>
          </a:p>
        </p:txBody>
      </p:sp>
    </p:spTree>
    <p:extLst>
      <p:ext uri="{BB962C8B-B14F-4D97-AF65-F5344CB8AC3E}">
        <p14:creationId xmlns:p14="http://schemas.microsoft.com/office/powerpoint/2010/main" val="202457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38</a:t>
            </a:r>
            <a:endParaRPr lang="ru-RU" sz="1200" dirty="0"/>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9325630"/>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Dear Julia,</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I hope this letter finds you at the best of spirits!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Recently I participated in a biology contest that I had been preparing for weeks. The theme was “The Wonders of Nature”, and it allowed me to explore everything from ecosystems to the </a:t>
            </a:r>
            <a:r>
              <a:rPr lang="en-US" sz="1200" dirty="0">
                <a:latin typeface="Tahoma" panose="020B0604030504040204" pitchFamily="34" charset="0"/>
                <a:ea typeface="Tahoma" panose="020B0604030504040204" pitchFamily="34" charset="0"/>
                <a:cs typeface="Tahoma" panose="020B0604030504040204" pitchFamily="34" charset="0"/>
              </a:rPr>
              <a:t>complicated</a:t>
            </a:r>
            <a:r>
              <a:rPr lang="en-US" sz="1200" b="0" i="0" dirty="0">
                <a:effectLst/>
                <a:latin typeface="Tahoma" panose="020B0604030504040204" pitchFamily="34" charset="0"/>
                <a:ea typeface="Tahoma" panose="020B0604030504040204" pitchFamily="34" charset="0"/>
                <a:cs typeface="Tahoma" panose="020B0604030504040204" pitchFamily="34" charset="0"/>
              </a:rPr>
              <a:t> roles that plants and animals play in our environment. I was nervous while presenting my project, but I received positive feedback from the judges. It was an exciting experience, and I felt so proud to show my passion for biology! Winning a prize would be amazing, but, honestly, just being part of such an inspiring competition was rewarding in itself.</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L</a:t>
            </a:r>
            <a:r>
              <a:rPr lang="en-US" sz="1200" b="0" i="0" dirty="0">
                <a:effectLst/>
                <a:latin typeface="Tahoma" panose="020B0604030504040204" pitchFamily="34" charset="0"/>
                <a:ea typeface="Tahoma" panose="020B0604030504040204" pitchFamily="34" charset="0"/>
                <a:cs typeface="Tahoma" panose="020B0604030504040204" pitchFamily="34" charset="0"/>
              </a:rPr>
              <a:t>ast weekend I was invited to a friend’s birthday party, which turned out to be the highlight of my week! It was held at a local amusement park, and we spent the day riding roller coasters and playing games. We even had a delicious cake shaped like a giant dinosaur, which was perfect since we’ve both been interested in paleontology lately! I loved catching up with friends and celebrating. It reminded me how important it is to take breaks from studies; laughter and fun are just as important in life as academic achievements.</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As I sit here writing to you, I’m thinking about how much these experiences shape who we are. Whether it’s through pushing my limits in a contest or enjoying joyful moments with friends, each day brings something new. I would love to hear more about what you’ve been up to! Have you participated in any interesting events or celebrations lately? Writing to you always brightens my day, and I can’t wait to share more stories.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Looking forward to your reply!</a:t>
            </a:r>
          </a:p>
          <a:p>
            <a:r>
              <a:rPr lang="en-US" sz="1200" b="0" i="0" dirty="0">
                <a:effectLst/>
                <a:latin typeface="Tahoma" panose="020B0604030504040204" pitchFamily="34" charset="0"/>
                <a:ea typeface="Tahoma" panose="020B0604030504040204" pitchFamily="34" charset="0"/>
                <a:cs typeface="Tahoma" panose="020B0604030504040204" pitchFamily="34" charset="0"/>
              </a:rPr>
              <a:t>     Best wishes,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Kate</a:t>
            </a:r>
          </a:p>
          <a:p>
            <a:pPr algn="just"/>
            <a:endParaRPr lang="ru-RU" sz="1200" b="0"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endParaRPr lang="en-US" sz="6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Kate took part in …</a:t>
            </a:r>
          </a:p>
          <a:p>
            <a:pPr algn="just"/>
            <a:r>
              <a:rPr lang="en-US" sz="1200" dirty="0">
                <a:latin typeface="Tahoma" panose="020B0604030504040204" pitchFamily="34" charset="0"/>
                <a:ea typeface="Tahoma" panose="020B0604030504040204" pitchFamily="34" charset="0"/>
                <a:cs typeface="Tahoma" panose="020B0604030504040204" pitchFamily="34" charset="0"/>
              </a:rPr>
              <a:t>1) a talent contest.</a:t>
            </a:r>
          </a:p>
          <a:p>
            <a:pPr algn="just"/>
            <a:r>
              <a:rPr lang="en-US" sz="1200" dirty="0">
                <a:latin typeface="Tahoma" panose="020B0604030504040204" pitchFamily="34" charset="0"/>
                <a:ea typeface="Tahoma" panose="020B0604030504040204" pitchFamily="34" charset="0"/>
                <a:cs typeface="Tahoma" panose="020B0604030504040204" pitchFamily="34" charset="0"/>
              </a:rPr>
              <a:t>2) a science contest.</a:t>
            </a:r>
          </a:p>
          <a:p>
            <a:pPr algn="just"/>
            <a:r>
              <a:rPr lang="en-US" sz="1200" dirty="0">
                <a:latin typeface="Tahoma" panose="020B0604030504040204" pitchFamily="34" charset="0"/>
                <a:ea typeface="Tahoma" panose="020B0604030504040204" pitchFamily="34" charset="0"/>
                <a:cs typeface="Tahoma" panose="020B0604030504040204" pitchFamily="34" charset="0"/>
              </a:rPr>
              <a:t>3) a sports contest.</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an art contest.</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Choose the TRUE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Kate won the first prize. </a:t>
            </a:r>
          </a:p>
          <a:p>
            <a:pPr algn="just"/>
            <a:r>
              <a:rPr lang="en-US" sz="1200" dirty="0">
                <a:latin typeface="Tahoma" panose="020B0604030504040204" pitchFamily="34" charset="0"/>
                <a:ea typeface="Tahoma" panose="020B0604030504040204" pitchFamily="34" charset="0"/>
                <a:cs typeface="Tahoma" panose="020B0604030504040204" pitchFamily="34" charset="0"/>
              </a:rPr>
              <a:t>2) Kate prepared a picture for the contest.</a:t>
            </a:r>
          </a:p>
          <a:p>
            <a:pPr algn="just"/>
            <a:r>
              <a:rPr lang="en-US" sz="1200" dirty="0">
                <a:latin typeface="Tahoma" panose="020B0604030504040204" pitchFamily="34" charset="0"/>
                <a:ea typeface="Tahoma" panose="020B0604030504040204" pitchFamily="34" charset="0"/>
                <a:cs typeface="Tahoma" panose="020B0604030504040204" pitchFamily="34" charset="0"/>
              </a:rPr>
              <a:t>3) Kate got poor comments from the judges.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Kate was happy to participate.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Kate’s friend’s birthday party was held …</a:t>
            </a:r>
          </a:p>
          <a:p>
            <a:pPr algn="just"/>
            <a:r>
              <a:rPr lang="en-US" sz="1200" dirty="0">
                <a:latin typeface="Tahoma" panose="020B0604030504040204" pitchFamily="34" charset="0"/>
                <a:ea typeface="Tahoma" panose="020B0604030504040204" pitchFamily="34" charset="0"/>
                <a:cs typeface="Tahoma" panose="020B0604030504040204" pitchFamily="34" charset="0"/>
              </a:rPr>
              <a:t>1) in a theme park. </a:t>
            </a:r>
          </a:p>
          <a:p>
            <a:pPr algn="just"/>
            <a:r>
              <a:rPr lang="en-US" sz="1200" dirty="0">
                <a:latin typeface="Tahoma" panose="020B0604030504040204" pitchFamily="34" charset="0"/>
                <a:ea typeface="Tahoma" panose="020B0604030504040204" pitchFamily="34" charset="0"/>
                <a:cs typeface="Tahoma" panose="020B0604030504040204" pitchFamily="34" charset="0"/>
              </a:rPr>
              <a:t>2) in a local park. </a:t>
            </a:r>
          </a:p>
          <a:p>
            <a:pPr algn="just"/>
            <a:r>
              <a:rPr lang="en-US" sz="1200" dirty="0">
                <a:latin typeface="Tahoma" panose="020B0604030504040204" pitchFamily="34" charset="0"/>
                <a:ea typeface="Tahoma" panose="020B0604030504040204" pitchFamily="34" charset="0"/>
                <a:cs typeface="Tahoma" panose="020B0604030504040204" pitchFamily="34" charset="0"/>
              </a:rPr>
              <a:t>3) in the parking lot.</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in the national park.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5964072" y="23063"/>
            <a:ext cx="770683" cy="230832"/>
          </a:xfrm>
          <a:prstGeom prst="rect">
            <a:avLst/>
          </a:prstGeom>
          <a:noFill/>
        </p:spPr>
        <p:txBody>
          <a:bodyPr wrap="square" rtlCol="0">
            <a:spAutoFit/>
          </a:bodyPr>
          <a:lstStyle/>
          <a:p>
            <a:r>
              <a:rPr lang="ru-RU" sz="900" dirty="0"/>
              <a:t>Вариант </a:t>
            </a:r>
            <a:r>
              <a:rPr lang="en-US" sz="900" dirty="0"/>
              <a:t>10</a:t>
            </a:r>
            <a:endParaRPr lang="ru-RU" sz="900" dirty="0"/>
          </a:p>
        </p:txBody>
      </p:sp>
    </p:spTree>
    <p:extLst>
      <p:ext uri="{BB962C8B-B14F-4D97-AF65-F5344CB8AC3E}">
        <p14:creationId xmlns:p14="http://schemas.microsoft.com/office/powerpoint/2010/main" val="391599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Choose the TRUE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Alex tells his friends about English artists.</a:t>
            </a:r>
          </a:p>
          <a:p>
            <a:pPr algn="just"/>
            <a:r>
              <a:rPr lang="en-US" sz="1200" dirty="0">
                <a:latin typeface="Tahoma" panose="020B0604030504040204" pitchFamily="34" charset="0"/>
                <a:ea typeface="Tahoma" panose="020B0604030504040204" pitchFamily="34" charset="0"/>
                <a:cs typeface="Tahoma" panose="020B0604030504040204" pitchFamily="34" charset="0"/>
              </a:rPr>
              <a:t>2) Alex never discusses art with his friends.</a:t>
            </a:r>
          </a:p>
          <a:p>
            <a:pPr algn="just"/>
            <a:r>
              <a:rPr lang="en-US" sz="1200" dirty="0">
                <a:latin typeface="Tahoma" panose="020B0604030504040204" pitchFamily="34" charset="0"/>
                <a:ea typeface="Tahoma" panose="020B0604030504040204" pitchFamily="34" charset="0"/>
                <a:cs typeface="Tahoma" panose="020B0604030504040204" pitchFamily="34" charset="0"/>
              </a:rPr>
              <a:t>3) Alex and his friends sometimes play a sport game. </a:t>
            </a: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Alex and his friends don’t argue about their preferences.</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Alex wants to …</a:t>
            </a:r>
          </a:p>
          <a:p>
            <a:pPr algn="just"/>
            <a:r>
              <a:rPr lang="en-US" sz="1200" dirty="0">
                <a:latin typeface="Tahoma" panose="020B0604030504040204" pitchFamily="34" charset="0"/>
                <a:ea typeface="Tahoma" panose="020B0604030504040204" pitchFamily="34" charset="0"/>
                <a:cs typeface="Tahoma" panose="020B0604030504040204" pitchFamily="34" charset="0"/>
              </a:rPr>
              <a:t>1) take part in a talent show.</a:t>
            </a:r>
          </a:p>
          <a:p>
            <a:pPr algn="just"/>
            <a:r>
              <a:rPr lang="en-US" sz="1200" dirty="0">
                <a:latin typeface="Tahoma" panose="020B0604030504040204" pitchFamily="34" charset="0"/>
                <a:ea typeface="Tahoma" panose="020B0604030504040204" pitchFamily="34" charset="0"/>
                <a:cs typeface="Tahoma" panose="020B0604030504040204" pitchFamily="34" charset="0"/>
              </a:rPr>
              <a:t>2) take part in a sport day.</a:t>
            </a:r>
          </a:p>
          <a:p>
            <a:pPr algn="just"/>
            <a:r>
              <a:rPr lang="en-US" sz="1200" dirty="0">
                <a:latin typeface="Tahoma" panose="020B0604030504040204" pitchFamily="34" charset="0"/>
                <a:ea typeface="Tahoma" panose="020B0604030504040204" pitchFamily="34" charset="0"/>
                <a:cs typeface="Tahoma" panose="020B0604030504040204" pitchFamily="34" charset="0"/>
              </a:rPr>
              <a:t>3) watch a talent show.</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laugh at a short scene.</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extLst>
              <p:ext uri="{D42A27DB-BD31-4B8C-83A1-F6EECF244321}">
                <p14:modId xmlns:p14="http://schemas.microsoft.com/office/powerpoint/2010/main" val="1193643082"/>
              </p:ext>
            </p:extLst>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ru-RU" sz="1200" dirty="0"/>
              <a:t>3</a:t>
            </a:r>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1</a:t>
            </a:r>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i="0" dirty="0">
                <a:effectLst/>
                <a:latin typeface="Tahoma" panose="020B0604030504040204" pitchFamily="34" charset="0"/>
                <a:ea typeface="Tahoma" panose="020B0604030504040204" pitchFamily="34" charset="0"/>
                <a:cs typeface="Tahoma" panose="020B0604030504040204" pitchFamily="34" charset="0"/>
              </a:rPr>
              <a:t>Our New Garden</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Last summer my family and I decided to transform a piece of land near our house into a </a:t>
            </a:r>
            <a:r>
              <a:rPr lang="en-US" sz="1200" dirty="0">
                <a:latin typeface="Tahoma" panose="020B0604030504040204" pitchFamily="34" charset="0"/>
                <a:ea typeface="Tahoma" panose="020B0604030504040204" pitchFamily="34" charset="0"/>
                <a:cs typeface="Tahoma" panose="020B0604030504040204" pitchFamily="34" charset="0"/>
              </a:rPr>
              <a:t>beautiful </a:t>
            </a:r>
            <a:r>
              <a:rPr lang="en-US" sz="1200" b="0" i="0" dirty="0">
                <a:effectLst/>
                <a:latin typeface="Tahoma" panose="020B0604030504040204" pitchFamily="34" charset="0"/>
                <a:ea typeface="Tahoma" panose="020B0604030504040204" pitchFamily="34" charset="0"/>
                <a:cs typeface="Tahoma" panose="020B0604030504040204" pitchFamily="34" charset="0"/>
              </a:rPr>
              <a:t>garden. Armed with a variety of seeds, soil and garden tools, we </a:t>
            </a:r>
            <a:r>
              <a:rPr lang="en-US" sz="1200" b="1" i="0" dirty="0">
                <a:effectLst/>
                <a:latin typeface="Tahoma" panose="020B0604030504040204" pitchFamily="34" charset="0"/>
                <a:ea typeface="Tahoma" panose="020B0604030504040204" pitchFamily="34" charset="0"/>
                <a:cs typeface="Tahoma" panose="020B0604030504040204" pitchFamily="34" charset="0"/>
              </a:rPr>
              <a:t>A</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the location of plants that would soon bloom. Each Saturday, we gathered to dig, plant and water, sharing </a:t>
            </a:r>
            <a:r>
              <a:rPr lang="en-US" sz="1200" b="1" i="0" dirty="0">
                <a:effectLst/>
                <a:latin typeface="Tahoma" panose="020B0604030504040204" pitchFamily="34" charset="0"/>
                <a:ea typeface="Tahoma" panose="020B0604030504040204" pitchFamily="34" charset="0"/>
                <a:cs typeface="Tahoma" panose="020B0604030504040204" pitchFamily="34" charset="0"/>
              </a:rPr>
              <a:t>B</a:t>
            </a:r>
            <a:r>
              <a:rPr lang="en-US" sz="1200" b="0" i="0" dirty="0">
                <a:effectLst/>
                <a:latin typeface="Tahoma" panose="020B0604030504040204" pitchFamily="34" charset="0"/>
                <a:ea typeface="Tahoma" panose="020B0604030504040204" pitchFamily="34" charset="0"/>
                <a:cs typeface="Tahoma" panose="020B0604030504040204" pitchFamily="34" charset="0"/>
              </a:rPr>
              <a:t>_______ and laughs. Our garden quickly became </a:t>
            </a:r>
            <a:r>
              <a:rPr lang="en-US" sz="1200" dirty="0">
                <a:latin typeface="Tahoma" panose="020B0604030504040204" pitchFamily="34" charset="0"/>
                <a:ea typeface="Tahoma" panose="020B0604030504040204" pitchFamily="34" charset="0"/>
                <a:cs typeface="Tahoma" panose="020B0604030504040204" pitchFamily="34" charset="0"/>
              </a:rPr>
              <a:t>an </a:t>
            </a:r>
            <a:r>
              <a:rPr lang="en-US" sz="1200" b="0" i="0" dirty="0">
                <a:effectLst/>
                <a:latin typeface="Tahoma" panose="020B0604030504040204" pitchFamily="34" charset="0"/>
                <a:ea typeface="Tahoma" panose="020B0604030504040204" pitchFamily="34" charset="0"/>
                <a:cs typeface="Tahoma" panose="020B0604030504040204" pitchFamily="34" charset="0"/>
              </a:rPr>
              <a:t>oasis filled with </a:t>
            </a:r>
            <a:r>
              <a:rPr lang="en-US" sz="1200" b="1" i="0" dirty="0">
                <a:effectLst/>
                <a:latin typeface="Tahoma" panose="020B0604030504040204" pitchFamily="34" charset="0"/>
                <a:ea typeface="Tahoma" panose="020B0604030504040204" pitchFamily="34" charset="0"/>
                <a:cs typeface="Tahoma" panose="020B0604030504040204" pitchFamily="34" charset="0"/>
              </a:rPr>
              <a:t>C</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that stretched to the sky, juicy tomatoes waiting to be picked and fragrant herbs that filled the air with their delightful aroma. Through this experience we not only learned about </a:t>
            </a:r>
            <a:r>
              <a:rPr lang="en-US" sz="1200" b="1" i="0" dirty="0">
                <a:effectLst/>
                <a:latin typeface="Tahoma" panose="020B0604030504040204" pitchFamily="34" charset="0"/>
                <a:ea typeface="Tahoma" panose="020B0604030504040204" pitchFamily="34" charset="0"/>
                <a:cs typeface="Tahoma" panose="020B0604030504040204" pitchFamily="34" charset="0"/>
              </a:rPr>
              <a:t>D</a:t>
            </a:r>
            <a:r>
              <a:rPr lang="en-US" sz="1200" b="0" i="0" dirty="0">
                <a:effectLst/>
                <a:latin typeface="Tahoma" panose="020B0604030504040204" pitchFamily="34" charset="0"/>
                <a:ea typeface="Tahoma" panose="020B0604030504040204" pitchFamily="34" charset="0"/>
                <a:cs typeface="Tahoma" panose="020B0604030504040204" pitchFamily="34" charset="0"/>
              </a:rPr>
              <a:t>_______ but also about teamwork, patience and the exciting magic of watching something </a:t>
            </a:r>
            <a:r>
              <a:rPr lang="en-US" sz="1200" b="0" i="0" spc="-30" dirty="0">
                <a:effectLst/>
                <a:latin typeface="Tahoma" panose="020B0604030504040204" pitchFamily="34" charset="0"/>
                <a:ea typeface="Tahoma" panose="020B0604030504040204" pitchFamily="34" charset="0"/>
                <a:cs typeface="Tahoma" panose="020B0604030504040204" pitchFamily="34" charset="0"/>
              </a:rPr>
              <a:t>grow from a simple </a:t>
            </a:r>
            <a:r>
              <a:rPr lang="en-US" sz="1200" b="0" i="0" spc="-20" dirty="0">
                <a:effectLst/>
                <a:latin typeface="Tahoma" panose="020B0604030504040204" pitchFamily="34" charset="0"/>
                <a:ea typeface="Tahoma" panose="020B0604030504040204" pitchFamily="34" charset="0"/>
                <a:cs typeface="Tahoma" panose="020B0604030504040204" pitchFamily="34" charset="0"/>
              </a:rPr>
              <a:t>seed</a:t>
            </a:r>
            <a:r>
              <a:rPr lang="en-US" sz="1200" b="0" i="0" spc="-30" dirty="0">
                <a:effectLst/>
                <a:latin typeface="Tahoma" panose="020B0604030504040204" pitchFamily="34" charset="0"/>
                <a:ea typeface="Tahoma" panose="020B0604030504040204" pitchFamily="34" charset="0"/>
                <a:cs typeface="Tahoma" panose="020B0604030504040204" pitchFamily="34" charset="0"/>
              </a:rPr>
              <a:t> into a flourishing result of </a:t>
            </a:r>
            <a:r>
              <a:rPr lang="en-US" sz="1200" b="1" i="0" spc="-30" dirty="0">
                <a:effectLst/>
                <a:latin typeface="Tahoma" panose="020B0604030504040204" pitchFamily="34" charset="0"/>
                <a:ea typeface="Tahoma" panose="020B0604030504040204" pitchFamily="34" charset="0"/>
                <a:cs typeface="Tahoma" panose="020B0604030504040204" pitchFamily="34" charset="0"/>
              </a:rPr>
              <a:t>E</a:t>
            </a:r>
            <a:r>
              <a:rPr lang="en-US" sz="1200" b="0" i="0" spc="-30" dirty="0">
                <a:effectLst/>
                <a:latin typeface="Tahoma" panose="020B0604030504040204" pitchFamily="34" charset="0"/>
                <a:ea typeface="Tahoma" panose="020B0604030504040204" pitchFamily="34" charset="0"/>
                <a:cs typeface="Tahoma" panose="020B0604030504040204" pitchFamily="34" charset="0"/>
              </a:rPr>
              <a:t>_______ hard work and creativity.</a:t>
            </a: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extLst>
              <p:ext uri="{D42A27DB-BD31-4B8C-83A1-F6EECF244321}">
                <p14:modId xmlns:p14="http://schemas.microsoft.com/office/powerpoint/2010/main" val="3579563677"/>
              </p:ext>
            </p:extLst>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382827902"/>
              </p:ext>
            </p:extLst>
          </p:nvPr>
        </p:nvGraphicFramePr>
        <p:xfrm>
          <a:off x="413468" y="685841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planed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planned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spc="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used to plan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storys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err="1">
                          <a:solidFill>
                            <a:schemeClr val="tx1"/>
                          </a:solidFill>
                          <a:latin typeface="Tahoma" panose="020B0604030504040204" pitchFamily="34" charset="0"/>
                          <a:ea typeface="Tahoma" panose="020B0604030504040204" pitchFamily="34" charset="0"/>
                          <a:cs typeface="Tahoma" panose="020B0604030504040204" pitchFamily="34" charset="0"/>
                        </a:rPr>
                        <a:t>storyies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stories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storis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 sunflowers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 sunflower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sunflowers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gardening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garden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garden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gardened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ours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our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ourselves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us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
        <p:nvSpPr>
          <p:cNvPr id="12" name="TextBox 11">
            <a:extLst>
              <a:ext uri="{FF2B5EF4-FFF2-40B4-BE49-F238E27FC236}">
                <a16:creationId xmlns:a16="http://schemas.microsoft.com/office/drawing/2014/main" id="{B4D50659-A2D6-64DC-8901-F17F9D674B3F}"/>
              </a:ext>
            </a:extLst>
          </p:cNvPr>
          <p:cNvSpPr txBox="1"/>
          <p:nvPr/>
        </p:nvSpPr>
        <p:spPr>
          <a:xfrm>
            <a:off x="3983983" y="6858419"/>
            <a:ext cx="1302120" cy="276999"/>
          </a:xfrm>
          <a:prstGeom prst="rect">
            <a:avLst/>
          </a:prstGeom>
          <a:noFill/>
        </p:spPr>
        <p:txBody>
          <a:bodyPr wrap="square">
            <a:spAutoFit/>
          </a:bodyPr>
          <a:lstStyle/>
          <a:p>
            <a:r>
              <a:rPr lang="en-US" sz="12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were planning</a:t>
            </a:r>
            <a:endParaRPr lang="ru-RU" sz="1200" b="0" spc="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AA9F6AB-B5A0-535D-EC70-638820D5643C}"/>
              </a:ext>
            </a:extLst>
          </p:cNvPr>
          <p:cNvSpPr txBox="1"/>
          <p:nvPr/>
        </p:nvSpPr>
        <p:spPr>
          <a:xfrm>
            <a:off x="3983983" y="7436915"/>
            <a:ext cx="1209565" cy="276999"/>
          </a:xfrm>
          <a:prstGeom prst="rect">
            <a:avLst/>
          </a:prstGeom>
          <a:noFill/>
        </p:spPr>
        <p:txBody>
          <a:bodyPr wrap="square">
            <a:spAutoFit/>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the sunflowers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389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The birthday cake looked like …</a:t>
            </a:r>
          </a:p>
          <a:p>
            <a:pPr algn="just"/>
            <a:r>
              <a:rPr lang="en-US" sz="1200" dirty="0">
                <a:latin typeface="Tahoma" panose="020B0604030504040204" pitchFamily="34" charset="0"/>
                <a:ea typeface="Tahoma" panose="020B0604030504040204" pitchFamily="34" charset="0"/>
                <a:cs typeface="Tahoma" panose="020B0604030504040204" pitchFamily="34" charset="0"/>
              </a:rPr>
              <a:t>1) A plant.</a:t>
            </a:r>
          </a:p>
          <a:p>
            <a:pPr algn="just"/>
            <a:r>
              <a:rPr lang="en-US" sz="1200" dirty="0">
                <a:latin typeface="Tahoma" panose="020B0604030504040204" pitchFamily="34" charset="0"/>
                <a:ea typeface="Tahoma" panose="020B0604030504040204" pitchFamily="34" charset="0"/>
                <a:cs typeface="Tahoma" panose="020B0604030504040204" pitchFamily="34" charset="0"/>
              </a:rPr>
              <a:t>2) A bird.</a:t>
            </a:r>
          </a:p>
          <a:p>
            <a:pPr algn="just"/>
            <a:r>
              <a:rPr lang="en-US" sz="1200" dirty="0">
                <a:latin typeface="Tahoma" panose="020B0604030504040204" pitchFamily="34" charset="0"/>
                <a:ea typeface="Tahoma" panose="020B0604030504040204" pitchFamily="34" charset="0"/>
                <a:cs typeface="Tahoma" panose="020B0604030504040204" pitchFamily="34" charset="0"/>
              </a:rPr>
              <a:t>3) A reptile.</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 mammal.</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Kate thinks that …</a:t>
            </a:r>
          </a:p>
          <a:p>
            <a:pPr algn="just"/>
            <a:r>
              <a:rPr lang="en-US" sz="1200" dirty="0">
                <a:latin typeface="Tahoma" panose="020B0604030504040204" pitchFamily="34" charset="0"/>
                <a:ea typeface="Tahoma" panose="020B0604030504040204" pitchFamily="34" charset="0"/>
                <a:cs typeface="Tahoma" panose="020B0604030504040204" pitchFamily="34" charset="0"/>
              </a:rPr>
              <a:t>1) taking part in contests is important.</a:t>
            </a:r>
          </a:p>
          <a:p>
            <a:pPr algn="just"/>
            <a:r>
              <a:rPr lang="en-US" sz="1200" dirty="0">
                <a:latin typeface="Tahoma" panose="020B0604030504040204" pitchFamily="34" charset="0"/>
                <a:ea typeface="Tahoma" panose="020B0604030504040204" pitchFamily="34" charset="0"/>
                <a:cs typeface="Tahoma" panose="020B0604030504040204" pitchFamily="34" charset="0"/>
              </a:rPr>
              <a:t>2) both breaks and studies are important.</a:t>
            </a:r>
          </a:p>
          <a:p>
            <a:pPr algn="just"/>
            <a:r>
              <a:rPr lang="en-US" sz="1200" dirty="0">
                <a:latin typeface="Tahoma" panose="020B0604030504040204" pitchFamily="34" charset="0"/>
                <a:ea typeface="Tahoma" panose="020B0604030504040204" pitchFamily="34" charset="0"/>
                <a:cs typeface="Tahoma" panose="020B0604030504040204" pitchFamily="34" charset="0"/>
              </a:rPr>
              <a:t>3) having fun with friends is important.</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making experiments is important.</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en-US" sz="1200" dirty="0"/>
              <a:t>39</a:t>
            </a:r>
            <a:endParaRPr lang="ru-RU" sz="1200" dirty="0"/>
          </a:p>
        </p:txBody>
      </p:sp>
      <p:sp>
        <p:nvSpPr>
          <p:cNvPr id="3" name="TextBox 2">
            <a:extLst>
              <a:ext uri="{FF2B5EF4-FFF2-40B4-BE49-F238E27FC236}">
                <a16:creationId xmlns:a16="http://schemas.microsoft.com/office/drawing/2014/main" id="{784AB020-30A0-121B-A1CA-FB356F2228B7}"/>
              </a:ext>
            </a:extLst>
          </p:cNvPr>
          <p:cNvSpPr txBox="1"/>
          <p:nvPr/>
        </p:nvSpPr>
        <p:spPr>
          <a:xfrm>
            <a:off x="5970896" y="23063"/>
            <a:ext cx="763860" cy="230832"/>
          </a:xfrm>
          <a:prstGeom prst="rect">
            <a:avLst/>
          </a:prstGeom>
          <a:noFill/>
        </p:spPr>
        <p:txBody>
          <a:bodyPr wrap="square" rtlCol="0">
            <a:spAutoFit/>
          </a:bodyPr>
          <a:lstStyle/>
          <a:p>
            <a:r>
              <a:rPr lang="ru-RU" sz="900" dirty="0"/>
              <a:t>Вариант </a:t>
            </a:r>
            <a:r>
              <a:rPr lang="en-US" sz="900" dirty="0"/>
              <a:t>10</a:t>
            </a:r>
            <a:endParaRPr lang="ru-RU" sz="900" dirty="0"/>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dirty="0">
                <a:latin typeface="Tahoma" panose="020B0604030504040204" pitchFamily="34" charset="0"/>
                <a:ea typeface="Tahoma" panose="020B0604030504040204" pitchFamily="34" charset="0"/>
                <a:cs typeface="Tahoma" panose="020B0604030504040204" pitchFamily="34" charset="0"/>
              </a:rPr>
              <a:t>The Musical Talent</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spc="-10" dirty="0">
                <a:effectLst/>
                <a:latin typeface="Tahoma" panose="020B0604030504040204" pitchFamily="34" charset="0"/>
                <a:ea typeface="Tahoma" panose="020B0604030504040204" pitchFamily="34" charset="0"/>
                <a:cs typeface="Tahoma" panose="020B0604030504040204" pitchFamily="34" charset="0"/>
              </a:rPr>
              <a:t>From a young age, Kelly always had a passion for music, often humming melodies while </a:t>
            </a:r>
            <a:r>
              <a:rPr lang="en-US" sz="1200" b="1" i="0" spc="-10" dirty="0">
                <a:effectLst/>
                <a:latin typeface="Tahoma" panose="020B0604030504040204" pitchFamily="34" charset="0"/>
                <a:ea typeface="Tahoma" panose="020B0604030504040204" pitchFamily="34" charset="0"/>
                <a:cs typeface="Tahoma" panose="020B0604030504040204" pitchFamily="34" charset="0"/>
              </a:rPr>
              <a:t>A</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in her backyard or singing her favorite songs in the shower. Inspired </a:t>
            </a:r>
            <a:r>
              <a:rPr lang="en-US" sz="1200" b="1" i="0" spc="-10" dirty="0">
                <a:effectLst/>
                <a:latin typeface="Tahoma" panose="020B0604030504040204" pitchFamily="34" charset="0"/>
                <a:ea typeface="Tahoma" panose="020B0604030504040204" pitchFamily="34" charset="0"/>
                <a:cs typeface="Tahoma" panose="020B0604030504040204" pitchFamily="34" charset="0"/>
              </a:rPr>
              <a:t>B</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her favorite artists, she began singing in her school choir, where she found her voice and built her confidence among peers </a:t>
            </a:r>
            <a:r>
              <a:rPr lang="en-US" sz="1200" b="1" i="0" spc="-10" dirty="0">
                <a:effectLst/>
                <a:latin typeface="Tahoma" panose="020B0604030504040204" pitchFamily="34" charset="0"/>
                <a:ea typeface="Tahoma" panose="020B0604030504040204" pitchFamily="34" charset="0"/>
                <a:cs typeface="Tahoma" panose="020B0604030504040204" pitchFamily="34" charset="0"/>
              </a:rPr>
              <a:t>C</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shared her love for music. Kelly spent countless hours on practice, experimenting with different styles and often recording </a:t>
            </a:r>
            <a:r>
              <a:rPr lang="en-US" sz="1200" b="1" i="0" spc="-10" dirty="0">
                <a:effectLst/>
                <a:latin typeface="Tahoma" panose="020B0604030504040204" pitchFamily="34" charset="0"/>
                <a:ea typeface="Tahoma" panose="020B0604030504040204" pitchFamily="34" charset="0"/>
                <a:cs typeface="Tahoma" panose="020B0604030504040204" pitchFamily="34" charset="0"/>
              </a:rPr>
              <a:t>D</a:t>
            </a:r>
            <a:r>
              <a:rPr lang="en-US" sz="1200" b="0" i="0" spc="-10" dirty="0">
                <a:effectLst/>
                <a:latin typeface="Tahoma" panose="020B0604030504040204" pitchFamily="34" charset="0"/>
                <a:ea typeface="Tahoma" panose="020B0604030504040204" pitchFamily="34" charset="0"/>
                <a:cs typeface="Tahoma" panose="020B0604030504040204" pitchFamily="34" charset="0"/>
              </a:rPr>
              <a:t>_______ to criticize her performances. She took opportunities to sing at local events and joined a youth music </a:t>
            </a:r>
            <a:r>
              <a:rPr lang="en-US" sz="1200" b="0" i="0" spc="-10" dirty="0" err="1">
                <a:effectLst/>
                <a:latin typeface="Tahoma" panose="020B0604030504040204" pitchFamily="34" charset="0"/>
                <a:ea typeface="Tahoma" panose="020B0604030504040204" pitchFamily="34" charset="0"/>
                <a:cs typeface="Tahoma" panose="020B0604030504040204" pitchFamily="34" charset="0"/>
              </a:rPr>
              <a:t>program</a:t>
            </a:r>
            <a:r>
              <a:rPr lang="en-US" sz="1200" spc="-10" dirty="0" err="1">
                <a:latin typeface="Tahoma" panose="020B0604030504040204" pitchFamily="34" charset="0"/>
                <a:ea typeface="Tahoma" panose="020B0604030504040204" pitchFamily="34" charset="0"/>
                <a:cs typeface="Tahoma" panose="020B0604030504040204" pitchFamily="34" charset="0"/>
              </a:rPr>
              <a:t>me</a:t>
            </a:r>
            <a:r>
              <a:rPr lang="en-US" sz="1200" b="0" i="0" spc="-10" dirty="0">
                <a:effectLst/>
                <a:latin typeface="Tahoma" panose="020B0604030504040204" pitchFamily="34" charset="0"/>
                <a:ea typeface="Tahoma" panose="020B0604030504040204" pitchFamily="34" charset="0"/>
                <a:cs typeface="Tahoma" panose="020B0604030504040204" pitchFamily="34" charset="0"/>
              </a:rPr>
              <a:t> </a:t>
            </a:r>
            <a:r>
              <a:rPr lang="en-US" sz="1200" b="0" i="0" spc="-20" dirty="0">
                <a:effectLst/>
                <a:latin typeface="Tahoma" panose="020B0604030504040204" pitchFamily="34" charset="0"/>
                <a:ea typeface="Tahoma" panose="020B0604030504040204" pitchFamily="34" charset="0"/>
                <a:cs typeface="Tahoma" panose="020B0604030504040204" pitchFamily="34" charset="0"/>
              </a:rPr>
              <a:t>that </a:t>
            </a:r>
            <a:r>
              <a:rPr lang="en-US" sz="1200" b="1" i="0" spc="-20" dirty="0">
                <a:effectLst/>
                <a:latin typeface="Tahoma" panose="020B0604030504040204" pitchFamily="34" charset="0"/>
                <a:ea typeface="Tahoma" panose="020B0604030504040204" pitchFamily="34" charset="0"/>
                <a:cs typeface="Tahoma" panose="020B0604030504040204" pitchFamily="34" charset="0"/>
              </a:rPr>
              <a:t>E</a:t>
            </a:r>
            <a:r>
              <a:rPr lang="en-US" sz="1200" b="0" i="0" spc="-20" dirty="0">
                <a:effectLst/>
                <a:latin typeface="Tahoma" panose="020B0604030504040204" pitchFamily="34" charset="0"/>
                <a:ea typeface="Tahoma" panose="020B0604030504040204" pitchFamily="34" charset="0"/>
                <a:cs typeface="Tahoma" panose="020B0604030504040204" pitchFamily="34" charset="0"/>
              </a:rPr>
              <a:t>_______ her with mentors who provided recommendations and feedback. Each performance helped her improve </a:t>
            </a:r>
            <a:r>
              <a:rPr lang="en-US" sz="1200" spc="-20" dirty="0">
                <a:latin typeface="Tahoma" panose="020B0604030504040204" pitchFamily="34" charset="0"/>
                <a:ea typeface="Tahoma" panose="020B0604030504040204" pitchFamily="34" charset="0"/>
                <a:cs typeface="Tahoma" panose="020B0604030504040204" pitchFamily="34" charset="0"/>
              </a:rPr>
              <a:t>the</a:t>
            </a:r>
            <a:r>
              <a:rPr lang="en-US" sz="1200" b="0" i="0" spc="-20" dirty="0">
                <a:effectLst/>
                <a:latin typeface="Tahoma" panose="020B0604030504040204" pitchFamily="34" charset="0"/>
                <a:ea typeface="Tahoma" panose="020B0604030504040204" pitchFamily="34" charset="0"/>
                <a:cs typeface="Tahoma" panose="020B0604030504040204" pitchFamily="34" charset="0"/>
              </a:rPr>
              <a:t> talent and discover her true self as a performer.</a:t>
            </a:r>
          </a:p>
          <a:p>
            <a:pPr algn="just"/>
            <a:endParaRPr lang="en-US" sz="1200" b="0" i="0" spc="-2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2600745780"/>
              </p:ext>
            </p:extLst>
          </p:nvPr>
        </p:nvGraphicFramePr>
        <p:xfrm>
          <a:off x="413468" y="685841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play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play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playing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played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with</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of</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which</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who</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when</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her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hers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she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herself</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connected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will connect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
        <p:nvSpPr>
          <p:cNvPr id="12" name="TextBox 11">
            <a:extLst>
              <a:ext uri="{FF2B5EF4-FFF2-40B4-BE49-F238E27FC236}">
                <a16:creationId xmlns:a16="http://schemas.microsoft.com/office/drawing/2014/main" id="{F70239B7-D033-06C1-5A3D-9DAC462D7314}"/>
              </a:ext>
            </a:extLst>
          </p:cNvPr>
          <p:cNvSpPr txBox="1"/>
          <p:nvPr/>
        </p:nvSpPr>
        <p:spPr>
          <a:xfrm>
            <a:off x="2524125" y="8049210"/>
            <a:ext cx="1270239" cy="276999"/>
          </a:xfrm>
          <a:prstGeom prst="rect">
            <a:avLst/>
          </a:prstGeom>
          <a:noFill/>
        </p:spPr>
        <p:txBody>
          <a:bodyPr wrap="square">
            <a:spAutoFit/>
          </a:bodyPr>
          <a:lstStyle/>
          <a:p>
            <a:r>
              <a:rPr lang="en-US" sz="1200" b="0" spc="-10" dirty="0">
                <a:solidFill>
                  <a:schemeClr val="tx1"/>
                </a:solidFill>
                <a:latin typeface="Tahoma" panose="020B0604030504040204" pitchFamily="34" charset="0"/>
                <a:ea typeface="Tahoma" panose="020B0604030504040204" pitchFamily="34" charset="0"/>
                <a:cs typeface="Tahoma" panose="020B0604030504040204" pitchFamily="34" charset="0"/>
              </a:rPr>
              <a:t>was connecting</a:t>
            </a:r>
            <a:endParaRPr lang="ru-RU" sz="1200" b="0" spc="-1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1EB90286-B3B0-C0AB-B838-281A205CA898}"/>
              </a:ext>
            </a:extLst>
          </p:cNvPr>
          <p:cNvSpPr txBox="1"/>
          <p:nvPr/>
        </p:nvSpPr>
        <p:spPr>
          <a:xfrm>
            <a:off x="3969292" y="8049209"/>
            <a:ext cx="1181100" cy="276999"/>
          </a:xfrm>
          <a:prstGeom prst="rect">
            <a:avLst/>
          </a:prstGeom>
          <a:noFill/>
        </p:spPr>
        <p:txBody>
          <a:bodyPr wrap="square">
            <a:spAutoFit/>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had connected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0389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004FC-66AF-2070-9EC5-B11F4697A570}"/>
              </a:ext>
            </a:extLst>
          </p:cNvPr>
          <p:cNvSpPr txBox="1"/>
          <p:nvPr/>
        </p:nvSpPr>
        <p:spPr>
          <a:xfrm>
            <a:off x="723566" y="370830"/>
            <a:ext cx="5895891" cy="32316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Вашего друга по переписке Адама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ему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его вопроса. При ответе учитывайте правила оформления письма. Адрес и дату писать не надо. Поблагодарите друга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656609734"/>
              </p:ext>
            </p:extLst>
          </p:nvPr>
        </p:nvGraphicFramePr>
        <p:xfrm>
          <a:off x="829211" y="840995"/>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Adam@mail.uk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Weekends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You know, I spent last weekend with my grandpa. We went fishing and had a picnic by the lake.</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How do you usually spend your weekends? Have you ever spent a weekend alone at home? What plans do you have for the next weekend?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38902" y="9443471"/>
            <a:ext cx="380196" cy="276999"/>
          </a:xfrm>
          <a:prstGeom prst="rect">
            <a:avLst/>
          </a:prstGeom>
          <a:noFill/>
        </p:spPr>
        <p:txBody>
          <a:bodyPr wrap="square" rtlCol="0">
            <a:spAutoFit/>
          </a:bodyPr>
          <a:lstStyle/>
          <a:p>
            <a:r>
              <a:rPr lang="en-US" sz="1200" dirty="0"/>
              <a:t>40</a:t>
            </a:r>
            <a:endParaRPr lang="ru-RU" sz="1200" dirty="0"/>
          </a:p>
        </p:txBody>
      </p:sp>
      <p:sp>
        <p:nvSpPr>
          <p:cNvPr id="11" name="TextBox 10">
            <a:extLst>
              <a:ext uri="{FF2B5EF4-FFF2-40B4-BE49-F238E27FC236}">
                <a16:creationId xmlns:a16="http://schemas.microsoft.com/office/drawing/2014/main" id="{6CBCD90D-C1FB-C567-2C49-A14425596F85}"/>
              </a:ext>
            </a:extLst>
          </p:cNvPr>
          <p:cNvSpPr txBox="1"/>
          <p:nvPr/>
        </p:nvSpPr>
        <p:spPr>
          <a:xfrm>
            <a:off x="5977720" y="23063"/>
            <a:ext cx="757036" cy="230832"/>
          </a:xfrm>
          <a:prstGeom prst="rect">
            <a:avLst/>
          </a:prstGeom>
          <a:noFill/>
        </p:spPr>
        <p:txBody>
          <a:bodyPr wrap="square" rtlCol="0">
            <a:spAutoFit/>
          </a:bodyPr>
          <a:lstStyle/>
          <a:p>
            <a:r>
              <a:rPr lang="ru-RU" sz="900" dirty="0"/>
              <a:t>Вариант </a:t>
            </a:r>
            <a:r>
              <a:rPr lang="en-US" sz="900" dirty="0"/>
              <a:t>10</a:t>
            </a:r>
            <a:endParaRPr lang="ru-RU" sz="900" dirty="0"/>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2346558920"/>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Adam@mail.uk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Weekends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4276140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376F88D3-4F52-827A-AEDD-EA4E88FFDDD7}"/>
              </a:ext>
            </a:extLst>
          </p:cNvPr>
          <p:cNvGraphicFramePr>
            <a:graphicFrameLocks noGrp="1"/>
          </p:cNvGraphicFramePr>
          <p:nvPr>
            <p:extLst>
              <p:ext uri="{D42A27DB-BD31-4B8C-83A1-F6EECF244321}">
                <p14:modId xmlns:p14="http://schemas.microsoft.com/office/powerpoint/2010/main" val="3201354981"/>
              </p:ext>
            </p:extLst>
          </p:nvPr>
        </p:nvGraphicFramePr>
        <p:xfrm>
          <a:off x="190499" y="354807"/>
          <a:ext cx="6477002" cy="9052560"/>
        </p:xfrm>
        <a:graphic>
          <a:graphicData uri="http://schemas.openxmlformats.org/drawingml/2006/table">
            <a:tbl>
              <a:tblPr firstRow="1" bandRow="1">
                <a:tableStyleId>{5C22544A-7EE6-4342-B048-85BDC9FD1C3A}</a:tableStyleId>
              </a:tblPr>
              <a:tblGrid>
                <a:gridCol w="857252">
                  <a:extLst>
                    <a:ext uri="{9D8B030D-6E8A-4147-A177-3AD203B41FA5}">
                      <a16:colId xmlns:a16="http://schemas.microsoft.com/office/drawing/2014/main" val="3053621892"/>
                    </a:ext>
                  </a:extLst>
                </a:gridCol>
                <a:gridCol w="838200">
                  <a:extLst>
                    <a:ext uri="{9D8B030D-6E8A-4147-A177-3AD203B41FA5}">
                      <a16:colId xmlns:a16="http://schemas.microsoft.com/office/drawing/2014/main" val="2391485914"/>
                    </a:ext>
                  </a:extLst>
                </a:gridCol>
                <a:gridCol w="838200">
                  <a:extLst>
                    <a:ext uri="{9D8B030D-6E8A-4147-A177-3AD203B41FA5}">
                      <a16:colId xmlns:a16="http://schemas.microsoft.com/office/drawing/2014/main" val="2966916994"/>
                    </a:ext>
                  </a:extLst>
                </a:gridCol>
                <a:gridCol w="838200">
                  <a:extLst>
                    <a:ext uri="{9D8B030D-6E8A-4147-A177-3AD203B41FA5}">
                      <a16:colId xmlns:a16="http://schemas.microsoft.com/office/drawing/2014/main" val="3280158354"/>
                    </a:ext>
                  </a:extLst>
                </a:gridCol>
                <a:gridCol w="3105150">
                  <a:extLst>
                    <a:ext uri="{9D8B030D-6E8A-4147-A177-3AD203B41FA5}">
                      <a16:colId xmlns:a16="http://schemas.microsoft.com/office/drawing/2014/main" val="2160306525"/>
                    </a:ext>
                  </a:extLst>
                </a:gridCol>
              </a:tblGrid>
              <a:tr h="213534">
                <a:tc>
                  <a:txBody>
                    <a:bodyPr/>
                    <a:lstStyle/>
                    <a:p>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4</a:t>
                      </a:r>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 (Примеры писем)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667646"/>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21233</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14231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23412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Hello Mark,</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1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music. As for me, I prefer listening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to pop music. I like melodies that you can dance to. Actually, I would like to visit Vanya </a:t>
                      </a:r>
                      <a:r>
                        <a:rPr lang="en-US" sz="900" b="0" spc="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Dmitrienko’s</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 concert </a:t>
                      </a:r>
                      <a:r>
                        <a:rPr lang="en-US" sz="900" b="0" spc="-20" baseline="0" dirty="0">
                          <a:solidFill>
                            <a:schemeClr val="tx1"/>
                          </a:solidFill>
                          <a:latin typeface="Tahoma" panose="020B0604030504040204" pitchFamily="34" charset="0"/>
                          <a:ea typeface="Tahoma" panose="020B0604030504040204" pitchFamily="34" charset="0"/>
                          <a:cs typeface="Tahoma" panose="020B0604030504040204" pitchFamily="34" charset="0"/>
                        </a:rPr>
                        <a:t>because he is my </a:t>
                      </a:r>
                      <a:r>
                        <a:rPr lang="en-US" sz="900" b="0" spc="-2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favourite</a:t>
                      </a:r>
                      <a:r>
                        <a:rPr lang="en-US" sz="900" b="0" spc="-20" baseline="0" dirty="0">
                          <a:solidFill>
                            <a:schemeClr val="tx1"/>
                          </a:solidFill>
                          <a:latin typeface="Tahoma" panose="020B0604030504040204" pitchFamily="34" charset="0"/>
                          <a:ea typeface="Tahoma" panose="020B0604030504040204" pitchFamily="34" charset="0"/>
                          <a:cs typeface="Tahoma" panose="020B0604030504040204" pitchFamily="34" charset="0"/>
                        </a:rPr>
                        <a:t> singer and his songs are sincere and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beautiful. To tell the truth, I can’t play any musical instrument. But my dream is to learn to play the guitar.</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Olya                                                     (83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425216"/>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12312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33214</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13421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Hello Tracey,</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holidays. Actually, in spring we celebrate Women’s Day, Cosmonautics Day, </a:t>
                      </a:r>
                      <a:r>
                        <a:rPr lang="en-US" sz="900" b="0" spc="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Labour</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 Day, Victory Day. I like each of them but best of all I enjoy Victory Day. On this day we watch </a:t>
                      </a:r>
                      <a:r>
                        <a:rPr lang="en-US" sz="900" b="0" spc="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colourful</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 parades on TV or in own city, remember our brave soldiers and give flowers to veterans. There are concerts in the city and a beautiful firework display in the evening.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Oleg                                                    (86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7197461"/>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31322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42134</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23314</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Hello Stephen,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teen fashion. Actually, I don’t often follow fashion. Sometimes I like new trends and wear them with pleasure but mostly I buy clothes which help me to look nice even if they are not fashionable now. In fact, jeans and shirts are the most comfortable for me. My parents usually don’t mind buying anything I want to wear. They think my clothes are okay.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Vika                                                     (87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178005"/>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21231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24123</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41312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Hello Rachel,</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mobile phones. Actually, it’s allowed to use mobile phones during school breaks only. To tell the truth, sometimes I secretly use my mobile at lessons to answer a message from my friends or parents. But I never use it during tests as our teacher watches us carefully. If teachers notice someone using a phone, they usually ask to put it in the bag. If the situation happens again, they can scold and call parents, too.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Vanya                                                   (98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564768"/>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13211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13224</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34132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Hello Deborah,</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You asked me about computers. As for me, I spend about three or four hours on using a computer a day. I usually do it in the evenings after I have done my homework. Actually, I sometimes play computer games but mostly I spend time on chatting with friends or watching films online. Well, my computer also can help me in studies. For example, I search for information for my school projects or reports in the Internet.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Artem                                                   (96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859176"/>
                  </a:ext>
                </a:extLst>
              </a:tr>
            </a:tbl>
          </a:graphicData>
        </a:graphic>
      </p:graphicFrame>
      <p:sp>
        <p:nvSpPr>
          <p:cNvPr id="5" name="TextBox 4">
            <a:extLst>
              <a:ext uri="{FF2B5EF4-FFF2-40B4-BE49-F238E27FC236}">
                <a16:creationId xmlns:a16="http://schemas.microsoft.com/office/drawing/2014/main" id="{5EC8198E-CE4D-22AF-9DCE-589D7020FE01}"/>
              </a:ext>
            </a:extLst>
          </p:cNvPr>
          <p:cNvSpPr txBox="1"/>
          <p:nvPr/>
        </p:nvSpPr>
        <p:spPr>
          <a:xfrm>
            <a:off x="0" y="16253"/>
            <a:ext cx="6858000" cy="338554"/>
          </a:xfrm>
          <a:prstGeom prst="rect">
            <a:avLst/>
          </a:prstGeom>
          <a:noFill/>
        </p:spPr>
        <p:txBody>
          <a:bodyPr wrap="square" rtlCol="0">
            <a:spAutoFit/>
          </a:bodyPr>
          <a:lstStyle/>
          <a:p>
            <a:pPr algn="ctr"/>
            <a:r>
              <a:rPr lang="ru-RU" sz="1600" b="1" dirty="0"/>
              <a:t>ОТВЕТЫ</a:t>
            </a:r>
          </a:p>
        </p:txBody>
      </p:sp>
      <p:sp>
        <p:nvSpPr>
          <p:cNvPr id="2" name="TextBox 1">
            <a:extLst>
              <a:ext uri="{FF2B5EF4-FFF2-40B4-BE49-F238E27FC236}">
                <a16:creationId xmlns:a16="http://schemas.microsoft.com/office/drawing/2014/main" id="{5EC291B6-6504-2D26-3365-2175F01EBB4B}"/>
              </a:ext>
            </a:extLst>
          </p:cNvPr>
          <p:cNvSpPr txBox="1"/>
          <p:nvPr/>
        </p:nvSpPr>
        <p:spPr>
          <a:xfrm>
            <a:off x="3247980" y="9443471"/>
            <a:ext cx="362041" cy="276999"/>
          </a:xfrm>
          <a:prstGeom prst="rect">
            <a:avLst/>
          </a:prstGeom>
          <a:noFill/>
        </p:spPr>
        <p:txBody>
          <a:bodyPr wrap="square" rtlCol="0">
            <a:spAutoFit/>
          </a:bodyPr>
          <a:lstStyle/>
          <a:p>
            <a:r>
              <a:rPr lang="en-US" sz="1200" dirty="0"/>
              <a:t>41</a:t>
            </a:r>
            <a:endParaRPr lang="ru-RU" sz="1200" dirty="0"/>
          </a:p>
        </p:txBody>
      </p:sp>
    </p:spTree>
    <p:extLst>
      <p:ext uri="{BB962C8B-B14F-4D97-AF65-F5344CB8AC3E}">
        <p14:creationId xmlns:p14="http://schemas.microsoft.com/office/powerpoint/2010/main" val="1498939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7BEF9-5D35-1F91-2CAA-6A0550917415}"/>
            </a:ext>
          </a:extLst>
        </p:cNvPr>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C469A785-6D0C-BEFE-600C-F3BBD3A5F26D}"/>
              </a:ext>
            </a:extLst>
          </p:cNvPr>
          <p:cNvGraphicFramePr>
            <a:graphicFrameLocks noGrp="1"/>
          </p:cNvGraphicFramePr>
          <p:nvPr>
            <p:extLst>
              <p:ext uri="{D42A27DB-BD31-4B8C-83A1-F6EECF244321}">
                <p14:modId xmlns:p14="http://schemas.microsoft.com/office/powerpoint/2010/main" val="3443738329"/>
              </p:ext>
            </p:extLst>
          </p:nvPr>
        </p:nvGraphicFramePr>
        <p:xfrm>
          <a:off x="190499" y="185530"/>
          <a:ext cx="6477002" cy="9189720"/>
        </p:xfrm>
        <a:graphic>
          <a:graphicData uri="http://schemas.openxmlformats.org/drawingml/2006/table">
            <a:tbl>
              <a:tblPr firstRow="1" bandRow="1">
                <a:tableStyleId>{5C22544A-7EE6-4342-B048-85BDC9FD1C3A}</a:tableStyleId>
              </a:tblPr>
              <a:tblGrid>
                <a:gridCol w="857252">
                  <a:extLst>
                    <a:ext uri="{9D8B030D-6E8A-4147-A177-3AD203B41FA5}">
                      <a16:colId xmlns:a16="http://schemas.microsoft.com/office/drawing/2014/main" val="3053621892"/>
                    </a:ext>
                  </a:extLst>
                </a:gridCol>
                <a:gridCol w="838200">
                  <a:extLst>
                    <a:ext uri="{9D8B030D-6E8A-4147-A177-3AD203B41FA5}">
                      <a16:colId xmlns:a16="http://schemas.microsoft.com/office/drawing/2014/main" val="2391485914"/>
                    </a:ext>
                  </a:extLst>
                </a:gridCol>
                <a:gridCol w="838200">
                  <a:extLst>
                    <a:ext uri="{9D8B030D-6E8A-4147-A177-3AD203B41FA5}">
                      <a16:colId xmlns:a16="http://schemas.microsoft.com/office/drawing/2014/main" val="2966916994"/>
                    </a:ext>
                  </a:extLst>
                </a:gridCol>
                <a:gridCol w="838200">
                  <a:extLst>
                    <a:ext uri="{9D8B030D-6E8A-4147-A177-3AD203B41FA5}">
                      <a16:colId xmlns:a16="http://schemas.microsoft.com/office/drawing/2014/main" val="3280158354"/>
                    </a:ext>
                  </a:extLst>
                </a:gridCol>
                <a:gridCol w="3105150">
                  <a:extLst>
                    <a:ext uri="{9D8B030D-6E8A-4147-A177-3AD203B41FA5}">
                      <a16:colId xmlns:a16="http://schemas.microsoft.com/office/drawing/2014/main" val="2160306525"/>
                    </a:ext>
                  </a:extLst>
                </a:gridCol>
              </a:tblGrid>
              <a:tr h="213534">
                <a:tc>
                  <a:txBody>
                    <a:bodyPr/>
                    <a:lstStyle/>
                    <a:p>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solidFill>
                            <a:schemeClr val="tx1"/>
                          </a:solidFill>
                          <a:latin typeface="Tahoma" panose="020B0604030504040204" pitchFamily="34" charset="0"/>
                          <a:ea typeface="Tahoma" panose="020B0604030504040204" pitchFamily="34" charset="0"/>
                          <a:cs typeface="Tahoma" panose="020B0604030504040204" pitchFamily="34" charset="0"/>
                        </a:rPr>
                        <a:t>4</a:t>
                      </a:r>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 (Примеры писем)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667646"/>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23123</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42341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12342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Hello Adrian,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1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sports. As for me, I go in for karate trainings. I’ve been doing it for two years already</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 Actually, I don’t do anything else to keep fit except for PE lessons at school. My trainings are enough for me. In fact, I agree that a person should do sports because it’s a good way to stay healthy and find friends who share your interests.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Igor                                                     (87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425216"/>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12132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32241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43131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Hello Teresa,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dancing. As for me, I think I can dance well. Of course, I’m not a professional but my friends often invite me to the dance floor. Actually, I’m fond of watching TV dance shows. I like to learn about different styles. In fact, I would like to join a dance club someday and improve my skills. Who knows, maybe one day you and me will become great dancers!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Lena                                                    (91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7197461"/>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31213</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12443</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23141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Hello Dean,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school lunches. As for me, I have lunch at school. Like you, I buy pies and tea for lunch. Sometimes I take some nuts or chocolate for a snack. Actually, I can’t say that my lunches are healthy but they are really tasty. You know, doing sports helps me not to gain weight. Well, to improve your lunches I can recommend to take some yogurt, nuts and fruits with you to avoid pies.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Sonya                                                   (96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178005"/>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21321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32413</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41324</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Hello Diana,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You asked me about a costume party. As for me, I’ve never arranged a party myself. But I would like to organize it someday. </a:t>
                      </a:r>
                      <a:r>
                        <a:rPr lang="en-US" sz="900" b="0" baseline="0" dirty="0">
                          <a:solidFill>
                            <a:schemeClr val="tx1"/>
                          </a:solidFill>
                          <a:latin typeface="Tahoma" panose="020B0604030504040204" pitchFamily="34" charset="0"/>
                          <a:ea typeface="Tahoma" panose="020B0604030504040204" pitchFamily="34" charset="0"/>
                          <a:cs typeface="Tahoma" panose="020B0604030504040204" pitchFamily="34" charset="0"/>
                        </a:rPr>
                        <a:t>To my mind, you should provide some pizza or sushi because this food is cut into pieces and it’s easy to eat. Also take some bottles of lemonade and water. As for music, you can ask your friends about their </a:t>
                      </a:r>
                      <a:r>
                        <a:rPr lang="en-US" sz="900" b="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favourite</a:t>
                      </a:r>
                      <a:r>
                        <a:rPr lang="en-US" sz="900" b="0" baseline="0" dirty="0">
                          <a:solidFill>
                            <a:schemeClr val="tx1"/>
                          </a:solidFill>
                          <a:latin typeface="Tahoma" panose="020B0604030504040204" pitchFamily="34" charset="0"/>
                          <a:ea typeface="Tahoma" panose="020B0604030504040204" pitchFamily="34" charset="0"/>
                          <a:cs typeface="Tahoma" panose="020B0604030504040204" pitchFamily="34" charset="0"/>
                        </a:rPr>
                        <a:t> singers and make a playlist. Also I </a:t>
                      </a:r>
                      <a:r>
                        <a:rPr lang="en-US" sz="900" b="0" spc="-10" baseline="0" dirty="0">
                          <a:solidFill>
                            <a:schemeClr val="tx1"/>
                          </a:solidFill>
                          <a:latin typeface="Tahoma" panose="020B0604030504040204" pitchFamily="34" charset="0"/>
                          <a:ea typeface="Tahoma" panose="020B0604030504040204" pitchFamily="34" charset="0"/>
                          <a:cs typeface="Tahoma" panose="020B0604030504040204" pitchFamily="34" charset="0"/>
                        </a:rPr>
                        <a:t>recommend to make few decorations, just </a:t>
                      </a:r>
                      <a:r>
                        <a:rPr lang="en-US" sz="900" b="0" spc="-1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colourful</a:t>
                      </a:r>
                      <a:r>
                        <a:rPr lang="en-US" sz="900" b="0" spc="-10" baseline="0" dirty="0">
                          <a:solidFill>
                            <a:schemeClr val="tx1"/>
                          </a:solidFill>
                          <a:latin typeface="Tahoma" panose="020B0604030504040204" pitchFamily="34" charset="0"/>
                          <a:ea typeface="Tahoma" panose="020B0604030504040204" pitchFamily="34" charset="0"/>
                          <a:cs typeface="Tahoma" panose="020B0604030504040204" pitchFamily="34" charset="0"/>
                        </a:rPr>
                        <a:t> lights.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spc="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Polina                                                   (99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564768"/>
                  </a:ext>
                </a:extLst>
              </a:tr>
              <a:tr h="370840">
                <a:tc>
                  <a:txBody>
                    <a:bodyPr/>
                    <a:lstStyle/>
                    <a:p>
                      <a:r>
                        <a:rPr lang="ru-RU" sz="900" b="1" dirty="0">
                          <a:solidFill>
                            <a:schemeClr val="tx1"/>
                          </a:solidFill>
                          <a:latin typeface="Tahoma" panose="020B0604030504040204" pitchFamily="34" charset="0"/>
                          <a:ea typeface="Tahoma" panose="020B0604030504040204" pitchFamily="34" charset="0"/>
                          <a:cs typeface="Tahoma" panose="020B0604030504040204" pitchFamily="34" charset="0"/>
                        </a:rPr>
                        <a:t>Вариант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32131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24132</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32241</a:t>
                      </a:r>
                      <a:endParaRPr lang="ru-RU" sz="9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Hello Adam,</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Thank you for your email. I’m glad to hear from you.</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You asked me about weekends. As for me, I usually spend my weekends in the street. We meet with friends and play football or go to a fast food restaurant. Actually, I have never spent a weekend alone. My parents have days off together with me and they can leave alone only for a few hours. Well, my plan for the next weekend is </a:t>
                      </a:r>
                      <a:r>
                        <a:rPr lang="en-US" sz="900" b="0" spc="-10" baseline="0" dirty="0">
                          <a:solidFill>
                            <a:schemeClr val="tx1"/>
                          </a:solidFill>
                          <a:latin typeface="Tahoma" panose="020B0604030504040204" pitchFamily="34" charset="0"/>
                          <a:ea typeface="Tahoma" panose="020B0604030504040204" pitchFamily="34" charset="0"/>
                          <a:cs typeface="Tahoma" panose="020B0604030504040204" pitchFamily="34" charset="0"/>
                        </a:rPr>
                        <a:t>going to the cinema. They will show a new adventure film.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Write back soon.</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Best wishes,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err="1">
                          <a:solidFill>
                            <a:schemeClr val="tx1"/>
                          </a:solidFill>
                          <a:latin typeface="Tahoma" panose="020B0604030504040204" pitchFamily="34" charset="0"/>
                          <a:ea typeface="Tahoma" panose="020B0604030504040204" pitchFamily="34" charset="0"/>
                          <a:cs typeface="Tahoma" panose="020B0604030504040204" pitchFamily="34" charset="0"/>
                        </a:rPr>
                        <a:t>Klim</a:t>
                      </a:r>
                      <a:r>
                        <a:rPr lang="en-US" sz="900" b="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900" b="0" dirty="0">
                          <a:solidFill>
                            <a:schemeClr val="tx1"/>
                          </a:solidFill>
                          <a:latin typeface="Tahoma" panose="020B0604030504040204" pitchFamily="34" charset="0"/>
                          <a:ea typeface="Tahoma" panose="020B0604030504040204" pitchFamily="34" charset="0"/>
                          <a:cs typeface="Tahoma" panose="020B0604030504040204" pitchFamily="34" charset="0"/>
                        </a:rPr>
                        <a:t>(94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859176"/>
                  </a:ext>
                </a:extLst>
              </a:tr>
            </a:tbl>
          </a:graphicData>
        </a:graphic>
      </p:graphicFrame>
      <p:sp>
        <p:nvSpPr>
          <p:cNvPr id="2" name="TextBox 1">
            <a:extLst>
              <a:ext uri="{FF2B5EF4-FFF2-40B4-BE49-F238E27FC236}">
                <a16:creationId xmlns:a16="http://schemas.microsoft.com/office/drawing/2014/main" id="{0E66A96F-913A-0CD2-6C1B-FD6BE3E297A4}"/>
              </a:ext>
            </a:extLst>
          </p:cNvPr>
          <p:cNvSpPr txBox="1"/>
          <p:nvPr/>
        </p:nvSpPr>
        <p:spPr>
          <a:xfrm>
            <a:off x="3247980" y="9443471"/>
            <a:ext cx="362041" cy="276999"/>
          </a:xfrm>
          <a:prstGeom prst="rect">
            <a:avLst/>
          </a:prstGeom>
          <a:noFill/>
        </p:spPr>
        <p:txBody>
          <a:bodyPr wrap="square" rtlCol="0">
            <a:spAutoFit/>
          </a:bodyPr>
          <a:lstStyle/>
          <a:p>
            <a:r>
              <a:rPr lang="en-US" sz="1200" dirty="0"/>
              <a:t>42</a:t>
            </a:r>
            <a:endParaRPr lang="ru-RU" sz="1200" dirty="0"/>
          </a:p>
        </p:txBody>
      </p:sp>
    </p:spTree>
    <p:extLst>
      <p:ext uri="{BB962C8B-B14F-4D97-AF65-F5344CB8AC3E}">
        <p14:creationId xmlns:p14="http://schemas.microsoft.com/office/powerpoint/2010/main" val="180978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929CB1-D693-0DA7-301D-0206752205E8}"/>
              </a:ext>
            </a:extLst>
          </p:cNvPr>
          <p:cNvSpPr txBox="1"/>
          <p:nvPr/>
        </p:nvSpPr>
        <p:spPr>
          <a:xfrm>
            <a:off x="0" y="102903"/>
            <a:ext cx="6858000" cy="338554"/>
          </a:xfrm>
          <a:prstGeom prst="rect">
            <a:avLst/>
          </a:prstGeom>
          <a:noFill/>
        </p:spPr>
        <p:txBody>
          <a:bodyPr wrap="square" rtlCol="0">
            <a:spAutoFit/>
          </a:bodyPr>
          <a:lstStyle/>
          <a:p>
            <a:pPr algn="ctr"/>
            <a:r>
              <a:rPr lang="ru-RU" sz="1600" b="1" dirty="0"/>
              <a:t>ТЕКСТЫ ДЛЯ АУДИРОВАНИЯ</a:t>
            </a:r>
          </a:p>
        </p:txBody>
      </p:sp>
      <p:sp>
        <p:nvSpPr>
          <p:cNvPr id="5" name="TextBox 4">
            <a:extLst>
              <a:ext uri="{FF2B5EF4-FFF2-40B4-BE49-F238E27FC236}">
                <a16:creationId xmlns:a16="http://schemas.microsoft.com/office/drawing/2014/main" id="{BDF2B063-BCA2-10B9-01CC-8D68B8B2CB58}"/>
              </a:ext>
            </a:extLst>
          </p:cNvPr>
          <p:cNvSpPr txBox="1"/>
          <p:nvPr/>
        </p:nvSpPr>
        <p:spPr>
          <a:xfrm>
            <a:off x="209550" y="527465"/>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1</a:t>
            </a: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874360"/>
            <a:ext cx="6438899" cy="6186309"/>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Excuse me! I’d like to buy a ticket to Chicago, please.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Of course! Are you looking for a one-way ticket or round trip?</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Just a one-way for now.</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What day are you planning to travel?</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I’m hoping to leave tomorrow morning, if there are still seats available.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Let me check that for you. Yes, we have availability. The earliest train leaves at 7:30 AM. Does that suit you?</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Yes, that’s perfect! How much is the ticket?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A regular ticket is $75 and a first-class ticket is for $150, which includes meal service and access to the lounge. We also have an option for priority boarding for $10 extra.</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 think I’ll stick with the regular ticket for now.</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OK, that’ll be $75. Would you like to pay by card or cash?</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I’ll pay with my credit card.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Alright, just swipe it here. Great! Here’s your ticket.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Thank you! Can you tell me where I can find the platform?</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Yes, absolutely. Just head out of this building and follow the signs to Platform 3. There’ll be more signs once you get closer.</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Perfect! Thanks for your help.</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You’re welcome! Have a great trip to Chicago!</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43</a:t>
            </a:r>
            <a:endParaRPr lang="ru-RU" sz="1200" dirty="0"/>
          </a:p>
        </p:txBody>
      </p:sp>
      <p:sp>
        <p:nvSpPr>
          <p:cNvPr id="3" name="TextBox 2">
            <a:extLst>
              <a:ext uri="{FF2B5EF4-FFF2-40B4-BE49-F238E27FC236}">
                <a16:creationId xmlns:a16="http://schemas.microsoft.com/office/drawing/2014/main" id="{0D372FBC-E1AF-DA93-0CE7-07CCF73F20E9}"/>
              </a:ext>
            </a:extLst>
          </p:cNvPr>
          <p:cNvSpPr txBox="1"/>
          <p:nvPr/>
        </p:nvSpPr>
        <p:spPr>
          <a:xfrm>
            <a:off x="209550" y="890472"/>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2888901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2</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6740307"/>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Excuse me, could you help me find the gluten-free pasta?</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Of course! It’s right down this aisle on your left, next to the organic sauces. Do you need any recommendations?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Yes, actually. I’ve tried a couple of brands, but I’m still searching for something that tastes good.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I totally understand! A lot of people are delighted with the brand “Pasta Bella.” It has a nice texture and holds up really well in sauces. Would you like to try it?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That sounds great! What about the sauces? Are there any that are gluten-free as well?</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Yes, we have a few options! The marinara sauce by “Garden Fresh” is both gluten-free and organic. It goes well with any pasta. Would you like me to show you where it is?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Yes, please! I’m also trying to eat healthier, so organic sounds perfect.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Right this way! Here it is. </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Thank you. What about snacks? Do you have any gluten-free snacks to recommend?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Absolutely! We have a section for gluten-free snacks over here. The rice cakes are popular choices.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Oh, I’ve seen those rice cakes online! I’ll definitely pick up a pack. Thank you for your help!</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My pleasure! If you need any more assistance while you shop, just let me know. Happy cooking!</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44</a:t>
            </a:r>
            <a:endParaRPr lang="ru-RU" sz="1200" dirty="0"/>
          </a:p>
        </p:txBody>
      </p:sp>
      <p:sp>
        <p:nvSpPr>
          <p:cNvPr id="3" name="TextBox 2">
            <a:extLst>
              <a:ext uri="{FF2B5EF4-FFF2-40B4-BE49-F238E27FC236}">
                <a16:creationId xmlns:a16="http://schemas.microsoft.com/office/drawing/2014/main" id="{AB9026B9-666A-F8BD-4679-95EBA0193A74}"/>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2673471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3</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6924973"/>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Excuse me! Do you have a moment?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Sure! What’s up?</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I’m trying to find the nearest coffee shop. Can you tell me the way, please?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Oh, absolutely! There’s a great little café just down that way. It’s called “Coffe</a:t>
            </a:r>
            <a:r>
              <a:rPr lang="en-US" sz="1200" dirty="0">
                <a:latin typeface="Tahoma" panose="020B0604030504040204" pitchFamily="34" charset="0"/>
                <a:ea typeface="Tahoma" panose="020B0604030504040204" pitchFamily="34" charset="0"/>
                <a:cs typeface="Tahoma" panose="020B0604030504040204" pitchFamily="34" charset="0"/>
              </a:rPr>
              <a:t>e Time</a:t>
            </a:r>
            <a:r>
              <a:rPr lang="en-US" sz="1200" b="0" i="0" dirty="0">
                <a:effectLst/>
                <a:latin typeface="Tahoma" panose="020B0604030504040204" pitchFamily="34" charset="0"/>
                <a:ea typeface="Tahoma" panose="020B0604030504040204" pitchFamily="34" charset="0"/>
                <a:cs typeface="Tahoma" panose="020B0604030504040204" pitchFamily="34" charset="0"/>
              </a:rPr>
              <a:t>“. They have amazing lattes.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Perfect! I could use a good caffeine boost. Do you often go there?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Yeah, I love it! The atmosphere is really </a:t>
            </a:r>
            <a:r>
              <a:rPr lang="en-US" sz="1200" b="0" i="0" dirty="0" err="1">
                <a:effectLst/>
                <a:latin typeface="Tahoma" panose="020B0604030504040204" pitchFamily="34" charset="0"/>
                <a:ea typeface="Tahoma" panose="020B0604030504040204" pitchFamily="34" charset="0"/>
                <a:cs typeface="Tahoma" panose="020B0604030504040204" pitchFamily="34" charset="0"/>
              </a:rPr>
              <a:t>cosy</a:t>
            </a:r>
            <a:r>
              <a:rPr lang="en-US" sz="1200" b="0" i="0" dirty="0">
                <a:effectLst/>
                <a:latin typeface="Tahoma" panose="020B0604030504040204" pitchFamily="34" charset="0"/>
                <a:ea typeface="Tahoma" panose="020B0604030504040204" pitchFamily="34" charset="0"/>
                <a:cs typeface="Tahoma" panose="020B0604030504040204" pitchFamily="34" charset="0"/>
              </a:rPr>
              <a:t>, and the baristas are super friendly. Plus, they have live music on weekends!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Sounds like my kind of place. I’m new in town, actually. Just moved here last week.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Welcome! How are you finding it so far?</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It’s great! So much energy everywhere. I try to visit a new place every day, but I definitely get lost easily.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I think we all do at first! Just remember, it’s okay to get lost. You may find a place that will become your </a:t>
            </a:r>
            <a:r>
              <a:rPr lang="en-US" sz="1200" b="0" i="0" dirty="0" err="1">
                <a:effectLst/>
                <a:latin typeface="Tahoma" panose="020B0604030504040204" pitchFamily="34" charset="0"/>
                <a:ea typeface="Tahoma" panose="020B0604030504040204" pitchFamily="34" charset="0"/>
                <a:cs typeface="Tahoma" panose="020B0604030504040204" pitchFamily="34" charset="0"/>
              </a:rPr>
              <a:t>favourite</a:t>
            </a:r>
            <a:r>
              <a:rPr lang="en-US" sz="1200" b="0" i="0" dirty="0">
                <a:effectLst/>
                <a:latin typeface="Tahoma" panose="020B0604030504040204" pitchFamily="34" charset="0"/>
                <a:ea typeface="Tahoma" panose="020B0604030504040204" pitchFamily="34" charset="0"/>
                <a:cs typeface="Tahoma" panose="020B0604030504040204" pitchFamily="34" charset="0"/>
              </a:rPr>
              <a:t> one.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Great advice! I’ll definitely keep that in mind. Do you recommend any locations that I should visit?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Well, if you like parks, there’s a really nice one called Riverfront Park. It’s perfect for a walk or a picnic.</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That sounds lovely! I might just do that this weekend. Thanks for the tip!</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No problem! Enjoy your coffee and the city.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I will! And maybe I’ll see you around.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Emily:</a:t>
            </a:r>
            <a:r>
              <a:rPr lang="en-US" sz="1200" b="0" i="0" dirty="0">
                <a:effectLst/>
                <a:latin typeface="Tahoma" panose="020B0604030504040204" pitchFamily="34" charset="0"/>
                <a:ea typeface="Tahoma" panose="020B0604030504040204" pitchFamily="34" charset="0"/>
                <a:cs typeface="Tahoma" panose="020B0604030504040204" pitchFamily="34" charset="0"/>
              </a:rPr>
              <a:t> Yeah, who knows? Have a great day!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Jack:</a:t>
            </a:r>
            <a:r>
              <a:rPr lang="en-US" sz="1200" b="0" i="0" dirty="0">
                <a:effectLst/>
                <a:latin typeface="Tahoma" panose="020B0604030504040204" pitchFamily="34" charset="0"/>
                <a:ea typeface="Tahoma" panose="020B0604030504040204" pitchFamily="34" charset="0"/>
                <a:cs typeface="Tahoma" panose="020B0604030504040204" pitchFamily="34" charset="0"/>
              </a:rPr>
              <a:t> You too!</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45</a:t>
            </a:r>
            <a:endParaRPr lang="ru-RU" sz="1200" dirty="0"/>
          </a:p>
        </p:txBody>
      </p:sp>
      <p:sp>
        <p:nvSpPr>
          <p:cNvPr id="3" name="TextBox 2">
            <a:extLst>
              <a:ext uri="{FF2B5EF4-FFF2-40B4-BE49-F238E27FC236}">
                <a16:creationId xmlns:a16="http://schemas.microsoft.com/office/drawing/2014/main" id="{9A2C3BCD-8FCA-FF42-E360-58EB273B0E08}"/>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1038343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4</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5" y="1674335"/>
            <a:ext cx="6438899" cy="7478970"/>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Good evening! Welcome to Star Cinemas! How can I help you today?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Hi there! I’d like to buy two tickets for the 7:30 showing of "Galactic Adventures“, please.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Of course! That’s a great choice! Just to confirm, would you like to sit in the regular seating or the premium section?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What’s the difference?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The premium section has wider seats and more legroom.</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Sounds attractive! How much are the premium tickets?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They’re $15 each, while the regular tickets are $12.</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I’ll take the premium tickets, then. Let’s do that!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Excellent choice! So that’ll be $30 in total. How would you like to pay?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I’ll use my credit card.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Great! Just slide your card in the reader when you’re ready. </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By the way, do you have any recommendations for snacks? I heard the popcorn here is amazing.</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Oh, absolutely! Our popcorn is really popular. We also have a variety of candy and nachos. You can even get a combo deal if you want to save a bit.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What’s in the combo?</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You can get a large popcorn and a drink for just $10. It'll save you a couple of dollars compared to buying them separately.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That sounds pretty good! I’ll take the combo, please.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You got it! So that’ll be $40 total, just to confirm.</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Here’s my card again.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Cashier:</a:t>
            </a:r>
            <a:r>
              <a:rPr lang="en-US" sz="1200" b="0" i="0" dirty="0">
                <a:effectLst/>
                <a:latin typeface="Tahoma" panose="020B0604030504040204" pitchFamily="34" charset="0"/>
                <a:ea typeface="Tahoma" panose="020B0604030504040204" pitchFamily="34" charset="0"/>
                <a:cs typeface="Tahoma" panose="020B0604030504040204" pitchFamily="34" charset="0"/>
              </a:rPr>
              <a:t> All set! Here are your two premium tickets, and here’s your combo! Enjoy the movie</a:t>
            </a:r>
            <a:r>
              <a:rPr lang="ru-RU" sz="1200" b="0" i="0" dirty="0">
                <a:effectLst/>
                <a:latin typeface="Tahoma" panose="020B0604030504040204" pitchFamily="34" charset="0"/>
                <a:ea typeface="Tahoma" panose="020B0604030504040204" pitchFamily="34" charset="0"/>
                <a:cs typeface="Tahoma" panose="020B0604030504040204" pitchFamily="34" charset="0"/>
              </a:rPr>
              <a:t>!</a:t>
            </a:r>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Thank you very much! </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46</a:t>
            </a:r>
            <a:endParaRPr lang="ru-RU" sz="1200" dirty="0"/>
          </a:p>
        </p:txBody>
      </p:sp>
      <p:sp>
        <p:nvSpPr>
          <p:cNvPr id="3" name="TextBox 2">
            <a:extLst>
              <a:ext uri="{FF2B5EF4-FFF2-40B4-BE49-F238E27FC236}">
                <a16:creationId xmlns:a16="http://schemas.microsoft.com/office/drawing/2014/main" id="{FEFA06ED-3546-EF01-0337-00308F8E2EE8}"/>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3517748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5</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7663636"/>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Excuse me! I’m trying to find a cozy sweater for the winter. Do you have any recommendations? </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Absolutely! We just got some lovely cashmere sweaters that are incredibly soft and warm. </a:t>
            </a:r>
          </a:p>
          <a:p>
            <a:pPr algn="just"/>
            <a:r>
              <a:rPr lang="en-US" sz="1200" b="1" dirty="0">
                <a:latin typeface="Tahoma" panose="020B0604030504040204" pitchFamily="34" charset="0"/>
                <a:ea typeface="Tahoma" panose="020B0604030504040204" pitchFamily="34" charset="0"/>
                <a:cs typeface="Tahoma" panose="020B0604030504040204" pitchFamily="34" charset="0"/>
              </a:rPr>
              <a:t>Customer: </a:t>
            </a:r>
            <a:r>
              <a:rPr lang="en-US" sz="1200" b="0" i="0" dirty="0">
                <a:effectLst/>
                <a:latin typeface="Tahoma" panose="020B0604030504040204" pitchFamily="34" charset="0"/>
                <a:ea typeface="Tahoma" panose="020B0604030504040204" pitchFamily="34" charset="0"/>
                <a:cs typeface="Tahoma" panose="020B0604030504040204" pitchFamily="34" charset="0"/>
              </a:rPr>
              <a:t>That sounds great! I’m looking for something that will keep me warm but also looks stylish.</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 </a:t>
            </a:r>
            <a:r>
              <a:rPr lang="en-US" sz="1200" b="0" i="0" dirty="0">
                <a:effectLst/>
                <a:latin typeface="Tahoma" panose="020B0604030504040204" pitchFamily="34" charset="0"/>
                <a:ea typeface="Tahoma" panose="020B0604030504040204" pitchFamily="34" charset="0"/>
                <a:cs typeface="Tahoma" panose="020B0604030504040204" pitchFamily="34" charset="0"/>
              </a:rPr>
              <a:t>What </a:t>
            </a:r>
            <a:r>
              <a:rPr lang="en-US" sz="1200" b="0" i="0" dirty="0" err="1">
                <a:effectLst/>
                <a:latin typeface="Tahoma" panose="020B0604030504040204" pitchFamily="34" charset="0"/>
                <a:ea typeface="Tahoma" panose="020B0604030504040204" pitchFamily="34" charset="0"/>
                <a:cs typeface="Tahoma" panose="020B0604030504040204" pitchFamily="34" charset="0"/>
              </a:rPr>
              <a:t>colour</a:t>
            </a:r>
            <a:r>
              <a:rPr lang="en-US" sz="1200" b="0" i="0" dirty="0">
                <a:effectLst/>
                <a:latin typeface="Tahoma" panose="020B0604030504040204" pitchFamily="34" charset="0"/>
                <a:ea typeface="Tahoma" panose="020B0604030504040204" pitchFamily="34" charset="0"/>
                <a:cs typeface="Tahoma" panose="020B0604030504040204" pitchFamily="34" charset="0"/>
              </a:rPr>
              <a:t> are you looking for?</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 hope for the grey one, but I don’t mind other </a:t>
            </a:r>
            <a:r>
              <a:rPr lang="en-US" sz="1200" b="0" i="0" dirty="0" err="1">
                <a:effectLst/>
                <a:latin typeface="Tahoma" panose="020B0604030504040204" pitchFamily="34" charset="0"/>
                <a:ea typeface="Tahoma" panose="020B0604030504040204" pitchFamily="34" charset="0"/>
                <a:cs typeface="Tahoma" panose="020B0604030504040204" pitchFamily="34" charset="0"/>
              </a:rPr>
              <a:t>colours</a:t>
            </a:r>
            <a:r>
              <a:rPr lang="en-US" sz="1200" b="0" i="0" dirty="0">
                <a:effectLst/>
                <a:latin typeface="Tahoma" panose="020B0604030504040204" pitchFamily="34" charset="0"/>
                <a:ea typeface="Tahoma" panose="020B0604030504040204" pitchFamily="34" charset="0"/>
                <a:cs typeface="Tahoma" panose="020B0604030504040204" pitchFamily="34" charset="0"/>
              </a:rPr>
              <a:t> if grey is not on sale. </a:t>
            </a:r>
            <a:r>
              <a:rPr lang="en-US" sz="1200" dirty="0">
                <a:latin typeface="Tahoma" panose="020B0604030504040204" pitchFamily="34" charset="0"/>
                <a:ea typeface="Tahoma" panose="020B0604030504040204" pitchFamily="34" charset="0"/>
                <a:cs typeface="Tahoma" panose="020B0604030504040204" pitchFamily="34" charset="0"/>
              </a:rPr>
              <a:t>I need a </a:t>
            </a:r>
            <a:r>
              <a:rPr lang="en-US" sz="1200" b="0" i="0" dirty="0">
                <a:effectLst/>
                <a:latin typeface="Tahoma" panose="020B0604030504040204" pitchFamily="34" charset="0"/>
                <a:ea typeface="Tahoma" panose="020B0604030504040204" pitchFamily="34" charset="0"/>
                <a:cs typeface="Tahoma" panose="020B0604030504040204" pitchFamily="34" charset="0"/>
              </a:rPr>
              <a:t>sweater in a size medium.</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Just a moment! I’ll be right back… Great news! We do have </a:t>
            </a:r>
            <a:r>
              <a:rPr lang="en-US" sz="1200" dirty="0">
                <a:latin typeface="Tahoma" panose="020B0604030504040204" pitchFamily="34" charset="0"/>
                <a:ea typeface="Tahoma" panose="020B0604030504040204" pitchFamily="34" charset="0"/>
                <a:cs typeface="Tahoma" panose="020B0604030504040204" pitchFamily="34" charset="0"/>
              </a:rPr>
              <a:t>a grey sweater</a:t>
            </a:r>
            <a:r>
              <a:rPr lang="en-US" sz="1200" b="0" i="0" dirty="0">
                <a:effectLst/>
                <a:latin typeface="Tahoma" panose="020B0604030504040204" pitchFamily="34" charset="0"/>
                <a:ea typeface="Tahoma" panose="020B0604030504040204" pitchFamily="34" charset="0"/>
                <a:cs typeface="Tahoma" panose="020B0604030504040204" pitchFamily="34" charset="0"/>
              </a:rPr>
              <a:t> in medium. Here you are!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Oh, this feels really soft! Is it machine washable?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Yes, it is! Just make sure to wash it in cold water and air dry for the best results.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That sounds perfect. Do you have any matching scarves?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We have some lovely scarves over here! This one in blue </a:t>
            </a:r>
            <a:r>
              <a:rPr lang="en-US" sz="1200" b="0" i="0" dirty="0" err="1">
                <a:effectLst/>
                <a:latin typeface="Tahoma" panose="020B0604030504040204" pitchFamily="34" charset="0"/>
                <a:ea typeface="Tahoma" panose="020B0604030504040204" pitchFamily="34" charset="0"/>
                <a:cs typeface="Tahoma" panose="020B0604030504040204" pitchFamily="34" charset="0"/>
              </a:rPr>
              <a:t>colour</a:t>
            </a:r>
            <a:r>
              <a:rPr lang="en-US" sz="1200" b="0" i="0" dirty="0">
                <a:effectLst/>
                <a:latin typeface="Tahoma" panose="020B0604030504040204" pitchFamily="34" charset="0"/>
                <a:ea typeface="Tahoma" panose="020B0604030504040204" pitchFamily="34" charset="0"/>
                <a:cs typeface="Tahoma" panose="020B0604030504040204" pitchFamily="34" charset="0"/>
              </a:rPr>
              <a:t> might look great with the grey sweater and brighten up the look.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I love this! How much is it?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That one is $25. It's really two-sided; you can wear it </a:t>
            </a:r>
            <a:r>
              <a:rPr lang="en-US" sz="1200" dirty="0">
                <a:latin typeface="Tahoma" panose="020B0604030504040204" pitchFamily="34" charset="0"/>
                <a:ea typeface="Tahoma" panose="020B0604030504040204" pitchFamily="34" charset="0"/>
                <a:cs typeface="Tahoma" panose="020B0604030504040204" pitchFamily="34" charset="0"/>
              </a:rPr>
              <a:t>o</a:t>
            </a:r>
            <a:r>
              <a:rPr lang="en-US" sz="1200" b="0" i="0" dirty="0">
                <a:effectLst/>
                <a:latin typeface="Tahoma" panose="020B0604030504040204" pitchFamily="34" charset="0"/>
                <a:ea typeface="Tahoma" panose="020B0604030504040204" pitchFamily="34" charset="0"/>
                <a:cs typeface="Tahoma" panose="020B0604030504040204" pitchFamily="34" charset="0"/>
              </a:rPr>
              <a:t>n the dark or light side</a:t>
            </a:r>
            <a:r>
              <a:rPr lang="en-US" sz="1200" dirty="0">
                <a:latin typeface="Tahoma" panose="020B0604030504040204" pitchFamily="34" charset="0"/>
                <a:ea typeface="Tahoma" panose="020B0604030504040204" pitchFamily="34" charset="0"/>
                <a:cs typeface="Tahoma" panose="020B0604030504040204" pitchFamily="34" charset="0"/>
              </a:rPr>
              <a:t>.</a:t>
            </a:r>
            <a:r>
              <a:rPr lang="en-US" sz="1200" b="0" i="0" dirty="0">
                <a:solidFill>
                  <a:srgbClr val="1E293B"/>
                </a:solidFill>
                <a:effectLst/>
                <a:latin typeface="courier"/>
              </a:rPr>
              <a:t> </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Nice! I will take both the sweater and </a:t>
            </a:r>
            <a:r>
              <a:rPr lang="en-US" sz="1200" dirty="0">
                <a:latin typeface="Tahoma" panose="020B0604030504040204" pitchFamily="34" charset="0"/>
                <a:ea typeface="Tahoma" panose="020B0604030504040204" pitchFamily="34" charset="0"/>
                <a:cs typeface="Tahoma" panose="020B0604030504040204" pitchFamily="34" charset="0"/>
              </a:rPr>
              <a:t>the</a:t>
            </a:r>
            <a:r>
              <a:rPr lang="en-US" sz="1200" b="0" i="0" dirty="0">
                <a:effectLst/>
                <a:latin typeface="Tahoma" panose="020B0604030504040204" pitchFamily="34" charset="0"/>
                <a:ea typeface="Tahoma" panose="020B0604030504040204" pitchFamily="34" charset="0"/>
                <a:cs typeface="Tahoma" panose="020B0604030504040204" pitchFamily="34" charset="0"/>
              </a:rPr>
              <a:t> scarf. </a:t>
            </a:r>
          </a:p>
          <a:p>
            <a:pPr algn="just"/>
            <a:r>
              <a:rPr lang="en-US" sz="1200" b="1" dirty="0">
                <a:latin typeface="Tahoma" panose="020B0604030504040204" pitchFamily="34" charset="0"/>
                <a:ea typeface="Tahoma" panose="020B0604030504040204" pitchFamily="34" charset="0"/>
                <a:cs typeface="Tahoma" panose="020B0604030504040204" pitchFamily="34" charset="0"/>
              </a:rPr>
              <a:t>Shop Assistant: </a:t>
            </a:r>
            <a:r>
              <a:rPr lang="en-US" sz="1200" dirty="0">
                <a:latin typeface="Tahoma" panose="020B0604030504040204" pitchFamily="34" charset="0"/>
                <a:ea typeface="Tahoma" panose="020B0604030504040204" pitchFamily="34" charset="0"/>
                <a:cs typeface="Tahoma" panose="020B0604030504040204" pitchFamily="34" charset="0"/>
              </a:rPr>
              <a:t>Great choice! </a:t>
            </a:r>
            <a:r>
              <a:rPr lang="en-US" sz="1200" b="0" i="0" dirty="0">
                <a:effectLst/>
                <a:latin typeface="Tahoma" panose="020B0604030504040204" pitchFamily="34" charset="0"/>
                <a:ea typeface="Tahoma" panose="020B0604030504040204" pitchFamily="34" charset="0"/>
                <a:cs typeface="Tahoma" panose="020B0604030504040204" pitchFamily="34" charset="0"/>
              </a:rPr>
              <a:t>I will get them wrapped up for you. That will be $100 in total.</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a:t>
            </a:r>
            <a:r>
              <a:rPr lang="en-US" sz="1200" b="0" i="0" dirty="0">
                <a:effectLst/>
                <a:latin typeface="Tahoma" panose="020B0604030504040204" pitchFamily="34" charset="0"/>
                <a:ea typeface="Tahoma" panose="020B0604030504040204" pitchFamily="34" charset="0"/>
                <a:cs typeface="Tahoma" panose="020B0604030504040204" pitchFamily="34" charset="0"/>
              </a:rPr>
              <a:t> Can I pay by credit card?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Alright, just swipe it here. Great! Here’s your purchase and receipt.</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Have a great day!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Shop Assistant:</a:t>
            </a:r>
            <a:r>
              <a:rPr lang="en-US" sz="1200" b="0" i="0" dirty="0">
                <a:effectLst/>
                <a:latin typeface="Tahoma" panose="020B0604030504040204" pitchFamily="34" charset="0"/>
                <a:ea typeface="Tahoma" panose="020B0604030504040204" pitchFamily="34" charset="0"/>
                <a:cs typeface="Tahoma" panose="020B0604030504040204" pitchFamily="34" charset="0"/>
              </a:rPr>
              <a:t> The same to you! Take care!</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47</a:t>
            </a:r>
            <a:endParaRPr lang="ru-RU" sz="1200" dirty="0"/>
          </a:p>
        </p:txBody>
      </p:sp>
      <p:sp>
        <p:nvSpPr>
          <p:cNvPr id="3" name="TextBox 2">
            <a:extLst>
              <a:ext uri="{FF2B5EF4-FFF2-40B4-BE49-F238E27FC236}">
                <a16:creationId xmlns:a16="http://schemas.microsoft.com/office/drawing/2014/main" id="{94495950-4300-6700-987F-CAFF1B610952}"/>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1385930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6</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7294305"/>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Wow, this swimming pool is packed today! I didn’t expect to see so many people.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You are right! It feels like every family in the neighborhood decided to come at the same time. It’s like a mini ocean!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Exactly! But it’s nice to see everyone enjoying themselves. I can’t remember the last time I swam with this many people around.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Same here! It’s great energy. Have you tried the water slide yet? I hear it’s amazing.</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I haven’t dared yet! It looks a bit terrifying from up there. How about you?</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I overcame my fear! It’s such a rush! You should definitely try it. The first drop is heart-stopping, but then it's just a great fun.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Alright, you have convinced me. I’ll try later. What about the snack bar? Have you eaten anything?</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Yes! I had a giant sandwich and a milkshake. You have to try the mango flavor; it’s incredible.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Sounds delicious. I’ll go there after my swim. Do you come here often?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Not really, but I come here some weekends. It’s a nice break from the daily routine. How about you?</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I try to come at least once a week. It’s the best way to relax after a busy week. Plus, it is better than just sitting indoors.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Totally! And with summer just getting started, I can’t think of a better way to spend my Saturdays.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1:</a:t>
            </a:r>
            <a:r>
              <a:rPr lang="en-US" sz="1200" b="0" i="0" dirty="0">
                <a:effectLst/>
                <a:latin typeface="Tahoma" panose="020B0604030504040204" pitchFamily="34" charset="0"/>
                <a:ea typeface="Tahoma" panose="020B0604030504040204" pitchFamily="34" charset="0"/>
                <a:cs typeface="Tahoma" panose="020B0604030504040204" pitchFamily="34" charset="0"/>
              </a:rPr>
              <a:t> Agreed! Alright, I’m going to muster up some courage and take on that slide. Wish me luck!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Customer 2:</a:t>
            </a:r>
            <a:r>
              <a:rPr lang="en-US" sz="1200" b="0" i="0" dirty="0">
                <a:effectLst/>
                <a:latin typeface="Tahoma" panose="020B0604030504040204" pitchFamily="34" charset="0"/>
                <a:ea typeface="Tahoma" panose="020B0604030504040204" pitchFamily="34" charset="0"/>
                <a:cs typeface="Tahoma" panose="020B0604030504040204" pitchFamily="34" charset="0"/>
              </a:rPr>
              <a:t> You’ve got this! I’ll be here cheering you on. Let me know how it goes!</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48</a:t>
            </a:r>
            <a:endParaRPr lang="ru-RU" sz="1200" dirty="0"/>
          </a:p>
        </p:txBody>
      </p:sp>
      <p:sp>
        <p:nvSpPr>
          <p:cNvPr id="3" name="TextBox 2">
            <a:extLst>
              <a:ext uri="{FF2B5EF4-FFF2-40B4-BE49-F238E27FC236}">
                <a16:creationId xmlns:a16="http://schemas.microsoft.com/office/drawing/2014/main" id="{2ED9C6C1-076A-727A-6BC6-0F5AD28C0B4E}"/>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377126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B9A5D0-1D51-59F9-762C-0B091DCE92B2}"/>
              </a:ext>
            </a:extLst>
          </p:cNvPr>
          <p:cNvSpPr txBox="1"/>
          <p:nvPr/>
        </p:nvSpPr>
        <p:spPr>
          <a:xfrm>
            <a:off x="723566" y="370830"/>
            <a:ext cx="5895891" cy="32316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Вашего друга по переписке Марка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ему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его вопроса. При ответе учитывайте правила оформления письма. Адрес и дату писать не надо. Поблагодарите друга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153756395"/>
              </p:ext>
            </p:extLst>
          </p:nvPr>
        </p:nvGraphicFramePr>
        <p:xfrm>
          <a:off x="829209" y="851086"/>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Mark@mail.uk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Music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Our teacher suggests going to a classical music concert. To tell the truth, I’m not really happy about this idea.</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 genre of music do you prefer? Which singer’s concert would you like to visit? Can you play any musical 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98669" y="9443471"/>
            <a:ext cx="260662" cy="276999"/>
          </a:xfrm>
          <a:prstGeom prst="rect">
            <a:avLst/>
          </a:prstGeom>
          <a:noFill/>
        </p:spPr>
        <p:txBody>
          <a:bodyPr wrap="square" rtlCol="0">
            <a:spAutoFit/>
          </a:bodyPr>
          <a:lstStyle/>
          <a:p>
            <a:r>
              <a:rPr lang="ru-RU" sz="1200" dirty="0"/>
              <a:t>4</a:t>
            </a:r>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1</a:t>
            </a:r>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2691750858"/>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Mark@mail.uk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Music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2482549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7</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7109639"/>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Can you believe we're finally here, Jake? The circus! Look at those lights!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It’s… definitely a new experience for me. I’ve never been to a circus before.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Oh, you will get a lot of pleasure! The acrobats, the clowns, the animals! It’s pure magic!</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I don’t know, Emma. What if it’s not as great as everyone says? What if the clowns are scary?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Trust me, clowns can be a bit silly at times, but they’re all part of the fun! Plus, the jugglers and the tightrope walkers will blow your mind!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Tightrope walkers? I can’t even walk straight on solid ground.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That’s the beauty of it! They practice for years. Just wait until you see how graceful they are up there.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I guess that’s one way to deal with fear of heights — balance on a tiny rope above the ground.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Exactly! And don’t forget about the animals. I heard there’s a lion tamer here. Imagine that!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A lion tamer? That sounds dangerous! What if the lion decides it’s snack time?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That’s the thrill! It's all part of the show. But I promise, they have a great bond with the animals.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Alright, I’ll keep an open mind. Just promise me no surprises… like a clown popping out of nowhere!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I can’t make any promises! But I guarantee you’ll be entertained. Now come on, let’s go find our seats!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Jake:</a:t>
            </a:r>
            <a:r>
              <a:rPr lang="en-US" sz="1200" b="0" i="0" dirty="0">
                <a:effectLst/>
                <a:latin typeface="Tahoma" panose="020B0604030504040204" pitchFamily="34" charset="0"/>
                <a:ea typeface="Tahoma" panose="020B0604030504040204" pitchFamily="34" charset="0"/>
                <a:cs typeface="Tahoma" panose="020B0604030504040204" pitchFamily="34" charset="0"/>
              </a:rPr>
              <a:t> Okay, lead the way! But if I scream during the lion act, you will buy me popcorn!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Deal! And don’t worry, you’re going to love it. Just accept the chaos!</a:t>
            </a:r>
          </a:p>
          <a:p>
            <a:br>
              <a:rPr lang="en-US" sz="1200" dirty="0"/>
            </a:br>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49</a:t>
            </a:r>
            <a:endParaRPr lang="ru-RU" sz="1200" dirty="0"/>
          </a:p>
        </p:txBody>
      </p:sp>
      <p:sp>
        <p:nvSpPr>
          <p:cNvPr id="3" name="TextBox 2">
            <a:extLst>
              <a:ext uri="{FF2B5EF4-FFF2-40B4-BE49-F238E27FC236}">
                <a16:creationId xmlns:a16="http://schemas.microsoft.com/office/drawing/2014/main" id="{133903FD-9C72-27EB-C305-89AC07501D7E}"/>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1876823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8</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7478970"/>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Teacher:</a:t>
            </a:r>
            <a:r>
              <a:rPr lang="en-US" sz="1200" b="0" i="0" dirty="0">
                <a:effectLst/>
                <a:latin typeface="Tahoma" panose="020B0604030504040204" pitchFamily="34" charset="0"/>
                <a:ea typeface="Tahoma" panose="020B0604030504040204" pitchFamily="34" charset="0"/>
                <a:cs typeface="Tahoma" panose="020B0604030504040204" pitchFamily="34" charset="0"/>
              </a:rPr>
              <a:t> Alright, everyone, let’s take a moment to reflect on our science project. Lucy, could you share with the class what you found most interesting?</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Lucy:</a:t>
            </a:r>
            <a:r>
              <a:rPr lang="en-US" sz="1200" b="0" i="0" dirty="0">
                <a:effectLst/>
                <a:latin typeface="Tahoma" panose="020B0604030504040204" pitchFamily="34" charset="0"/>
                <a:ea typeface="Tahoma" panose="020B0604030504040204" pitchFamily="34" charset="0"/>
                <a:cs typeface="Tahoma" panose="020B0604030504040204" pitchFamily="34" charset="0"/>
              </a:rPr>
              <a:t> Sure! I found it really cool how plants can communicate with each other through their roots. I didn’t know they could do that!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Teacher:</a:t>
            </a:r>
            <a:r>
              <a:rPr lang="en-US" sz="1200" b="0" i="0" dirty="0">
                <a:effectLst/>
                <a:latin typeface="Tahoma" panose="020B0604030504040204" pitchFamily="34" charset="0"/>
                <a:ea typeface="Tahoma" panose="020B0604030504040204" pitchFamily="34" charset="0"/>
                <a:cs typeface="Tahoma" panose="020B0604030504040204" pitchFamily="34" charset="0"/>
              </a:rPr>
              <a:t> That’s a fascinating topic, Lucy! It’s amazing how interconnected nature is. What led you to explore that aspect of plant life?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Lucy:</a:t>
            </a:r>
            <a:r>
              <a:rPr lang="en-US" sz="1200" b="0" i="0" dirty="0">
                <a:effectLst/>
                <a:latin typeface="Tahoma" panose="020B0604030504040204" pitchFamily="34" charset="0"/>
                <a:ea typeface="Tahoma" panose="020B0604030504040204" pitchFamily="34" charset="0"/>
                <a:cs typeface="Tahoma" panose="020B0604030504040204" pitchFamily="34" charset="0"/>
              </a:rPr>
              <a:t> Well, I was curious about why my plants at home sometimes seem to blossom and other times not. Then I read about how they send signals to each other for help.</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Teacher:</a:t>
            </a:r>
            <a:r>
              <a:rPr lang="en-US" sz="1200" b="0" i="0" dirty="0">
                <a:effectLst/>
                <a:latin typeface="Tahoma" panose="020B0604030504040204" pitchFamily="34" charset="0"/>
                <a:ea typeface="Tahoma" panose="020B0604030504040204" pitchFamily="34" charset="0"/>
                <a:cs typeface="Tahoma" panose="020B0604030504040204" pitchFamily="34" charset="0"/>
              </a:rPr>
              <a:t> That’s a great example of curiosity leading to discovery! Do you think there are ways we can encourage our plants to grow better?</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Lucy:</a:t>
            </a:r>
            <a:r>
              <a:rPr lang="en-US" sz="1200" b="0" i="0" dirty="0">
                <a:effectLst/>
                <a:latin typeface="Tahoma" panose="020B0604030504040204" pitchFamily="34" charset="0"/>
                <a:ea typeface="Tahoma" panose="020B0604030504040204" pitchFamily="34" charset="0"/>
                <a:cs typeface="Tahoma" panose="020B0604030504040204" pitchFamily="34" charset="0"/>
              </a:rPr>
              <a:t> Maybe if we put different plants together, they could help each other? I read that when a plant is under stress from pests, it can release chemicals that warn other plants. Those plants can then prepare their defenses.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Teacher:</a:t>
            </a:r>
            <a:r>
              <a:rPr lang="en-US" sz="1200" b="0" i="0" dirty="0">
                <a:effectLst/>
                <a:latin typeface="Tahoma" panose="020B0604030504040204" pitchFamily="34" charset="0"/>
                <a:ea typeface="Tahoma" panose="020B0604030504040204" pitchFamily="34" charset="0"/>
                <a:cs typeface="Tahoma" panose="020B0604030504040204" pitchFamily="34" charset="0"/>
              </a:rPr>
              <a:t> Exactly! That’s called chemical signaling. It’s like a community alert system for plants.</a:t>
            </a:r>
            <a:r>
              <a:rPr lang="en-US" sz="1200" dirty="0">
                <a:solidFill>
                  <a:srgbClr val="1E293B"/>
                </a:solidFill>
                <a:latin typeface="courier"/>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It’s a wonderful concept. Do you plan to include that in your project?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Lucy:</a:t>
            </a:r>
            <a:r>
              <a:rPr lang="en-US" sz="1200" b="0" i="0" dirty="0">
                <a:effectLst/>
                <a:latin typeface="Tahoma" panose="020B0604030504040204" pitchFamily="34" charset="0"/>
                <a:ea typeface="Tahoma" panose="020B0604030504040204" pitchFamily="34" charset="0"/>
                <a:cs typeface="Tahoma" panose="020B0604030504040204" pitchFamily="34" charset="0"/>
              </a:rPr>
              <a:t>  Yes! I want to create a diagram showing how the signals work. But, I’m not sure how to illustrate the system of communication effectively.</a:t>
            </a:r>
          </a:p>
          <a:p>
            <a:pPr algn="just"/>
            <a:r>
              <a:rPr lang="en-US" sz="1200" b="1" dirty="0">
                <a:latin typeface="Tahoma" panose="020B0604030504040204" pitchFamily="34" charset="0"/>
                <a:ea typeface="Tahoma" panose="020B0604030504040204" pitchFamily="34" charset="0"/>
                <a:cs typeface="Tahoma" panose="020B0604030504040204" pitchFamily="34" charset="0"/>
              </a:rPr>
              <a:t>Teacher</a:t>
            </a:r>
            <a:r>
              <a:rPr lang="en-US" sz="1200" b="1" i="0" dirty="0">
                <a:effectLst/>
                <a:latin typeface="Tahoma" panose="020B0604030504040204" pitchFamily="34" charset="0"/>
                <a:ea typeface="Tahoma" panose="020B0604030504040204" pitchFamily="34" charset="0"/>
                <a:cs typeface="Tahoma" panose="020B0604030504040204" pitchFamily="34" charset="0"/>
              </a:rPr>
              <a:t>:</a:t>
            </a:r>
            <a:r>
              <a:rPr lang="en-US" sz="1200" b="0" i="0" dirty="0">
                <a:effectLst/>
                <a:latin typeface="Tahoma" panose="020B0604030504040204" pitchFamily="34" charset="0"/>
                <a:ea typeface="Tahoma" panose="020B0604030504040204" pitchFamily="34" charset="0"/>
                <a:cs typeface="Tahoma" panose="020B0604030504040204" pitchFamily="34" charset="0"/>
              </a:rPr>
              <a:t> That’s a great idea! You could use different colors for each plant and the roots. </a:t>
            </a:r>
            <a:r>
              <a:rPr lang="en-US" sz="1200" dirty="0">
                <a:latin typeface="Tahoma" panose="020B0604030504040204" pitchFamily="34" charset="0"/>
                <a:ea typeface="Tahoma" panose="020B0604030504040204" pitchFamily="34" charset="0"/>
                <a:cs typeface="Tahoma" panose="020B0604030504040204" pitchFamily="34" charset="0"/>
              </a:rPr>
              <a:t>Also you could draw</a:t>
            </a:r>
            <a:r>
              <a:rPr lang="en-US" sz="1200" b="0" i="0" dirty="0">
                <a:effectLst/>
                <a:latin typeface="Tahoma" panose="020B0604030504040204" pitchFamily="34" charset="0"/>
                <a:ea typeface="Tahoma" panose="020B0604030504040204" pitchFamily="34" charset="0"/>
                <a:cs typeface="Tahoma" panose="020B0604030504040204" pitchFamily="34" charset="0"/>
              </a:rPr>
              <a:t> arrows to show the signals moving through the network.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Lucy: </a:t>
            </a:r>
            <a:r>
              <a:rPr lang="en-US" sz="1200" b="0" i="0" dirty="0">
                <a:effectLst/>
                <a:latin typeface="Tahoma" panose="020B0604030504040204" pitchFamily="34" charset="0"/>
                <a:ea typeface="Tahoma" panose="020B0604030504040204" pitchFamily="34" charset="0"/>
                <a:cs typeface="Tahoma" panose="020B0604030504040204" pitchFamily="34" charset="0"/>
              </a:rPr>
              <a:t>I like that idea! It will make it clearer. Thanks, Mrs. </a:t>
            </a:r>
            <a:r>
              <a:rPr lang="en-US" sz="1200" dirty="0">
                <a:latin typeface="Tahoma" panose="020B0604030504040204" pitchFamily="34" charset="0"/>
                <a:ea typeface="Tahoma" panose="020B0604030504040204" pitchFamily="34" charset="0"/>
                <a:cs typeface="Tahoma" panose="020B0604030504040204" pitchFamily="34" charset="0"/>
              </a:rPr>
              <a:t>Johnson</a:t>
            </a:r>
            <a:r>
              <a:rPr lang="en-US" sz="1200" b="0" i="0" dirty="0">
                <a:effectLst/>
                <a:latin typeface="Tahoma" panose="020B0604030504040204" pitchFamily="34" charset="0"/>
                <a:ea typeface="Tahoma" panose="020B0604030504040204" pitchFamily="34" charset="0"/>
                <a:cs typeface="Tahoma" panose="020B0604030504040204" pitchFamily="34" charset="0"/>
              </a:rPr>
              <a:t>! I can’t wait to get started.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Teacher:</a:t>
            </a:r>
            <a:r>
              <a:rPr lang="en-US" sz="1200" b="0" i="0" dirty="0">
                <a:effectLst/>
                <a:latin typeface="Tahoma" panose="020B0604030504040204" pitchFamily="34" charset="0"/>
                <a:ea typeface="Tahoma" panose="020B0604030504040204" pitchFamily="34" charset="0"/>
                <a:cs typeface="Tahoma" panose="020B0604030504040204" pitchFamily="34" charset="0"/>
              </a:rPr>
              <a:t>  You’re welcome, Lucy! I’m looking forward to seeing what you come up with. Remember to think about how you’ll present your findings too.</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Lucy:</a:t>
            </a:r>
            <a:r>
              <a:rPr lang="en-US" sz="1200" b="0" i="0" dirty="0">
                <a:effectLst/>
                <a:latin typeface="Tahoma" panose="020B0604030504040204" pitchFamily="34" charset="0"/>
                <a:ea typeface="Tahoma" panose="020B0604030504040204" pitchFamily="34" charset="0"/>
                <a:cs typeface="Tahoma" panose="020B0604030504040204" pitchFamily="34" charset="0"/>
              </a:rPr>
              <a:t> I will! </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Teacher:</a:t>
            </a:r>
            <a:r>
              <a:rPr lang="en-US" sz="1200" b="0" i="0" dirty="0">
                <a:effectLst/>
                <a:latin typeface="Tahoma" panose="020B0604030504040204" pitchFamily="34" charset="0"/>
                <a:ea typeface="Tahoma" panose="020B0604030504040204" pitchFamily="34" charset="0"/>
                <a:cs typeface="Tahoma" panose="020B0604030504040204" pitchFamily="34" charset="0"/>
              </a:rPr>
              <a:t> And, everyone, don’t forget: curiosity is the first step to learning. Let’s all keep asking questions!</a:t>
            </a:r>
          </a:p>
          <a:p>
            <a:br>
              <a:rPr lang="en-US" sz="1200" dirty="0"/>
            </a:br>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50</a:t>
            </a:r>
            <a:endParaRPr lang="ru-RU" sz="1200" dirty="0"/>
          </a:p>
        </p:txBody>
      </p:sp>
      <p:sp>
        <p:nvSpPr>
          <p:cNvPr id="3" name="TextBox 2">
            <a:extLst>
              <a:ext uri="{FF2B5EF4-FFF2-40B4-BE49-F238E27FC236}">
                <a16:creationId xmlns:a16="http://schemas.microsoft.com/office/drawing/2014/main" id="{AD740533-0FD3-71DB-79A7-5E304186ECD3}"/>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2130858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9</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7663636"/>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Look, Dad! That squirrel is really cheeky! It's stealing food from that picnic!</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Yeah, those little guys are quite brave. They know people always have snacks. I </a:t>
            </a:r>
            <a:r>
              <a:rPr lang="en-US" sz="1200" dirty="0">
                <a:latin typeface="Tahoma" panose="020B0604030504040204" pitchFamily="34" charset="0"/>
                <a:ea typeface="Tahoma" panose="020B0604030504040204" pitchFamily="34" charset="0"/>
                <a:cs typeface="Tahoma" panose="020B0604030504040204" pitchFamily="34" charset="0"/>
              </a:rPr>
              <a:t>think</a:t>
            </a:r>
            <a:r>
              <a:rPr lang="en-US" sz="1200" b="0" i="0" dirty="0">
                <a:effectLst/>
                <a:latin typeface="Tahoma" panose="020B0604030504040204" pitchFamily="34" charset="0"/>
                <a:ea typeface="Tahoma" panose="020B0604030504040204" pitchFamily="34" charset="0"/>
                <a:cs typeface="Tahoma" panose="020B0604030504040204" pitchFamily="34" charset="0"/>
              </a:rPr>
              <a:t> it has a secret place somewhere!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That would be funny! What do you think our pets would say if they could talk?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Maybe</a:t>
            </a:r>
            <a:r>
              <a:rPr lang="en-US" sz="1200" b="0" i="0" dirty="0">
                <a:effectLst/>
                <a:latin typeface="Tahoma" panose="020B0604030504040204" pitchFamily="34" charset="0"/>
                <a:ea typeface="Tahoma" panose="020B0604030504040204" pitchFamily="34" charset="0"/>
                <a:cs typeface="Tahoma" panose="020B0604030504040204" pitchFamily="34" charset="0"/>
              </a:rPr>
              <a:t> our cat Bella would tell me to stop </a:t>
            </a:r>
            <a:r>
              <a:rPr lang="en-US" sz="1200" dirty="0">
                <a:latin typeface="Tahoma" panose="020B0604030504040204" pitchFamily="34" charset="0"/>
                <a:ea typeface="Tahoma" panose="020B0604030504040204" pitchFamily="34" charset="0"/>
                <a:cs typeface="Tahoma" panose="020B0604030504040204" pitchFamily="34" charset="0"/>
              </a:rPr>
              <a:t>picking her up so often</a:t>
            </a:r>
            <a:r>
              <a:rPr lang="en-US" sz="1200" b="0" i="0" dirty="0">
                <a:effectLst/>
                <a:latin typeface="Tahoma" panose="020B0604030504040204" pitchFamily="34" charset="0"/>
                <a:ea typeface="Tahoma" panose="020B0604030504040204" pitchFamily="34" charset="0"/>
                <a:cs typeface="Tahoma" panose="020B0604030504040204" pitchFamily="34" charset="0"/>
              </a:rPr>
              <a:t>. And our dog Charlie would probably ask for more treats… all the time!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Oh, definitely! And I am sure he would complain about how we never let him on the couch.</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True, but think about it. If we let him on the couch, he would take over the whole place. And then we would have to fight for space!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The epic battle of the couch! Who would win, you or Charlie?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I think he would. He has that adorable look that always gets me.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Just like me, right?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Exactly like you! You both know how to work the cute factor to get what you want.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So, if I wanted ice cream right now…?</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Alright, you win this round! Let’s buy some ice cream after our walk.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Yay! You’re the best! Dad, do you ever think about what you wanted to be when you were my age?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I wanted to be an astronaut, believe it or not. I loved the idea of space.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That’s so cool! Why didn’t you do it?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Life took me in another direction, but I still love teaching you about the stars. Do you remember our stargazing nights?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Of course! Can we do that again soon?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Mike:</a:t>
            </a:r>
            <a:r>
              <a:rPr lang="en-US" sz="1200" b="0" i="0" dirty="0">
                <a:effectLst/>
                <a:latin typeface="Tahoma" panose="020B0604030504040204" pitchFamily="34" charset="0"/>
                <a:ea typeface="Tahoma" panose="020B0604030504040204" pitchFamily="34" charset="0"/>
                <a:cs typeface="Tahoma" panose="020B0604030504040204" pitchFamily="34" charset="0"/>
              </a:rPr>
              <a:t> Definitely. And who knows, you might be the one who becomes the astronaut someday.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Emma:</a:t>
            </a:r>
            <a:r>
              <a:rPr lang="en-US" sz="1200" b="0" i="0" dirty="0">
                <a:effectLst/>
                <a:latin typeface="Tahoma" panose="020B0604030504040204" pitchFamily="34" charset="0"/>
                <a:ea typeface="Tahoma" panose="020B0604030504040204" pitchFamily="34" charset="0"/>
                <a:cs typeface="Tahoma" panose="020B0604030504040204" pitchFamily="34" charset="0"/>
              </a:rPr>
              <a:t> I’d love that! But I would still take you with me.</a:t>
            </a:r>
          </a:p>
          <a:p>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br>
              <a:rPr lang="en-US" sz="1200" dirty="0"/>
            </a:br>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51</a:t>
            </a:r>
            <a:endParaRPr lang="ru-RU" sz="1200" dirty="0"/>
          </a:p>
        </p:txBody>
      </p:sp>
      <p:sp>
        <p:nvSpPr>
          <p:cNvPr id="3" name="TextBox 2">
            <a:extLst>
              <a:ext uri="{FF2B5EF4-FFF2-40B4-BE49-F238E27FC236}">
                <a16:creationId xmlns:a16="http://schemas.microsoft.com/office/drawing/2014/main" id="{AECCF5A5-5E8B-BBB9-6D52-4C4964307FCD}"/>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2192854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2B063-BCA2-10B9-01CC-8D68B8B2CB58}"/>
              </a:ext>
            </a:extLst>
          </p:cNvPr>
          <p:cNvSpPr txBox="1"/>
          <p:nvPr/>
        </p:nvSpPr>
        <p:spPr>
          <a:xfrm>
            <a:off x="209550" y="327440"/>
            <a:ext cx="6438900" cy="276999"/>
          </a:xfrm>
          <a:prstGeom prst="rect">
            <a:avLst/>
          </a:prstGeom>
          <a:noFill/>
        </p:spPr>
        <p:txBody>
          <a:bodyPr wrap="square" rtlCol="0">
            <a:spAutoFit/>
          </a:bodyPr>
          <a:lstStyle/>
          <a:p>
            <a:pPr algn="ctr"/>
            <a:r>
              <a:rPr lang="ru-RU" sz="1200" b="1" dirty="0">
                <a:latin typeface="Tahoma" panose="020B0604030504040204" pitchFamily="34" charset="0"/>
                <a:ea typeface="Tahoma" panose="020B0604030504040204" pitchFamily="34" charset="0"/>
                <a:cs typeface="Tahoma" panose="020B0604030504040204" pitchFamily="34" charset="0"/>
              </a:rPr>
              <a:t>Вариант </a:t>
            </a:r>
            <a:r>
              <a:rPr lang="en-US" sz="1200" b="1" dirty="0">
                <a:latin typeface="Tahoma" panose="020B0604030504040204" pitchFamily="34" charset="0"/>
                <a:ea typeface="Tahoma" panose="020B0604030504040204" pitchFamily="34" charset="0"/>
                <a:cs typeface="Tahoma" panose="020B0604030504040204" pitchFamily="34" charset="0"/>
              </a:rPr>
              <a:t>10</a:t>
            </a:r>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6E4B6F1-075C-986F-6801-0EADD7DEF48F}"/>
              </a:ext>
            </a:extLst>
          </p:cNvPr>
          <p:cNvSpPr txBox="1"/>
          <p:nvPr/>
        </p:nvSpPr>
        <p:spPr>
          <a:xfrm>
            <a:off x="209546" y="1674335"/>
            <a:ext cx="6438899" cy="7663636"/>
          </a:xfrm>
          <a:prstGeom prst="rect">
            <a:avLst/>
          </a:prstGeom>
          <a:noFill/>
        </p:spPr>
        <p:txBody>
          <a:bodyPr wrap="square">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Now we are ready to start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Excuse me, is that book in your hands the latest bestseller?</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Oh, hi! Yeah, it is. "The Midnight Library“. It's fascinating so far. Have you read it?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I wanted to! I heard great things about it. What do you think?</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It’s really thought-provoking. It's about choices and regrets, and how every decision creates a different version of your life. Quite deep, you know?</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Sounds like something I could use right now. I have been stuck in my job for years, wondering what it would be like to take a risk and start fresh.</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Really? Have you ever thought about what you’d want to do if you could change careers?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I’ve always had a passion for woodworking. I love creating furniture, but I never had the courage to </a:t>
            </a:r>
            <a:r>
              <a:rPr lang="en-US" sz="1200" dirty="0">
                <a:latin typeface="Tahoma" panose="020B0604030504040204" pitchFamily="34" charset="0"/>
                <a:ea typeface="Tahoma" panose="020B0604030504040204" pitchFamily="34" charset="0"/>
                <a:cs typeface="Tahoma" panose="020B0604030504040204" pitchFamily="34" charset="0"/>
              </a:rPr>
              <a:t>do</a:t>
            </a:r>
            <a:r>
              <a:rPr lang="en-US" sz="1200" b="0" i="0" dirty="0">
                <a:effectLst/>
                <a:latin typeface="Tahoma" panose="020B0604030504040204" pitchFamily="34" charset="0"/>
                <a:ea typeface="Tahoma" panose="020B0604030504040204" pitchFamily="34" charset="0"/>
                <a:cs typeface="Tahoma" panose="020B0604030504040204" pitchFamily="34" charset="0"/>
              </a:rPr>
              <a:t> it full-time. What about you? What’s your dream?</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I’d love to travel and write. Documenting stories from different cultures. But, you know, it’s tough to leave everything behind when you have bills to pay.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True. Sometimes, it feels safer just to stick with what you know.</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Exactly! But I think we should at least explore those dreams for our own sake. What’s stopping you from picking up woodworking again?</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Time, mostly. Work takes up most of my days, and by the time I get home, I’m too exhausted.</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What if you started small? Maybe one weekend project a month? </a:t>
            </a:r>
            <a:r>
              <a:rPr lang="en-US" sz="1200" dirty="0">
                <a:latin typeface="Tahoma" panose="020B0604030504040204" pitchFamily="34" charset="0"/>
                <a:ea typeface="Tahoma" panose="020B0604030504040204" pitchFamily="34" charset="0"/>
                <a:cs typeface="Tahoma" panose="020B0604030504040204" pitchFamily="34" charset="0"/>
              </a:rPr>
              <a:t>You could take little steps to your dream</a:t>
            </a:r>
            <a:r>
              <a:rPr lang="en-US" sz="1200" b="0" i="0" dirty="0">
                <a:effectLst/>
                <a:latin typeface="Tahoma" panose="020B0604030504040204" pitchFamily="34" charset="0"/>
                <a:ea typeface="Tahoma" panose="020B0604030504040204" pitchFamily="34" charset="0"/>
                <a:cs typeface="Tahoma" panose="020B0604030504040204" pitchFamily="34" charset="0"/>
              </a:rPr>
              <a:t>.</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That’s a good idea! I could start with some simple projects. Who knows? Maybe it will lead to something more.</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Yes! And I can promise you, it feels great to create something with your own hands.</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Tom:</a:t>
            </a:r>
            <a:r>
              <a:rPr lang="en-US" sz="1200" b="0" i="0" dirty="0">
                <a:effectLst/>
                <a:latin typeface="Tahoma" panose="020B0604030504040204" pitchFamily="34" charset="0"/>
                <a:ea typeface="Tahoma" panose="020B0604030504040204" pitchFamily="34" charset="0"/>
                <a:cs typeface="Tahoma" panose="020B0604030504040204" pitchFamily="34" charset="0"/>
              </a:rPr>
              <a:t> You have convinced me! And who knows, maybe I can craft something for you one day!</a:t>
            </a:r>
          </a:p>
          <a:p>
            <a:pPr algn="just"/>
            <a:r>
              <a:rPr lang="en-US" sz="1200" b="1" i="0" dirty="0">
                <a:effectLst/>
                <a:latin typeface="Tahoma" panose="020B0604030504040204" pitchFamily="34" charset="0"/>
                <a:ea typeface="Tahoma" panose="020B0604030504040204" pitchFamily="34" charset="0"/>
                <a:cs typeface="Tahoma" panose="020B0604030504040204" pitchFamily="34" charset="0"/>
              </a:rPr>
              <a:t>Maya:</a:t>
            </a:r>
            <a:r>
              <a:rPr lang="en-US" sz="1200" b="0" i="0" dirty="0">
                <a:effectLst/>
                <a:latin typeface="Tahoma" panose="020B0604030504040204" pitchFamily="34" charset="0"/>
                <a:ea typeface="Tahoma" panose="020B0604030504040204" pitchFamily="34" charset="0"/>
                <a:cs typeface="Tahoma" panose="020B0604030504040204" pitchFamily="34" charset="0"/>
              </a:rPr>
              <a:t> I’d love that! And maybe I will write about it in one of my travels. Well, this is my stop. It was nice chatting with you. Good luck with your woodworking!</a:t>
            </a:r>
          </a:p>
          <a:p>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r>
              <a:rPr lang="en-US" sz="1200" b="1" dirty="0">
                <a:latin typeface="Tahoma" panose="020B0604030504040204" pitchFamily="34" charset="0"/>
                <a:ea typeface="Tahoma" panose="020B0604030504040204" pitchFamily="34" charset="0"/>
                <a:cs typeface="Tahoma" panose="020B0604030504040204" pitchFamily="34" charset="0"/>
              </a:rPr>
              <a:t>You have 15 seconds to complete the task</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Pause</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seconds</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Now you will hear the text again</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Repeat</a:t>
            </a:r>
            <a:r>
              <a:rPr lang="ru-RU" sz="1200" b="1" dirty="0">
                <a:latin typeface="Tahoma" panose="020B0604030504040204" pitchFamily="34" charset="0"/>
                <a:ea typeface="Tahoma" panose="020B0604030504040204" pitchFamily="34" charset="0"/>
                <a:cs typeface="Tahoma" panose="020B0604030504040204" pitchFamily="34" charset="0"/>
              </a:rPr>
              <a:t>.) </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This is the end of the task</a:t>
            </a:r>
            <a:r>
              <a:rPr lang="ru-RU" sz="1200" b="1" dirty="0">
                <a:latin typeface="Tahoma" panose="020B0604030504040204" pitchFamily="34" charset="0"/>
                <a:ea typeface="Tahoma" panose="020B0604030504040204" pitchFamily="34" charset="0"/>
                <a:cs typeface="Tahoma" panose="020B0604030504040204" pitchFamily="34" charset="0"/>
              </a:rPr>
              <a:t>.</a:t>
            </a:r>
            <a:r>
              <a:rPr lang="en-US" sz="1200" b="1" dirty="0">
                <a:latin typeface="Tahoma" panose="020B0604030504040204" pitchFamily="34" charset="0"/>
                <a:ea typeface="Tahoma" panose="020B0604030504040204" pitchFamily="34" charset="0"/>
                <a:cs typeface="Tahoma" panose="020B0604030504040204" pitchFamily="34" charset="0"/>
              </a:rPr>
              <a:t> You now have 15 seconds to check your answers.</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Pause 15 seconds</a:t>
            </a:r>
            <a:r>
              <a:rPr lang="ru-RU" sz="1200" b="1" dirty="0">
                <a:latin typeface="Tahoma" panose="020B0604030504040204" pitchFamily="34" charset="0"/>
                <a:ea typeface="Tahoma" panose="020B0604030504040204" pitchFamily="34" charset="0"/>
                <a:cs typeface="Tahoma" panose="020B0604030504040204" pitchFamily="34" charset="0"/>
              </a:rPr>
              <a: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ru-RU" sz="1200" b="1" dirty="0">
                <a:latin typeface="Tahoma" panose="020B0604030504040204" pitchFamily="34" charset="0"/>
                <a:ea typeface="Tahoma" panose="020B0604030504040204" pitchFamily="34" charset="0"/>
                <a:cs typeface="Tahoma" panose="020B0604030504040204" pitchFamily="34" charset="0"/>
              </a:rPr>
              <a:t>Время выполнения задания завершилось.</a:t>
            </a:r>
          </a:p>
          <a:p>
            <a:pPr algn="just"/>
            <a:endParaRPr lang="ru-RU"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B5C30F95-59A2-514B-9C63-A3FE21F66994}"/>
              </a:ext>
            </a:extLst>
          </p:cNvPr>
          <p:cNvSpPr txBox="1"/>
          <p:nvPr/>
        </p:nvSpPr>
        <p:spPr>
          <a:xfrm>
            <a:off x="3247980" y="9443471"/>
            <a:ext cx="362041" cy="276999"/>
          </a:xfrm>
          <a:prstGeom prst="rect">
            <a:avLst/>
          </a:prstGeom>
          <a:noFill/>
        </p:spPr>
        <p:txBody>
          <a:bodyPr wrap="square" rtlCol="0">
            <a:spAutoFit/>
          </a:bodyPr>
          <a:lstStyle/>
          <a:p>
            <a:r>
              <a:rPr lang="en-US" sz="1200" dirty="0"/>
              <a:t>52</a:t>
            </a:r>
            <a:endParaRPr lang="ru-RU" sz="1200" dirty="0"/>
          </a:p>
        </p:txBody>
      </p:sp>
      <p:sp>
        <p:nvSpPr>
          <p:cNvPr id="3" name="TextBox 2">
            <a:extLst>
              <a:ext uri="{FF2B5EF4-FFF2-40B4-BE49-F238E27FC236}">
                <a16:creationId xmlns:a16="http://schemas.microsoft.com/office/drawing/2014/main" id="{BA9D229B-5363-20DF-083E-22564342246A}"/>
              </a:ext>
            </a:extLst>
          </p:cNvPr>
          <p:cNvSpPr txBox="1"/>
          <p:nvPr/>
        </p:nvSpPr>
        <p:spPr>
          <a:xfrm>
            <a:off x="209546" y="723888"/>
            <a:ext cx="6438900" cy="830997"/>
          </a:xfrm>
          <a:prstGeom prst="rect">
            <a:avLst/>
          </a:prstGeom>
          <a:noFill/>
          <a:ln>
            <a:solidFill>
              <a:schemeClr val="tx1"/>
            </a:solidFill>
          </a:ln>
        </p:spPr>
        <p:txBody>
          <a:bodyPr wrap="square">
            <a:spAutoFit/>
          </a:bodyPr>
          <a:lstStyle/>
          <a:p>
            <a:pPr algn="just"/>
            <a:r>
              <a:rPr lang="ru-RU" sz="1200" i="1" dirty="0">
                <a:latin typeface="Tahoma" panose="020B0604030504040204" pitchFamily="34" charset="0"/>
                <a:ea typeface="Tahoma" panose="020B0604030504040204" pitchFamily="34" charset="0"/>
                <a:cs typeface="Tahoma" panose="020B0604030504040204" pitchFamily="34" charset="0"/>
              </a:rPr>
              <a:t>Вы начинаете выполнять задание по аудированию. Прослушайте аудиозапись дважды. Между прослушиваниями Вам будет дано время для того, чтобы выполнить и проверить задание. Аудиозапись содержит все необходимые паузы. Возможность остановки или повторного воспроизведения аудиозаписи отсутствует. </a:t>
            </a:r>
          </a:p>
        </p:txBody>
      </p:sp>
    </p:spTree>
    <p:extLst>
      <p:ext uri="{BB962C8B-B14F-4D97-AF65-F5344CB8AC3E}">
        <p14:creationId xmlns:p14="http://schemas.microsoft.com/office/powerpoint/2010/main" val="434194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id="{0168912F-4CE4-F336-E908-F61379201F89}"/>
              </a:ext>
            </a:extLst>
          </p:cNvPr>
          <p:cNvGraphicFramePr>
            <a:graphicFrameLocks noGrp="1"/>
          </p:cNvGraphicFramePr>
          <p:nvPr>
            <p:extLst>
              <p:ext uri="{D42A27DB-BD31-4B8C-83A1-F6EECF244321}">
                <p14:modId xmlns:p14="http://schemas.microsoft.com/office/powerpoint/2010/main" val="4230609886"/>
              </p:ext>
            </p:extLst>
          </p:nvPr>
        </p:nvGraphicFramePr>
        <p:xfrm>
          <a:off x="335138" y="1743444"/>
          <a:ext cx="6244564" cy="8031480"/>
        </p:xfrm>
        <a:graphic>
          <a:graphicData uri="http://schemas.openxmlformats.org/drawingml/2006/table">
            <a:tbl>
              <a:tblPr firstRow="1" bandRow="1">
                <a:tableStyleId>{5C22544A-7EE6-4342-B048-85BDC9FD1C3A}</a:tableStyleId>
              </a:tblPr>
              <a:tblGrid>
                <a:gridCol w="5724468">
                  <a:extLst>
                    <a:ext uri="{9D8B030D-6E8A-4147-A177-3AD203B41FA5}">
                      <a16:colId xmlns:a16="http://schemas.microsoft.com/office/drawing/2014/main" val="139672597"/>
                    </a:ext>
                  </a:extLst>
                </a:gridCol>
                <a:gridCol w="520096">
                  <a:extLst>
                    <a:ext uri="{9D8B030D-6E8A-4147-A177-3AD203B41FA5}">
                      <a16:colId xmlns:a16="http://schemas.microsoft.com/office/drawing/2014/main" val="1233661612"/>
                    </a:ext>
                  </a:extLst>
                </a:gridCol>
              </a:tblGrid>
              <a:tr h="0">
                <a:tc>
                  <a:txBody>
                    <a:bodyPr/>
                    <a:lstStyle/>
                    <a:p>
                      <a:pPr algn="ctr"/>
                      <a:r>
                        <a:rPr lang="ru-RU" sz="1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Критерии оценивания задания 4 </a:t>
                      </a:r>
                      <a:r>
                        <a:rPr lang="ru-RU" sz="11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(«Электронное письмо»)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974276"/>
                  </a:ext>
                </a:extLst>
              </a:tr>
              <a:tr h="0">
                <a:tc>
                  <a:txBody>
                    <a:bodyPr/>
                    <a:lstStyle/>
                    <a:p>
                      <a:r>
                        <a:rPr lang="ru-RU" sz="1100" b="1" i="1" dirty="0">
                          <a:latin typeface="Times New Roman" panose="02020603050405020304" pitchFamily="18" charset="0"/>
                          <a:ea typeface="Tahoma" panose="020B0604030504040204" pitchFamily="34" charset="0"/>
                          <a:cs typeface="Times New Roman" panose="02020603050405020304" pitchFamily="18" charset="0"/>
                        </a:rPr>
                        <a:t>К1. Решение коммуникативной задачи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i="1" dirty="0">
                          <a:latin typeface="Times New Roman" panose="02020603050405020304" pitchFamily="18" charset="0"/>
                          <a:ea typeface="Tahoma" panose="020B0604030504040204" pitchFamily="34" charset="0"/>
                          <a:cs typeface="Times New Roman" panose="02020603050405020304" pitchFamily="18" charset="0"/>
                        </a:rPr>
                        <a:t>3</a:t>
                      </a:r>
                      <a:endParaRPr lang="ru-RU" sz="1100" b="1" i="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28604"/>
                  </a:ext>
                </a:extLst>
              </a:tr>
              <a:tr h="0">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Задание выполнено полностью; содержание отражает все аспекты, указанные в задании: </a:t>
                      </a:r>
                      <a:endParaRPr lang="en-US" sz="11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 даны полные и точные ответы на три вопроса; </a:t>
                      </a:r>
                      <a:endParaRPr lang="en-US" sz="11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 стилевое оформление речи выбрано правильно с учётом цели высказывания и адресата (обращение, завершающая фраза и подпись); </a:t>
                      </a:r>
                      <a:endParaRPr lang="en-US" sz="11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 соблюдены принятые в языке нормы вежливости (благодарность за полученное письмо или/и выражение положительных эмоций от его получения, надежда на последующие контакты)</a:t>
                      </a:r>
                      <a:r>
                        <a:rPr lang="en-US" sz="1100"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ru-RU" sz="1100" dirty="0">
                          <a:latin typeface="Times New Roman" panose="02020603050405020304" pitchFamily="18" charset="0"/>
                          <a:cs typeface="Times New Roman" panose="02020603050405020304" pitchFamily="18" charset="0"/>
                        </a:rPr>
                        <a:t>Допускается один неполный или неточный аспект</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latin typeface="Times New Roman" panose="02020603050405020304" pitchFamily="18" charset="0"/>
                          <a:ea typeface="Tahoma" panose="020B0604030504040204" pitchFamily="34" charset="0"/>
                          <a:cs typeface="Times New Roman" panose="02020603050405020304" pitchFamily="18" charset="0"/>
                        </a:rPr>
                        <a:t>3</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944945"/>
                  </a:ext>
                </a:extLst>
              </a:tr>
              <a:tr h="0">
                <a:tc>
                  <a:txBody>
                    <a:bodyPr/>
                    <a:lstStyle/>
                    <a:p>
                      <a:pPr algn="just"/>
                      <a:r>
                        <a:rPr lang="ru-RU" sz="1100" dirty="0">
                          <a:latin typeface="Times New Roman" panose="02020603050405020304" pitchFamily="18" charset="0"/>
                          <a:cs typeface="Times New Roman" panose="02020603050405020304" pitchFamily="18" charset="0"/>
                        </a:rPr>
                        <a:t>Задание выполнено в основном: один аспект не раскрыт, ИЛИ два-три аспекта раскрыты неполно или неточно</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latin typeface="Times New Roman" panose="02020603050405020304" pitchFamily="18" charset="0"/>
                          <a:ea typeface="Tahoma" panose="020B0604030504040204" pitchFamily="34" charset="0"/>
                          <a:cs typeface="Times New Roman" panose="02020603050405020304" pitchFamily="18" charset="0"/>
                        </a:rPr>
                        <a:t>2</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0650"/>
                  </a:ext>
                </a:extLst>
              </a:tr>
              <a:tr h="184266">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Задание выполнено частично: все случаи, не указанные в оценивании на 3, 2 и 0 баллов</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latin typeface="Times New Roman" panose="02020603050405020304" pitchFamily="18" charset="0"/>
                          <a:ea typeface="Tahoma" panose="020B0604030504040204" pitchFamily="34" charset="0"/>
                          <a:cs typeface="Times New Roman" panose="02020603050405020304" pitchFamily="18" charset="0"/>
                        </a:rPr>
                        <a:t>1</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0118139"/>
                  </a:ext>
                </a:extLst>
              </a:tr>
              <a:tr h="253934">
                <a:tc>
                  <a:txBody>
                    <a:bodyPr/>
                    <a:lstStyle/>
                    <a:p>
                      <a:pPr algn="just"/>
                      <a:r>
                        <a:rPr lang="ru-RU" sz="1100" dirty="0">
                          <a:latin typeface="Times New Roman" panose="02020603050405020304" pitchFamily="18" charset="0"/>
                          <a:cs typeface="Times New Roman" panose="02020603050405020304" pitchFamily="18" charset="0"/>
                        </a:rPr>
                        <a:t>Задание не выполнено: три и более аспекта не раскрыты, ИЛИ все пять аспектов раскрыты неполно или неточно</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latin typeface="Times New Roman" panose="02020603050405020304" pitchFamily="18" charset="0"/>
                          <a:ea typeface="Tahoma" panose="020B0604030504040204" pitchFamily="34" charset="0"/>
                          <a:cs typeface="Times New Roman" panose="02020603050405020304" pitchFamily="18" charset="0"/>
                        </a:rPr>
                        <a:t>0</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0524382"/>
                  </a:ext>
                </a:extLst>
              </a:tr>
              <a:tr h="0">
                <a:tc>
                  <a:txBody>
                    <a:bodyPr/>
                    <a:lstStyle/>
                    <a:p>
                      <a:r>
                        <a:rPr lang="ru-RU" sz="1100" b="1" i="1" dirty="0">
                          <a:latin typeface="Times New Roman" panose="02020603050405020304" pitchFamily="18" charset="0"/>
                          <a:ea typeface="Tahoma" panose="020B0604030504040204" pitchFamily="34" charset="0"/>
                          <a:cs typeface="Times New Roman" panose="02020603050405020304" pitchFamily="18" charset="0"/>
                        </a:rPr>
                        <a:t>К2. Организация текста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i="1" dirty="0">
                          <a:latin typeface="Times New Roman" panose="02020603050405020304" pitchFamily="18" charset="0"/>
                          <a:ea typeface="Tahoma" panose="020B0604030504040204" pitchFamily="34" charset="0"/>
                          <a:cs typeface="Times New Roman" panose="02020603050405020304" pitchFamily="18" charset="0"/>
                        </a:rPr>
                        <a:t>2</a:t>
                      </a:r>
                      <a:endParaRPr lang="ru-RU" sz="1100" b="1" i="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946707"/>
                  </a:ext>
                </a:extLst>
              </a:tr>
              <a:tr h="0">
                <a:tc>
                  <a:txBody>
                    <a:bodyPr/>
                    <a:lstStyle/>
                    <a:p>
                      <a:pPr algn="just"/>
                      <a:r>
                        <a:rPr lang="ru-RU" sz="1100" spc="-10" baseline="0" dirty="0">
                          <a:latin typeface="Times New Roman" panose="02020603050405020304" pitchFamily="18" charset="0"/>
                          <a:ea typeface="Tahoma" panose="020B0604030504040204" pitchFamily="34" charset="0"/>
                          <a:cs typeface="Times New Roman" panose="02020603050405020304" pitchFamily="18" charset="0"/>
                        </a:rPr>
                        <a:t>Текст логично выстроен и верно разделён на абзацы; правильно использованы средства логической связи; структурное оформление текста соответствует нормам письменного этикета, принятым в стране изучаемого языка. Допускается одна ошибка в организации текста</a:t>
                      </a:r>
                      <a:endParaRPr lang="ru-RU" sz="1100" b="0" spc="-10" baseline="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014070"/>
                  </a:ext>
                </a:extLst>
              </a:tr>
              <a:tr h="159591">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Допущены две-три ошибки в организации текста</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9098413"/>
                  </a:ext>
                </a:extLst>
              </a:tr>
              <a:tr h="135643">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Допущено четыре и более ошибки в организации текста</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38870"/>
                  </a:ext>
                </a:extLst>
              </a:tr>
              <a:tr h="0">
                <a:tc>
                  <a:txBody>
                    <a:bodyPr/>
                    <a:lstStyle/>
                    <a:p>
                      <a:r>
                        <a:rPr lang="ru-RU" sz="1100" b="1" i="1" dirty="0">
                          <a:latin typeface="Times New Roman" panose="02020603050405020304" pitchFamily="18" charset="0"/>
                          <a:ea typeface="Tahoma" panose="020B0604030504040204" pitchFamily="34" charset="0"/>
                          <a:cs typeface="Times New Roman" panose="02020603050405020304" pitchFamily="18" charset="0"/>
                        </a:rPr>
                        <a:t>К3. Лексико-грамматическое оформление текста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1" i="1" dirty="0">
                          <a:latin typeface="Times New Roman" panose="02020603050405020304" pitchFamily="18" charset="0"/>
                          <a:ea typeface="Tahoma" panose="020B0604030504040204" pitchFamily="34"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266427"/>
                  </a:ext>
                </a:extLst>
              </a:tr>
              <a:tr h="232163">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Используемый словарный запас и грамматические структуры соответствуют уровню сложности задания, допускается одна лексико-грамматическая ошибка</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415932"/>
                  </a:ext>
                </a:extLst>
              </a:tr>
              <a:tr h="0">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Используемый словарный запас и грамматические структуры не полностью соответствуют уровню сложности задания, допущены две-три лексико-грамматические ошибки</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751543"/>
                  </a:ext>
                </a:extLst>
              </a:tr>
              <a:tr h="234315">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Используемый словарный запас и грамматические структуры не полностью соответствуют уровню сложности задания, допущены четыре лексико-грамматические ошибки</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08365"/>
                  </a:ext>
                </a:extLst>
              </a:tr>
              <a:tr h="234315">
                <a:tc>
                  <a:txBody>
                    <a:bodyPr/>
                    <a:lstStyle/>
                    <a:p>
                      <a:pPr algn="just"/>
                      <a:r>
                        <a:rPr lang="ru-RU" sz="1100" dirty="0">
                          <a:latin typeface="Times New Roman" panose="02020603050405020304" pitchFamily="18" charset="0"/>
                          <a:ea typeface="Tahoma" panose="020B0604030504040204" pitchFamily="34" charset="0"/>
                          <a:cs typeface="Times New Roman" panose="02020603050405020304" pitchFamily="18" charset="0"/>
                        </a:rPr>
                        <a:t>Использованный словарный запас и грамматические структуры не соответствуют уровню сложности задания, допущено пять и более лексико-грамматических ошибок</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387864"/>
                  </a:ext>
                </a:extLst>
              </a:tr>
              <a:tr h="234315">
                <a:tc>
                  <a:txBody>
                    <a:bodyPr/>
                    <a:lstStyle/>
                    <a:p>
                      <a:r>
                        <a:rPr lang="ru-RU" sz="1100" b="1" i="1" dirty="0">
                          <a:latin typeface="Times New Roman" panose="02020603050405020304" pitchFamily="18" charset="0"/>
                          <a:ea typeface="Tahoma" panose="020B0604030504040204" pitchFamily="34" charset="0"/>
                          <a:cs typeface="Times New Roman" panose="02020603050405020304" pitchFamily="18" charset="0"/>
                        </a:rPr>
                        <a:t>К4. Орфография и пунктуация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1" i="1" dirty="0">
                          <a:latin typeface="Times New Roman" panose="02020603050405020304" pitchFamily="18" charset="0"/>
                          <a:ea typeface="Tahoma" panose="020B0604030504040204" pitchFamily="34"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818569"/>
                  </a:ext>
                </a:extLst>
              </a:tr>
              <a:tr h="234315">
                <a:tc>
                  <a:txBody>
                    <a:bodyPr/>
                    <a:lstStyle/>
                    <a:p>
                      <a:r>
                        <a:rPr lang="ru-RU" sz="1100" dirty="0">
                          <a:latin typeface="Times New Roman" panose="02020603050405020304" pitchFamily="18" charset="0"/>
                          <a:ea typeface="Tahoma" panose="020B0604030504040204" pitchFamily="34" charset="0"/>
                          <a:cs typeface="Times New Roman" panose="02020603050405020304" pitchFamily="18" charset="0"/>
                        </a:rPr>
                        <a:t>Орфографические и пунктуационные ошибки практически отсутствуют (допущено не более двух орфографических и/или пунктуационных ошибок)</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181809"/>
                  </a:ext>
                </a:extLst>
              </a:tr>
              <a:tr h="234315">
                <a:tc>
                  <a:txBody>
                    <a:bodyPr/>
                    <a:lstStyle/>
                    <a:p>
                      <a:r>
                        <a:rPr lang="ru-RU" sz="1100" dirty="0">
                          <a:latin typeface="Times New Roman" panose="02020603050405020304" pitchFamily="18" charset="0"/>
                          <a:ea typeface="Tahoma" panose="020B0604030504040204" pitchFamily="34" charset="0"/>
                          <a:cs typeface="Times New Roman" panose="02020603050405020304" pitchFamily="18" charset="0"/>
                        </a:rPr>
                        <a:t>Допущены три-четыре орфографические и/или пунктуационные ошибки</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577983"/>
                  </a:ext>
                </a:extLst>
              </a:tr>
              <a:tr h="234315">
                <a:tc>
                  <a:txBody>
                    <a:bodyPr/>
                    <a:lstStyle/>
                    <a:p>
                      <a:r>
                        <a:rPr lang="ru-RU" sz="1100" dirty="0">
                          <a:latin typeface="Times New Roman" panose="02020603050405020304" pitchFamily="18" charset="0"/>
                          <a:ea typeface="Tahoma" panose="020B0604030504040204" pitchFamily="34" charset="0"/>
                          <a:cs typeface="Times New Roman" panose="02020603050405020304" pitchFamily="18" charset="0"/>
                        </a:rPr>
                        <a:t>Допущены многочисленные орфографические и/или пунктуационные ошибки (пять и более ошибок)</a:t>
                      </a:r>
                      <a:endParaRPr lang="ru-RU" sz="1100" b="0"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100" b="0" dirty="0">
                          <a:latin typeface="Times New Roman" panose="02020603050405020304" pitchFamily="18" charset="0"/>
                          <a:ea typeface="Tahoma" panose="020B0604030504040204" pitchFamily="34"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10064"/>
                  </a:ext>
                </a:extLst>
              </a:tr>
              <a:tr h="234315">
                <a:tc>
                  <a:txBody>
                    <a:bodyPr/>
                    <a:lstStyle/>
                    <a:p>
                      <a:r>
                        <a:rPr lang="en-US" sz="1100" b="1" i="1" dirty="0">
                          <a:latin typeface="Times New Roman" panose="02020603050405020304" pitchFamily="18" charset="0"/>
                          <a:ea typeface="Tahoma" panose="020B0604030504040204" pitchFamily="34" charset="0"/>
                          <a:cs typeface="Times New Roman" panose="02020603050405020304" pitchFamily="18" charset="0"/>
                        </a:rPr>
                        <a:t>                                                                             </a:t>
                      </a:r>
                      <a:r>
                        <a:rPr lang="ru-RU" sz="1100" b="1" i="1" dirty="0">
                          <a:latin typeface="Times New Roman" panose="02020603050405020304" pitchFamily="18" charset="0"/>
                          <a:ea typeface="Tahoma" panose="020B0604030504040204" pitchFamily="34" charset="0"/>
                          <a:cs typeface="Times New Roman" panose="02020603050405020304" pitchFamily="18" charset="0"/>
                        </a:rPr>
                        <a:t>Максимальный балл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i="1" dirty="0">
                          <a:latin typeface="Times New Roman" panose="02020603050405020304" pitchFamily="18" charset="0"/>
                          <a:ea typeface="Tahoma" panose="020B0604030504040204" pitchFamily="34" charset="0"/>
                          <a:cs typeface="Times New Roman" panose="02020603050405020304" pitchFamily="18" charset="0"/>
                        </a:rPr>
                        <a:t>10</a:t>
                      </a:r>
                      <a:endParaRPr lang="ru-RU" sz="1100" b="1" i="1" dirty="0">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951014"/>
                  </a:ext>
                </a:extLst>
              </a:tr>
            </a:tbl>
          </a:graphicData>
        </a:graphic>
      </p:graphicFrame>
      <p:sp>
        <p:nvSpPr>
          <p:cNvPr id="4" name="TextBox 3">
            <a:extLst>
              <a:ext uri="{FF2B5EF4-FFF2-40B4-BE49-F238E27FC236}">
                <a16:creationId xmlns:a16="http://schemas.microsoft.com/office/drawing/2014/main" id="{3FA471E7-7293-E259-A903-9BDE8355C711}"/>
              </a:ext>
            </a:extLst>
          </p:cNvPr>
          <p:cNvSpPr txBox="1"/>
          <p:nvPr/>
        </p:nvSpPr>
        <p:spPr>
          <a:xfrm>
            <a:off x="161093" y="131076"/>
            <a:ext cx="6592654" cy="1569660"/>
          </a:xfrm>
          <a:prstGeom prst="rect">
            <a:avLst/>
          </a:prstGeom>
          <a:noFill/>
        </p:spPr>
        <p:txBody>
          <a:bodyPr wrap="square">
            <a:spAutoFit/>
          </a:bodyPr>
          <a:lstStyle/>
          <a:p>
            <a:pPr algn="ctr"/>
            <a:r>
              <a:rPr lang="ru-RU" sz="1200" b="1" dirty="0">
                <a:latin typeface="Times New Roman" panose="02020603050405020304" pitchFamily="18" charset="0"/>
                <a:ea typeface="Tahoma" panose="020B0604030504040204" pitchFamily="34" charset="0"/>
                <a:cs typeface="Times New Roman" panose="02020603050405020304" pitchFamily="18" charset="0"/>
              </a:rPr>
              <a:t>Система оценивания проверочной работы </a:t>
            </a:r>
            <a:endParaRPr lang="en-US" sz="1200" b="1" dirty="0">
              <a:latin typeface="Times New Roman" panose="02020603050405020304" pitchFamily="18" charset="0"/>
              <a:ea typeface="Tahoma" panose="020B0604030504040204" pitchFamily="34"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     Для корректного выполнения заданий 1-3 требуется точное указание числовой последовательности. За каждое правильно установленное соответствие в </a:t>
            </a:r>
            <a:r>
              <a:rPr lang="ru-RU" sz="1200" b="1" dirty="0">
                <a:latin typeface="Times New Roman" panose="02020603050405020304" pitchFamily="18" charset="0"/>
                <a:cs typeface="Times New Roman" panose="02020603050405020304" pitchFamily="18" charset="0"/>
              </a:rPr>
              <a:t>заданиях 1, 2 и 3 </a:t>
            </a:r>
            <a:r>
              <a:rPr lang="ru-RU" sz="1200" dirty="0">
                <a:latin typeface="Times New Roman" panose="02020603050405020304" pitchFamily="18" charset="0"/>
                <a:cs typeface="Times New Roman" panose="02020603050405020304" pitchFamily="18" charset="0"/>
              </a:rPr>
              <a:t>участник получает </a:t>
            </a:r>
            <a:r>
              <a:rPr lang="ru-RU" sz="1200" b="1" dirty="0">
                <a:latin typeface="Times New Roman" panose="02020603050405020304" pitchFamily="18" charset="0"/>
                <a:cs typeface="Times New Roman" panose="02020603050405020304" pitchFamily="18" charset="0"/>
              </a:rPr>
              <a:t>1 балл</a:t>
            </a:r>
            <a:r>
              <a:rPr lang="ru-RU" sz="1200" dirty="0">
                <a:latin typeface="Times New Roman" panose="02020603050405020304" pitchFamily="18" charset="0"/>
                <a:cs typeface="Times New Roman" panose="02020603050405020304" pitchFamily="18" charset="0"/>
              </a:rPr>
              <a:t>. Максимальный балл за каждое из этих заданий составляет </a:t>
            </a:r>
            <a:r>
              <a:rPr lang="ru-RU" sz="1200" b="1" dirty="0">
                <a:latin typeface="Times New Roman" panose="02020603050405020304" pitchFamily="18" charset="0"/>
                <a:cs typeface="Times New Roman" panose="02020603050405020304" pitchFamily="18" charset="0"/>
              </a:rPr>
              <a:t>5 баллов </a:t>
            </a:r>
            <a:r>
              <a:rPr lang="ru-RU" sz="1200" dirty="0">
                <a:latin typeface="Times New Roman" panose="02020603050405020304" pitchFamily="18" charset="0"/>
                <a:cs typeface="Times New Roman" panose="02020603050405020304" pitchFamily="18" charset="0"/>
              </a:rPr>
              <a:t>(по одному баллу за каждый правильный ответ).</a:t>
            </a:r>
          </a:p>
          <a:p>
            <a:pPr algn="just"/>
            <a:r>
              <a:rPr lang="ru-RU" sz="1200" dirty="0">
                <a:latin typeface="Times New Roman" panose="02020603050405020304" pitchFamily="18" charset="0"/>
                <a:cs typeface="Times New Roman" panose="02020603050405020304" pitchFamily="18" charset="0"/>
              </a:rPr>
              <a:t>     Оценка ответа на </a:t>
            </a:r>
            <a:r>
              <a:rPr lang="ru-RU" sz="1200" b="1" dirty="0">
                <a:latin typeface="Times New Roman" panose="02020603050405020304" pitchFamily="18" charset="0"/>
                <a:cs typeface="Times New Roman" panose="02020603050405020304" pitchFamily="18" charset="0"/>
              </a:rPr>
              <a:t>задание 4 </a:t>
            </a:r>
            <a:r>
              <a:rPr lang="ru-RU" sz="1200" dirty="0">
                <a:latin typeface="Times New Roman" panose="02020603050405020304" pitchFamily="18" charset="0"/>
                <a:cs typeface="Times New Roman" panose="02020603050405020304" pitchFamily="18" charset="0"/>
              </a:rPr>
              <a:t>осуществляется на основе критериев, учитывающих точность и полноту ответа.</a:t>
            </a:r>
          </a:p>
        </p:txBody>
      </p:sp>
    </p:spTree>
    <p:extLst>
      <p:ext uri="{BB962C8B-B14F-4D97-AF65-F5344CB8AC3E}">
        <p14:creationId xmlns:p14="http://schemas.microsoft.com/office/powerpoint/2010/main" val="1703148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7A0576-863C-766F-1B51-7BA25CE215A4}"/>
              </a:ext>
            </a:extLst>
          </p:cNvPr>
          <p:cNvSpPr txBox="1"/>
          <p:nvPr/>
        </p:nvSpPr>
        <p:spPr>
          <a:xfrm>
            <a:off x="364958" y="3979128"/>
            <a:ext cx="6128083" cy="1015663"/>
          </a:xfrm>
          <a:prstGeom prst="rect">
            <a:avLst/>
          </a:prstGeom>
          <a:noFill/>
        </p:spPr>
        <p:txBody>
          <a:bodyPr wrap="square">
            <a:spAutoFit/>
          </a:bodyPr>
          <a:lstStyle/>
          <a:p>
            <a:pPr algn="ctr"/>
            <a:r>
              <a:rPr lang="ru-RU" sz="1200" b="1" dirty="0">
                <a:latin typeface="Times New Roman" panose="02020603050405020304" pitchFamily="18" charset="0"/>
                <a:ea typeface="Tahoma" panose="020B0604030504040204" pitchFamily="34" charset="0"/>
                <a:cs typeface="Times New Roman" panose="02020603050405020304" pitchFamily="18" charset="0"/>
              </a:rPr>
              <a:t>Система оценивания выполнения всей работы </a:t>
            </a:r>
            <a:endParaRPr lang="en-US" sz="1200" b="1" dirty="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1200" b="1" dirty="0">
              <a:latin typeface="Times New Roman" panose="02020603050405020304" pitchFamily="18" charset="0"/>
              <a:ea typeface="Tahoma" panose="020B0604030504040204" pitchFamily="34" charset="0"/>
              <a:cs typeface="Times New Roman" panose="02020603050405020304" pitchFamily="18" charset="0"/>
            </a:endParaRPr>
          </a:p>
          <a:p>
            <a:r>
              <a:rPr lang="en-US" sz="1200" dirty="0">
                <a:latin typeface="Times New Roman" panose="02020603050405020304" pitchFamily="18" charset="0"/>
                <a:ea typeface="Tahoma" panose="020B0604030504040204" pitchFamily="34" charset="0"/>
                <a:cs typeface="Times New Roman" panose="02020603050405020304" pitchFamily="18" charset="0"/>
              </a:rPr>
              <a:t>     </a:t>
            </a:r>
            <a:r>
              <a:rPr lang="ru-RU" sz="1200" dirty="0">
                <a:latin typeface="Times New Roman" panose="02020603050405020304" pitchFamily="18" charset="0"/>
                <a:ea typeface="Tahoma" panose="020B0604030504040204" pitchFamily="34" charset="0"/>
                <a:cs typeface="Times New Roman" panose="02020603050405020304" pitchFamily="18" charset="0"/>
              </a:rPr>
              <a:t>Максимальный первичный балл за выполнение работы − </a:t>
            </a:r>
            <a:r>
              <a:rPr lang="ru-RU" sz="1200" b="1" dirty="0">
                <a:latin typeface="Times New Roman" panose="02020603050405020304" pitchFamily="18" charset="0"/>
                <a:ea typeface="Tahoma" panose="020B0604030504040204" pitchFamily="34" charset="0"/>
                <a:cs typeface="Times New Roman" panose="02020603050405020304" pitchFamily="18" charset="0"/>
              </a:rPr>
              <a:t>25</a:t>
            </a:r>
            <a:r>
              <a:rPr lang="ru-RU" sz="1200" dirty="0">
                <a:latin typeface="Times New Roman" panose="02020603050405020304" pitchFamily="18" charset="0"/>
                <a:ea typeface="Tahoma" panose="020B0604030504040204" pitchFamily="34" charset="0"/>
                <a:cs typeface="Times New Roman" panose="02020603050405020304" pitchFamily="18" charset="0"/>
              </a:rPr>
              <a:t>. </a:t>
            </a:r>
          </a:p>
          <a:p>
            <a:endParaRPr lang="en-US" sz="1200" dirty="0">
              <a:latin typeface="Times New Roman" panose="02020603050405020304" pitchFamily="18" charset="0"/>
              <a:ea typeface="Tahoma" panose="020B0604030504040204" pitchFamily="34" charset="0"/>
              <a:cs typeface="Times New Roman" panose="02020603050405020304" pitchFamily="18" charset="0"/>
            </a:endParaRPr>
          </a:p>
          <a:p>
            <a:r>
              <a:rPr lang="en-US" sz="1200" dirty="0">
                <a:latin typeface="Times New Roman" panose="02020603050405020304" pitchFamily="18" charset="0"/>
                <a:ea typeface="Tahoma" panose="020B0604030504040204" pitchFamily="34" charset="0"/>
                <a:cs typeface="Times New Roman" panose="02020603050405020304" pitchFamily="18" charset="0"/>
              </a:rPr>
              <a:t>     </a:t>
            </a:r>
            <a:r>
              <a:rPr lang="ru-RU" sz="1200" i="1" spc="-20" dirty="0">
                <a:latin typeface="Times New Roman" panose="02020603050405020304" pitchFamily="18" charset="0"/>
                <a:ea typeface="Tahoma" panose="020B0604030504040204" pitchFamily="34" charset="0"/>
                <a:cs typeface="Times New Roman" panose="02020603050405020304" pitchFamily="18" charset="0"/>
              </a:rPr>
              <a:t>Рекомендации по переводу первичных баллов в отметки по пятибалльной шкале</a:t>
            </a:r>
            <a:r>
              <a:rPr lang="en-US" sz="1200" i="1" spc="-20" dirty="0">
                <a:latin typeface="Times New Roman" panose="02020603050405020304" pitchFamily="18" charset="0"/>
                <a:ea typeface="Tahoma" panose="020B0604030504040204" pitchFamily="34" charset="0"/>
                <a:cs typeface="Times New Roman" panose="02020603050405020304" pitchFamily="18" charset="0"/>
              </a:rPr>
              <a:t>.</a:t>
            </a:r>
            <a:endParaRPr lang="ru-RU" sz="1200" i="1" spc="-2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Таблица 8">
            <a:extLst>
              <a:ext uri="{FF2B5EF4-FFF2-40B4-BE49-F238E27FC236}">
                <a16:creationId xmlns:a16="http://schemas.microsoft.com/office/drawing/2014/main" id="{685F84FA-63A7-6F0B-E930-02C6A346FE81}"/>
              </a:ext>
            </a:extLst>
          </p:cNvPr>
          <p:cNvGraphicFramePr>
            <a:graphicFrameLocks noGrp="1"/>
          </p:cNvGraphicFramePr>
          <p:nvPr>
            <p:extLst>
              <p:ext uri="{D42A27DB-BD31-4B8C-83A1-F6EECF244321}">
                <p14:modId xmlns:p14="http://schemas.microsoft.com/office/powerpoint/2010/main" val="3026739400"/>
              </p:ext>
            </p:extLst>
          </p:nvPr>
        </p:nvGraphicFramePr>
        <p:xfrm>
          <a:off x="451616" y="5067300"/>
          <a:ext cx="6128087" cy="645160"/>
        </p:xfrm>
        <a:graphic>
          <a:graphicData uri="http://schemas.openxmlformats.org/drawingml/2006/table">
            <a:tbl>
              <a:tblPr firstRow="1" bandRow="1">
                <a:tableStyleId>{5C22544A-7EE6-4342-B048-85BDC9FD1C3A}</a:tableStyleId>
              </a:tblPr>
              <a:tblGrid>
                <a:gridCol w="2653967">
                  <a:extLst>
                    <a:ext uri="{9D8B030D-6E8A-4147-A177-3AD203B41FA5}">
                      <a16:colId xmlns:a16="http://schemas.microsoft.com/office/drawing/2014/main" val="1030176898"/>
                    </a:ext>
                  </a:extLst>
                </a:gridCol>
                <a:gridCol w="868530">
                  <a:extLst>
                    <a:ext uri="{9D8B030D-6E8A-4147-A177-3AD203B41FA5}">
                      <a16:colId xmlns:a16="http://schemas.microsoft.com/office/drawing/2014/main" val="3793806952"/>
                    </a:ext>
                  </a:extLst>
                </a:gridCol>
                <a:gridCol w="868530">
                  <a:extLst>
                    <a:ext uri="{9D8B030D-6E8A-4147-A177-3AD203B41FA5}">
                      <a16:colId xmlns:a16="http://schemas.microsoft.com/office/drawing/2014/main" val="2931111492"/>
                    </a:ext>
                  </a:extLst>
                </a:gridCol>
                <a:gridCol w="868530">
                  <a:extLst>
                    <a:ext uri="{9D8B030D-6E8A-4147-A177-3AD203B41FA5}">
                      <a16:colId xmlns:a16="http://schemas.microsoft.com/office/drawing/2014/main" val="3078205728"/>
                    </a:ext>
                  </a:extLst>
                </a:gridCol>
                <a:gridCol w="868530">
                  <a:extLst>
                    <a:ext uri="{9D8B030D-6E8A-4147-A177-3AD203B41FA5}">
                      <a16:colId xmlns:a16="http://schemas.microsoft.com/office/drawing/2014/main" val="3569835304"/>
                    </a:ext>
                  </a:extLst>
                </a:gridCol>
              </a:tblGrid>
              <a:tr h="247650">
                <a:tc>
                  <a:txBody>
                    <a:bodyPr/>
                    <a:lstStyle/>
                    <a:p>
                      <a:pPr algn="ctr"/>
                      <a:r>
                        <a:rPr lang="ru-RU" sz="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Отметка по пятибалльной шкале</a:t>
                      </a:r>
                      <a:endParaRPr lang="ru-RU" sz="12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916085"/>
                  </a:ext>
                </a:extLst>
              </a:tr>
              <a:tr h="370840">
                <a:tc>
                  <a:txBody>
                    <a:bodyPr/>
                    <a:lstStyle/>
                    <a:p>
                      <a:pPr algn="ctr"/>
                      <a:r>
                        <a:rPr lang="ru-RU" sz="1200" dirty="0">
                          <a:latin typeface="Times New Roman" panose="02020603050405020304" pitchFamily="18" charset="0"/>
                          <a:ea typeface="Tahoma" panose="020B0604030504040204" pitchFamily="34" charset="0"/>
                          <a:cs typeface="Times New Roman" panose="02020603050405020304" pitchFamily="18" charset="0"/>
                        </a:rPr>
                        <a:t>Первичные баллы </a:t>
                      </a:r>
                      <a:endParaRPr lang="ru-RU" sz="12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15-21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4413087"/>
                  </a:ext>
                </a:extLst>
              </a:tr>
            </a:tbl>
          </a:graphicData>
        </a:graphic>
      </p:graphicFrame>
      <p:sp>
        <p:nvSpPr>
          <p:cNvPr id="2" name="TextBox 1">
            <a:extLst>
              <a:ext uri="{FF2B5EF4-FFF2-40B4-BE49-F238E27FC236}">
                <a16:creationId xmlns:a16="http://schemas.microsoft.com/office/drawing/2014/main" id="{41983FCA-BF23-23AD-3D8F-2AC29C08BD57}"/>
              </a:ext>
            </a:extLst>
          </p:cNvPr>
          <p:cNvSpPr txBox="1"/>
          <p:nvPr/>
        </p:nvSpPr>
        <p:spPr>
          <a:xfrm>
            <a:off x="181677" y="178286"/>
            <a:ext cx="6494643" cy="3416320"/>
          </a:xfrm>
          <a:prstGeom prst="rect">
            <a:avLst/>
          </a:prstGeom>
          <a:noFill/>
        </p:spPr>
        <p:txBody>
          <a:bodyPr wrap="square">
            <a:spAutoFit/>
          </a:bodyPr>
          <a:lstStyle/>
          <a:p>
            <a:pPr algn="just"/>
            <a:r>
              <a:rPr lang="ru-RU" sz="1200" b="1" dirty="0">
                <a:latin typeface="Times New Roman" panose="02020603050405020304" pitchFamily="18" charset="0"/>
                <a:cs typeface="Times New Roman" panose="02020603050405020304" pitchFamily="18" charset="0"/>
              </a:rPr>
              <a:t>Примечание.</a:t>
            </a:r>
          </a:p>
          <a:p>
            <a:pPr marL="228600" indent="-228600" algn="just">
              <a:buFont typeface="+mj-lt"/>
              <a:buAutoNum type="arabicPeriod"/>
            </a:pPr>
            <a:r>
              <a:rPr lang="ru-RU" sz="1200" dirty="0">
                <a:latin typeface="Times New Roman" panose="02020603050405020304" pitchFamily="18" charset="0"/>
                <a:cs typeface="Times New Roman" panose="02020603050405020304" pitchFamily="18" charset="0"/>
              </a:rPr>
              <a:t>Оценка выполнения задания 4 (электронного письма) производится по критериям К1–К4 с максимально возможным количеством баллов – 10.</a:t>
            </a:r>
          </a:p>
          <a:p>
            <a:pPr marL="228600" indent="-228600" algn="just">
              <a:buFont typeface="+mj-lt"/>
              <a:buAutoNum type="arabicPeriod"/>
            </a:pPr>
            <a:r>
              <a:rPr lang="ru-RU" sz="1200" dirty="0">
                <a:latin typeface="Times New Roman" panose="02020603050405020304" pitchFamily="18" charset="0"/>
                <a:cs typeface="Times New Roman" panose="02020603050405020304" pitchFamily="18" charset="0"/>
              </a:rPr>
              <a:t>В случае присуждения 0 баллов по критерию «Решение коммуникативной задачи», оценка по всем критериям для задания 4 равна 0 баллам.</a:t>
            </a:r>
          </a:p>
          <a:p>
            <a:pPr marL="228600" indent="-228600" algn="just">
              <a:buFont typeface="+mj-lt"/>
              <a:buAutoNum type="arabicPeriod"/>
            </a:pPr>
            <a:r>
              <a:rPr lang="ru-RU" sz="1200" dirty="0">
                <a:latin typeface="Times New Roman" panose="02020603050405020304" pitchFamily="18" charset="0"/>
                <a:cs typeface="Times New Roman" panose="02020603050405020304" pitchFamily="18" charset="0"/>
              </a:rPr>
              <a:t>Если объем письма составляет менее 72 слова, то оценка по всем критериям для данного задания также равна 0 баллам. При превышении объема письма 99 слова, оценке подлежат только первые 90 слов, соответствующие требуемому объему.</a:t>
            </a:r>
          </a:p>
          <a:p>
            <a:pPr marL="228600" indent="-228600" algn="just">
              <a:buFont typeface="+mj-lt"/>
              <a:buAutoNum type="arabicPeriod"/>
            </a:pPr>
            <a:r>
              <a:rPr lang="ru-RU" sz="1200" dirty="0">
                <a:latin typeface="Times New Roman" panose="02020603050405020304" pitchFamily="18" charset="0"/>
                <a:cs typeface="Times New Roman" panose="02020603050405020304" pitchFamily="18" charset="0"/>
              </a:rPr>
              <a:t>При определении соответствия объема работы требованиям учитываются все слова текста, начиная с первого и заканчивая последним, включая вспомогательные глаголы, предлоги, артикли и частицы.</a:t>
            </a:r>
          </a:p>
          <a:p>
            <a:pPr algn="just"/>
            <a:r>
              <a:rPr lang="ru-RU" sz="1200" dirty="0">
                <a:latin typeface="Times New Roman" panose="02020603050405020304" pitchFamily="18" charset="0"/>
                <a:cs typeface="Times New Roman" panose="02020603050405020304" pitchFamily="18" charset="0"/>
              </a:rPr>
              <a:t>     В электронном письме обращение и подпись также подлежат подсчёту. При этом: </a:t>
            </a:r>
          </a:p>
          <a:p>
            <a:pPr algn="just"/>
            <a:r>
              <a:rPr lang="ru-RU" sz="1200" dirty="0">
                <a:latin typeface="Times New Roman" panose="02020603050405020304" pitchFamily="18" charset="0"/>
                <a:cs typeface="Times New Roman" panose="02020603050405020304" pitchFamily="18" charset="0"/>
              </a:rPr>
              <a:t>− стяжённые (краткие) формы (например, </a:t>
            </a:r>
            <a:r>
              <a:rPr lang="en-US" sz="1200" dirty="0">
                <a:latin typeface="Times New Roman" panose="02020603050405020304" pitchFamily="18" charset="0"/>
                <a:cs typeface="Times New Roman" panose="02020603050405020304" pitchFamily="18" charset="0"/>
              </a:rPr>
              <a:t>she</a:t>
            </a:r>
            <a:r>
              <a:rPr lang="ru-RU"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s</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it’s</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don’t</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did</a:t>
            </a:r>
            <a:r>
              <a:rPr lang="ru-RU" sz="1200" dirty="0" err="1">
                <a:latin typeface="Times New Roman" panose="02020603050405020304" pitchFamily="18" charset="0"/>
                <a:cs typeface="Times New Roman" panose="02020603050405020304" pitchFamily="18" charset="0"/>
              </a:rPr>
              <a:t>n’t</a:t>
            </a:r>
            <a:r>
              <a:rPr lang="ru-RU" sz="1200" dirty="0">
                <a:latin typeface="Times New Roman" panose="02020603050405020304" pitchFamily="18" charset="0"/>
                <a:cs typeface="Times New Roman" panose="02020603050405020304" pitchFamily="18" charset="0"/>
              </a:rPr>
              <a:t>) считаются как одно слово; </a:t>
            </a:r>
          </a:p>
          <a:p>
            <a:pPr algn="just"/>
            <a:r>
              <a:rPr lang="ru-RU" sz="1200" dirty="0">
                <a:latin typeface="Times New Roman" panose="02020603050405020304" pitchFamily="18" charset="0"/>
                <a:cs typeface="Times New Roman" panose="02020603050405020304" pitchFamily="18" charset="0"/>
              </a:rPr>
              <a:t>− числительные, выраженные цифрами (например, </a:t>
            </a:r>
            <a:r>
              <a:rPr lang="en-US" sz="1200" dirty="0">
                <a:latin typeface="Times New Roman" panose="02020603050405020304" pitchFamily="18" charset="0"/>
                <a:cs typeface="Times New Roman" panose="02020603050405020304" pitchFamily="18" charset="0"/>
              </a:rPr>
              <a:t>7</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34</a:t>
            </a:r>
            <a:r>
              <a:rPr lang="ru-RU" sz="1200" dirty="0">
                <a:latin typeface="Times New Roman" panose="02020603050405020304" pitchFamily="18" charset="0"/>
                <a:cs typeface="Times New Roman" panose="02020603050405020304" pitchFamily="18" charset="0"/>
              </a:rPr>
              <a:t>, 20</a:t>
            </a:r>
            <a:r>
              <a:rPr lang="en-US" sz="1200" dirty="0">
                <a:latin typeface="Times New Roman" panose="02020603050405020304" pitchFamily="18" charset="0"/>
                <a:cs typeface="Times New Roman" panose="02020603050405020304" pitchFamily="18" charset="0"/>
              </a:rPr>
              <a:t>22</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245</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381</a:t>
            </a:r>
            <a:r>
              <a:rPr lang="ru-RU" sz="1200" dirty="0">
                <a:latin typeface="Times New Roman" panose="02020603050405020304" pitchFamily="18" charset="0"/>
                <a:cs typeface="Times New Roman" panose="02020603050405020304" pitchFamily="18" charset="0"/>
              </a:rPr>
              <a:t>), считаются как одно слово; </a:t>
            </a:r>
          </a:p>
          <a:p>
            <a:pPr algn="just"/>
            <a:r>
              <a:rPr lang="ru-RU" sz="1200" dirty="0">
                <a:latin typeface="Times New Roman" panose="02020603050405020304" pitchFamily="18" charset="0"/>
                <a:cs typeface="Times New Roman" panose="02020603050405020304" pitchFamily="18" charset="0"/>
              </a:rPr>
              <a:t>− числительные, выраженные словами (например, </a:t>
            </a:r>
            <a:r>
              <a:rPr lang="en-US" sz="1200" dirty="0">
                <a:latin typeface="Times New Roman" panose="02020603050405020304" pitchFamily="18" charset="0"/>
                <a:cs typeface="Times New Roman" panose="02020603050405020304" pitchFamily="18" charset="0"/>
              </a:rPr>
              <a:t>thirty-four</a:t>
            </a:r>
            <a:r>
              <a:rPr lang="ru-RU" sz="1200" dirty="0">
                <a:latin typeface="Times New Roman" panose="02020603050405020304" pitchFamily="18" charset="0"/>
                <a:cs typeface="Times New Roman" panose="02020603050405020304" pitchFamily="18" charset="0"/>
              </a:rPr>
              <a:t>), считаются как одно слово; </a:t>
            </a:r>
          </a:p>
          <a:p>
            <a:pPr algn="just"/>
            <a:r>
              <a:rPr lang="ru-RU" sz="1200" dirty="0">
                <a:latin typeface="Times New Roman" panose="02020603050405020304" pitchFamily="18" charset="0"/>
                <a:cs typeface="Times New Roman" panose="02020603050405020304" pitchFamily="18" charset="0"/>
              </a:rPr>
              <a:t>− сложные слова (например, </a:t>
            </a:r>
            <a:r>
              <a:rPr lang="en-US" sz="1200" dirty="0">
                <a:latin typeface="Times New Roman" panose="02020603050405020304" pitchFamily="18" charset="0"/>
                <a:cs typeface="Times New Roman" panose="02020603050405020304" pitchFamily="18" charset="0"/>
              </a:rPr>
              <a:t>hard-working</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south-western</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home-made</a:t>
            </a:r>
            <a:r>
              <a:rPr lang="ru-RU" sz="1200" dirty="0">
                <a:latin typeface="Times New Roman" panose="02020603050405020304" pitchFamily="18" charset="0"/>
                <a:cs typeface="Times New Roman" panose="02020603050405020304" pitchFamily="18" charset="0"/>
              </a:rPr>
              <a:t>) считаются как одно слово; </a:t>
            </a:r>
            <a:endParaRPr lang="en-US"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 сокращения (например, </a:t>
            </a:r>
            <a:r>
              <a:rPr lang="en-US" sz="1200" dirty="0">
                <a:latin typeface="Times New Roman" panose="02020603050405020304" pitchFamily="18" charset="0"/>
                <a:cs typeface="Times New Roman" panose="02020603050405020304" pitchFamily="18" charset="0"/>
              </a:rPr>
              <a:t>USA</a:t>
            </a:r>
            <a:r>
              <a:rPr lang="ru-RU" sz="1200" dirty="0">
                <a:latin typeface="Times New Roman" panose="02020603050405020304" pitchFamily="18" charset="0"/>
                <a:cs typeface="Times New Roman" panose="02020603050405020304" pitchFamily="18" charset="0"/>
              </a:rPr>
              <a:t>, e-</a:t>
            </a:r>
            <a:r>
              <a:rPr lang="en-US" sz="1200" dirty="0">
                <a:latin typeface="Times New Roman" panose="02020603050405020304" pitchFamily="18" charset="0"/>
                <a:cs typeface="Times New Roman" panose="02020603050405020304" pitchFamily="18" charset="0"/>
              </a:rPr>
              <a:t>book</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IT</a:t>
            </a:r>
            <a:r>
              <a:rPr lang="ru-RU" sz="1200" dirty="0">
                <a:latin typeface="Times New Roman" panose="02020603050405020304" pitchFamily="18" charset="0"/>
                <a:cs typeface="Times New Roman" panose="02020603050405020304" pitchFamily="18" charset="0"/>
              </a:rPr>
              <a:t>) считаются как одно слово.</a:t>
            </a:r>
            <a:endParaRPr lang="ru-RU" sz="1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8186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56DC74E8-D3F6-5D6B-8867-9802F327F9B2}"/>
              </a:ext>
            </a:extLst>
          </p:cNvPr>
          <p:cNvSpPr txBox="1"/>
          <p:nvPr/>
        </p:nvSpPr>
        <p:spPr>
          <a:xfrm>
            <a:off x="2305878" y="551742"/>
            <a:ext cx="2246243" cy="338554"/>
          </a:xfrm>
          <a:prstGeom prst="rect">
            <a:avLst/>
          </a:prstGeom>
          <a:noFill/>
        </p:spPr>
        <p:txBody>
          <a:bodyPr wrap="square" rtlCol="0">
            <a:spAutoFit/>
          </a:bodyPr>
          <a:lstStyle/>
          <a:p>
            <a:pPr algn="ctr"/>
            <a:r>
              <a:rPr lang="ru-RU" sz="1600" b="1" dirty="0"/>
              <a:t>ВАРИАНТ </a:t>
            </a:r>
            <a:r>
              <a:rPr lang="en-US" sz="1600" b="1" dirty="0"/>
              <a:t>2</a:t>
            </a:r>
            <a:endParaRPr lang="ru-RU" sz="1600" b="1" dirty="0"/>
          </a:p>
        </p:txBody>
      </p:sp>
      <p:sp>
        <p:nvSpPr>
          <p:cNvPr id="6" name="Овал 5">
            <a:extLst>
              <a:ext uri="{FF2B5EF4-FFF2-40B4-BE49-F238E27FC236}">
                <a16:creationId xmlns:a16="http://schemas.microsoft.com/office/drawing/2014/main" id="{AFEB8201-631F-798D-BFEF-CE5945A7158A}"/>
              </a:ext>
            </a:extLst>
          </p:cNvPr>
          <p:cNvSpPr/>
          <p:nvPr/>
        </p:nvSpPr>
        <p:spPr>
          <a:xfrm>
            <a:off x="413468" y="129672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1223377"/>
            <a:ext cx="5895891" cy="6124754"/>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Прослушайте диалог. Подберите к каждому утверждению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единственно верный вариант из списка (1, 2 или 3). </a:t>
            </a:r>
            <a:r>
              <a:rPr lang="ru-RU" sz="1200" spc="-10" dirty="0">
                <a:latin typeface="Tahoma" panose="020B0604030504040204" pitchFamily="34" charset="0"/>
                <a:ea typeface="Tahoma" panose="020B0604030504040204" pitchFamily="34" charset="0"/>
                <a:cs typeface="Tahoma" panose="020B0604030504040204" pitchFamily="34" charset="0"/>
              </a:rPr>
              <a:t>Диалог прозвучит два раза. Во время второго прослушивания перепроверьте свои ответы.</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a:t>
            </a:r>
            <a:r>
              <a:rPr lang="ru-RU" sz="1200" b="1" dirty="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The customer wants to buy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some pasta.</a:t>
            </a:r>
          </a:p>
          <a:p>
            <a:pPr algn="just"/>
            <a:r>
              <a:rPr lang="en-US" sz="1200" dirty="0">
                <a:latin typeface="Tahoma" panose="020B0604030504040204" pitchFamily="34" charset="0"/>
                <a:ea typeface="Tahoma" panose="020B0604030504040204" pitchFamily="34" charset="0"/>
                <a:cs typeface="Tahoma" panose="020B0604030504040204" pitchFamily="34" charset="0"/>
              </a:rPr>
              <a:t>2) some pizza.</a:t>
            </a:r>
          </a:p>
          <a:p>
            <a:pPr algn="just"/>
            <a:r>
              <a:rPr lang="en-US" sz="1200" dirty="0">
                <a:latin typeface="Tahoma" panose="020B0604030504040204" pitchFamily="34" charset="0"/>
                <a:ea typeface="Tahoma" panose="020B0604030504040204" pitchFamily="34" charset="0"/>
                <a:cs typeface="Tahoma" panose="020B0604030504040204" pitchFamily="34" charset="0"/>
              </a:rPr>
              <a:t>3) some potatoes.</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The customer takes the brand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which she knows.</a:t>
            </a:r>
          </a:p>
          <a:p>
            <a:pPr algn="just"/>
            <a:r>
              <a:rPr lang="en-US" sz="1200" dirty="0">
                <a:latin typeface="Tahoma" panose="020B0604030504040204" pitchFamily="34" charset="0"/>
                <a:ea typeface="Tahoma" panose="020B0604030504040204" pitchFamily="34" charset="0"/>
                <a:cs typeface="Tahoma" panose="020B0604030504040204" pitchFamily="34" charset="0"/>
              </a:rPr>
              <a:t>2) which the shop assistant recommends.</a:t>
            </a:r>
          </a:p>
          <a:p>
            <a:pPr algn="just"/>
            <a:r>
              <a:rPr lang="en-US" sz="1200" dirty="0">
                <a:latin typeface="Tahoma" panose="020B0604030504040204" pitchFamily="34" charset="0"/>
                <a:ea typeface="Tahoma" panose="020B0604030504040204" pitchFamily="34" charset="0"/>
                <a:cs typeface="Tahoma" panose="020B0604030504040204" pitchFamily="34" charset="0"/>
              </a:rPr>
              <a:t>3) which she has tried.</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The marinara sauce _______.</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is non-organic. </a:t>
            </a:r>
          </a:p>
          <a:p>
            <a:pPr algn="just"/>
            <a:r>
              <a:rPr lang="en-US" sz="1200" dirty="0">
                <a:latin typeface="Tahoma" panose="020B0604030504040204" pitchFamily="34" charset="0"/>
                <a:ea typeface="Tahoma" panose="020B0604030504040204" pitchFamily="34" charset="0"/>
                <a:cs typeface="Tahoma" panose="020B0604030504040204" pitchFamily="34" charset="0"/>
              </a:rPr>
              <a:t>2) contains gluten but it’s organic. </a:t>
            </a:r>
          </a:p>
          <a:p>
            <a:pPr algn="just"/>
            <a:r>
              <a:rPr lang="en-US" sz="1200" dirty="0">
                <a:latin typeface="Tahoma" panose="020B0604030504040204" pitchFamily="34" charset="0"/>
                <a:ea typeface="Tahoma" panose="020B0604030504040204" pitchFamily="34" charset="0"/>
                <a:cs typeface="Tahoma" panose="020B0604030504040204" pitchFamily="34" charset="0"/>
              </a:rPr>
              <a:t>3) doesn’t contain gluten.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D. The rice cakes are _______.</a:t>
            </a:r>
          </a:p>
          <a:p>
            <a:pPr algn="just"/>
            <a:r>
              <a:rPr lang="en-US" sz="1200" dirty="0">
                <a:latin typeface="Tahoma" panose="020B0604030504040204" pitchFamily="34" charset="0"/>
                <a:ea typeface="Tahoma" panose="020B0604030504040204" pitchFamily="34" charset="0"/>
                <a:cs typeface="Tahoma" panose="020B0604030504040204" pitchFamily="34" charset="0"/>
              </a:rPr>
              <a:t>1) popular choices among snacks.</a:t>
            </a:r>
          </a:p>
          <a:p>
            <a:pPr algn="just"/>
            <a:r>
              <a:rPr lang="en-US" sz="1200" dirty="0">
                <a:latin typeface="Tahoma" panose="020B0604030504040204" pitchFamily="34" charset="0"/>
                <a:ea typeface="Tahoma" panose="020B0604030504040204" pitchFamily="34" charset="0"/>
                <a:cs typeface="Tahoma" panose="020B0604030504040204" pitchFamily="34" charset="0"/>
              </a:rPr>
              <a:t>2) in the section of sweet things. </a:t>
            </a:r>
          </a:p>
          <a:p>
            <a:pPr algn="just"/>
            <a:r>
              <a:rPr lang="en-US" sz="1200" dirty="0">
                <a:latin typeface="Tahoma" panose="020B0604030504040204" pitchFamily="34" charset="0"/>
                <a:ea typeface="Tahoma" panose="020B0604030504040204" pitchFamily="34" charset="0"/>
                <a:cs typeface="Tahoma" panose="020B0604030504040204" pitchFamily="34" charset="0"/>
              </a:rPr>
              <a:t>3) not recommended by the shop assistant.</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As the result, the customer buys _______.</a:t>
            </a:r>
            <a:endParaRPr lang="ru-RU"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1) some pasta and sauce.</a:t>
            </a:r>
          </a:p>
          <a:p>
            <a:pPr algn="just"/>
            <a:r>
              <a:rPr lang="en-US" sz="1200" dirty="0">
                <a:latin typeface="Tahoma" panose="020B0604030504040204" pitchFamily="34" charset="0"/>
                <a:ea typeface="Tahoma" panose="020B0604030504040204" pitchFamily="34" charset="0"/>
                <a:cs typeface="Tahoma" panose="020B0604030504040204" pitchFamily="34" charset="0"/>
              </a:rPr>
              <a:t>2) some pasta, sauce and snacks.</a:t>
            </a:r>
          </a:p>
          <a:p>
            <a:pPr algn="just"/>
            <a:r>
              <a:rPr lang="en-US" sz="1200" dirty="0">
                <a:latin typeface="Tahoma" panose="020B0604030504040204" pitchFamily="34" charset="0"/>
                <a:ea typeface="Tahoma" panose="020B0604030504040204" pitchFamily="34" charset="0"/>
                <a:cs typeface="Tahoma" panose="020B0604030504040204" pitchFamily="34" charset="0"/>
              </a:rPr>
              <a:t>3) some pasta and snacks.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8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3635" y="6984157"/>
          <a:ext cx="1635872" cy="548640"/>
        </p:xfrm>
        <a:graphic>
          <a:graphicData uri="http://schemas.openxmlformats.org/drawingml/2006/table">
            <a:tbl>
              <a:tblPr firstRow="1" bandRow="1">
                <a:tableStyleId>{5C22544A-7EE6-4342-B048-85BDC9FD1C3A}</a:tableStyleId>
              </a:tblPr>
              <a:tblGrid>
                <a:gridCol w="322580">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en-US" sz="1200" dirty="0"/>
              <a:t>5</a:t>
            </a:r>
            <a:endParaRPr lang="ru-RU" sz="1200" dirty="0"/>
          </a:p>
        </p:txBody>
      </p:sp>
    </p:spTree>
    <p:extLst>
      <p:ext uri="{BB962C8B-B14F-4D97-AF65-F5344CB8AC3E}">
        <p14:creationId xmlns:p14="http://schemas.microsoft.com/office/powerpoint/2010/main" val="373447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3AF38C87-4109-EBF0-E4A2-CF2A532AB31A}"/>
              </a:ext>
            </a:extLst>
          </p:cNvPr>
          <p:cNvSpPr txBox="1"/>
          <p:nvPr/>
        </p:nvSpPr>
        <p:spPr>
          <a:xfrm>
            <a:off x="3244772" y="9443471"/>
            <a:ext cx="368456" cy="276999"/>
          </a:xfrm>
          <a:prstGeom prst="rect">
            <a:avLst/>
          </a:prstGeom>
          <a:noFill/>
        </p:spPr>
        <p:txBody>
          <a:bodyPr wrap="square" rtlCol="0">
            <a:spAutoFit/>
          </a:bodyPr>
          <a:lstStyle/>
          <a:p>
            <a:r>
              <a:rPr lang="ru-RU" sz="1200" dirty="0"/>
              <a:t>6</a:t>
            </a:r>
          </a:p>
        </p:txBody>
      </p:sp>
      <p:sp>
        <p:nvSpPr>
          <p:cNvPr id="10" name="Овал 9">
            <a:extLst>
              <a:ext uri="{FF2B5EF4-FFF2-40B4-BE49-F238E27FC236}">
                <a16:creationId xmlns:a16="http://schemas.microsoft.com/office/drawing/2014/main" id="{E100E73B-127F-997A-4072-A49ADE26C58C}"/>
              </a:ext>
            </a:extLst>
          </p:cNvPr>
          <p:cNvSpPr/>
          <p:nvPr/>
        </p:nvSpPr>
        <p:spPr>
          <a:xfrm>
            <a:off x="355181" y="512455"/>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EF5494-E87C-CAAE-E1C6-B94BCFF26844}"/>
              </a:ext>
            </a:extLst>
          </p:cNvPr>
          <p:cNvSpPr txBox="1"/>
          <p:nvPr/>
        </p:nvSpPr>
        <p:spPr>
          <a:xfrm>
            <a:off x="665282" y="472460"/>
            <a:ext cx="5895891" cy="8956298"/>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письмо. Подберите к каждому из предложений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одно верное утверждение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0" i="0" dirty="0">
                <a:effectLst/>
                <a:latin typeface="Tahoma" panose="020B0604030504040204" pitchFamily="34" charset="0"/>
                <a:ea typeface="Tahoma" panose="020B0604030504040204" pitchFamily="34" charset="0"/>
                <a:cs typeface="Tahoma" panose="020B0604030504040204" pitchFamily="34" charset="0"/>
              </a:rPr>
              <a:t>      </a:t>
            </a:r>
            <a:endParaRPr lang="en-US" sz="1200" b="1"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Dear Jake,</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How are you doing? I hope you are well!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 just returned from an incredible trip to Moscow, and I can’t wait to share my adventures with you. The first thing that struck me when I arrived was the sheer size and beauty of the city. The historic buildings, like the Kremlin and St. Basil's Cathedral, looked even more stunning in person than in pictures. I spent hours exploring Red Square, taking in the noisy atmosphere filled with locals and tourists alike. I even tried some traditional Russian food, like borsch and pelmeni, which were delicious and something I think you would enjoy!</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One of my favorite experiences was visiting the Moscow Metro. Did you know that each station is like a hidden treasure? Some of them are decorated with incredible artworks and sculptures. I felt like I was stepping back in time as I rode the train through these beautifully decorated stations, which tell stories of Russian history and culture. I took a lot of photos that I can't wait to post them in my account! Plus, I met some friendly locals who gave me tips on the best spots to check out. Their kindness made my trip even more special.</a:t>
            </a:r>
          </a:p>
          <a:p>
            <a:pPr algn="just"/>
            <a:r>
              <a:rPr lang="en-US" sz="1200" b="0" i="0" dirty="0">
                <a:effectLst/>
                <a:latin typeface="Tahoma" panose="020B0604030504040204" pitchFamily="34" charset="0"/>
                <a:ea typeface="Tahoma" panose="020B0604030504040204" pitchFamily="34" charset="0"/>
                <a:cs typeface="Tahoma" panose="020B0604030504040204" pitchFamily="34" charset="0"/>
              </a:rPr>
              <a:t>     Before I left, I made sure to visit Gorky Park, where I joined young people playing frisbee and enjoying the sunny weather. We laughed and played together, and it felt great to connect with new friends. I have so much more to tell you, and I hope to learn all about what you’ve been doing as well! Until then, I'm sending you a postcard with a picture of the beautiful Moscow skyline. </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Can’t wait to hear from you!</a:t>
            </a:r>
          </a:p>
          <a:p>
            <a:r>
              <a:rPr lang="en-US" sz="1200" b="0" i="0" dirty="0">
                <a:effectLst/>
                <a:latin typeface="Tahoma" panose="020B0604030504040204" pitchFamily="34" charset="0"/>
                <a:ea typeface="Tahoma" panose="020B0604030504040204" pitchFamily="34" charset="0"/>
                <a:cs typeface="Tahoma" panose="020B0604030504040204" pitchFamily="34" charset="0"/>
              </a:rPr>
              <a:t>     Best wishes,</a:t>
            </a:r>
            <a:br>
              <a:rPr lang="en-US" sz="1200" b="0" i="0" dirty="0">
                <a:effectLst/>
                <a:latin typeface="Tahoma" panose="020B0604030504040204" pitchFamily="34" charset="0"/>
                <a:ea typeface="Tahoma" panose="020B0604030504040204" pitchFamily="34" charset="0"/>
                <a:cs typeface="Tahoma" panose="020B0604030504040204" pitchFamily="34" charset="0"/>
              </a:rPr>
            </a:br>
            <a:r>
              <a:rPr lang="en-US" sz="1200" b="0" i="0" dirty="0">
                <a:effectLst/>
                <a:latin typeface="Tahoma" panose="020B0604030504040204" pitchFamily="34" charset="0"/>
                <a:ea typeface="Tahoma" panose="020B0604030504040204" pitchFamily="34" charset="0"/>
                <a:cs typeface="Tahoma" panose="020B0604030504040204" pitchFamily="34" charset="0"/>
              </a:rPr>
              <a:t>     Dima</a:t>
            </a:r>
          </a:p>
          <a:p>
            <a:pPr algn="just"/>
            <a:endParaRPr lang="ru-RU" sz="1200" b="0" i="0"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A.  Dima has been to …</a:t>
            </a:r>
          </a:p>
          <a:p>
            <a:pPr algn="just"/>
            <a:r>
              <a:rPr lang="en-US" sz="1200" dirty="0">
                <a:latin typeface="Tahoma" panose="020B0604030504040204" pitchFamily="34" charset="0"/>
                <a:ea typeface="Tahoma" panose="020B0604030504040204" pitchFamily="34" charset="0"/>
                <a:cs typeface="Tahoma" panose="020B0604030504040204" pitchFamily="34" charset="0"/>
              </a:rPr>
              <a:t>1) a small city.</a:t>
            </a:r>
          </a:p>
          <a:p>
            <a:pPr algn="just"/>
            <a:r>
              <a:rPr lang="en-US" sz="1200" dirty="0">
                <a:latin typeface="Tahoma" panose="020B0604030504040204" pitchFamily="34" charset="0"/>
                <a:ea typeface="Tahoma" panose="020B0604030504040204" pitchFamily="34" charset="0"/>
                <a:cs typeface="Tahoma" panose="020B0604030504040204" pitchFamily="34" charset="0"/>
              </a:rPr>
              <a:t>2) an English city.</a:t>
            </a:r>
          </a:p>
          <a:p>
            <a:pPr algn="just"/>
            <a:r>
              <a:rPr lang="en-US" sz="1200" dirty="0">
                <a:latin typeface="Tahoma" panose="020B0604030504040204" pitchFamily="34" charset="0"/>
                <a:ea typeface="Tahoma" panose="020B0604030504040204" pitchFamily="34" charset="0"/>
                <a:cs typeface="Tahoma" panose="020B0604030504040204" pitchFamily="34" charset="0"/>
              </a:rPr>
              <a:t>3) a Russian city.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a village.</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B. Choose the TRUE sentence.</a:t>
            </a:r>
          </a:p>
          <a:p>
            <a:pPr algn="just"/>
            <a:r>
              <a:rPr lang="en-US" sz="1200" dirty="0">
                <a:latin typeface="Tahoma" panose="020B0604030504040204" pitchFamily="34" charset="0"/>
                <a:ea typeface="Tahoma" panose="020B0604030504040204" pitchFamily="34" charset="0"/>
                <a:cs typeface="Tahoma" panose="020B0604030504040204" pitchFamily="34" charset="0"/>
              </a:rPr>
              <a:t>1) Dima didn’t see the main attractions.</a:t>
            </a:r>
          </a:p>
          <a:p>
            <a:pPr algn="just"/>
            <a:r>
              <a:rPr lang="en-US" sz="1200" dirty="0">
                <a:latin typeface="Tahoma" panose="020B0604030504040204" pitchFamily="34" charset="0"/>
                <a:ea typeface="Tahoma" panose="020B0604030504040204" pitchFamily="34" charset="0"/>
                <a:cs typeface="Tahoma" panose="020B0604030504040204" pitchFamily="34" charset="0"/>
              </a:rPr>
              <a:t>2) Dima watched Red Square very quickly.</a:t>
            </a:r>
          </a:p>
          <a:p>
            <a:pPr algn="just"/>
            <a:r>
              <a:rPr lang="en-US" sz="1200" dirty="0">
                <a:latin typeface="Tahoma" panose="020B0604030504040204" pitchFamily="34" charset="0"/>
                <a:ea typeface="Tahoma" panose="020B0604030504040204" pitchFamily="34" charset="0"/>
                <a:cs typeface="Tahoma" panose="020B0604030504040204" pitchFamily="34" charset="0"/>
              </a:rPr>
              <a:t>3) Dima got pleasure from Russian food.</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Dima enjoyed the quiet atmosphere of the city.</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C.  Dima liked the stations in the Moscow Metro because …</a:t>
            </a:r>
          </a:p>
          <a:p>
            <a:pPr algn="just"/>
            <a:r>
              <a:rPr lang="en-US" sz="1200" dirty="0">
                <a:latin typeface="Tahoma" panose="020B0604030504040204" pitchFamily="34" charset="0"/>
                <a:ea typeface="Tahoma" panose="020B0604030504040204" pitchFamily="34" charset="0"/>
                <a:cs typeface="Tahoma" panose="020B0604030504040204" pitchFamily="34" charset="0"/>
              </a:rPr>
              <a:t>1) there were guides telling stories of Russian history and culture. </a:t>
            </a:r>
          </a:p>
          <a:p>
            <a:pPr algn="just"/>
            <a:r>
              <a:rPr lang="en-US" sz="1200" dirty="0">
                <a:latin typeface="Tahoma" panose="020B0604030504040204" pitchFamily="34" charset="0"/>
                <a:ea typeface="Tahoma" panose="020B0604030504040204" pitchFamily="34" charset="0"/>
                <a:cs typeface="Tahoma" panose="020B0604030504040204" pitchFamily="34" charset="0"/>
              </a:rPr>
              <a:t>2) he felt the historical and cultural atmosphere. </a:t>
            </a:r>
          </a:p>
          <a:p>
            <a:pPr algn="just"/>
            <a:r>
              <a:rPr lang="en-US" sz="1200" dirty="0">
                <a:latin typeface="Tahoma" panose="020B0604030504040204" pitchFamily="34" charset="0"/>
                <a:ea typeface="Tahoma" panose="020B0604030504040204" pitchFamily="34" charset="0"/>
                <a:cs typeface="Tahoma" panose="020B0604030504040204" pitchFamily="34" charset="0"/>
              </a:rPr>
              <a:t>3) there were a lot of kind people around. </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people sold artworks and sculptures there.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E354FBF-BDF8-6DD5-FBC9-62F2BECD8E9A}"/>
              </a:ext>
            </a:extLst>
          </p:cNvPr>
          <p:cNvSpPr txBox="1"/>
          <p:nvPr/>
        </p:nvSpPr>
        <p:spPr>
          <a:xfrm>
            <a:off x="6019138" y="23063"/>
            <a:ext cx="715617" cy="230832"/>
          </a:xfrm>
          <a:prstGeom prst="rect">
            <a:avLst/>
          </a:prstGeom>
          <a:noFill/>
        </p:spPr>
        <p:txBody>
          <a:bodyPr wrap="square" rtlCol="0">
            <a:spAutoFit/>
          </a:bodyPr>
          <a:lstStyle/>
          <a:p>
            <a:r>
              <a:rPr lang="ru-RU" sz="900" dirty="0"/>
              <a:t>Вариант 2</a:t>
            </a:r>
          </a:p>
        </p:txBody>
      </p:sp>
    </p:spTree>
    <p:extLst>
      <p:ext uri="{BB962C8B-B14F-4D97-AF65-F5344CB8AC3E}">
        <p14:creationId xmlns:p14="http://schemas.microsoft.com/office/powerpoint/2010/main" val="107657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8D50548D-905E-E594-E93B-EBA8E849E4CE}"/>
              </a:ext>
            </a:extLst>
          </p:cNvPr>
          <p:cNvSpPr txBox="1"/>
          <p:nvPr/>
        </p:nvSpPr>
        <p:spPr>
          <a:xfrm>
            <a:off x="723569" y="486178"/>
            <a:ext cx="5895891" cy="2862322"/>
          </a:xfrm>
          <a:prstGeom prst="rect">
            <a:avLst/>
          </a:prstGeom>
          <a:noFill/>
        </p:spPr>
        <p:txBody>
          <a:bodyPr wrap="square" rtlCol="0">
            <a:spAutoFit/>
          </a:bodyPr>
          <a:lstStyle/>
          <a:p>
            <a:pPr algn="just"/>
            <a:r>
              <a:rPr lang="en-US" sz="1200" b="1" dirty="0">
                <a:latin typeface="Tahoma" panose="020B0604030504040204" pitchFamily="34" charset="0"/>
                <a:ea typeface="Tahoma" panose="020B0604030504040204" pitchFamily="34" charset="0"/>
                <a:cs typeface="Tahoma" panose="020B0604030504040204" pitchFamily="34" charset="0"/>
              </a:rPr>
              <a:t>D. Dima is planning to …</a:t>
            </a:r>
          </a:p>
          <a:p>
            <a:pPr algn="just"/>
            <a:r>
              <a:rPr lang="en-US" sz="1200" dirty="0">
                <a:latin typeface="Tahoma" panose="020B0604030504040204" pitchFamily="34" charset="0"/>
                <a:ea typeface="Tahoma" panose="020B0604030504040204" pitchFamily="34" charset="0"/>
                <a:cs typeface="Tahoma" panose="020B0604030504040204" pitchFamily="34" charset="0"/>
              </a:rPr>
              <a:t>1) share photos in a social net.</a:t>
            </a:r>
          </a:p>
          <a:p>
            <a:pPr algn="just"/>
            <a:r>
              <a:rPr lang="en-US" sz="1200" dirty="0">
                <a:latin typeface="Tahoma" panose="020B0604030504040204" pitchFamily="34" charset="0"/>
                <a:ea typeface="Tahoma" panose="020B0604030504040204" pitchFamily="34" charset="0"/>
                <a:cs typeface="Tahoma" panose="020B0604030504040204" pitchFamily="34" charset="0"/>
              </a:rPr>
              <a:t>2) send photos to his relatives.</a:t>
            </a:r>
          </a:p>
          <a:p>
            <a:pPr algn="just"/>
            <a:r>
              <a:rPr lang="en-US" sz="1200" dirty="0">
                <a:latin typeface="Tahoma" panose="020B0604030504040204" pitchFamily="34" charset="0"/>
                <a:ea typeface="Tahoma" panose="020B0604030504040204" pitchFamily="34" charset="0"/>
                <a:cs typeface="Tahoma" panose="020B0604030504040204" pitchFamily="34" charset="0"/>
              </a:rPr>
              <a:t>3) take photos of the Moscow Metro stations.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 </a:t>
            </a:r>
            <a:r>
              <a:rPr lang="en-US" sz="1200" dirty="0">
                <a:latin typeface="Tahoma" panose="020B0604030504040204" pitchFamily="34" charset="0"/>
                <a:ea typeface="Tahoma" panose="020B0604030504040204" pitchFamily="34" charset="0"/>
                <a:cs typeface="Tahoma" panose="020B0604030504040204" pitchFamily="34" charset="0"/>
              </a:rPr>
              <a:t>buy photos from friendly local people.</a:t>
            </a:r>
          </a:p>
          <a:p>
            <a:pPr algn="just"/>
            <a:endParaRPr lang="en-US" sz="1200" b="1" dirty="0">
              <a:latin typeface="Tahoma" panose="020B0604030504040204" pitchFamily="34" charset="0"/>
              <a:ea typeface="Tahoma" panose="020B0604030504040204" pitchFamily="34" charset="0"/>
              <a:cs typeface="Tahoma" panose="020B0604030504040204" pitchFamily="34" charset="0"/>
            </a:endParaRPr>
          </a:p>
          <a:p>
            <a:pPr algn="just"/>
            <a:r>
              <a:rPr lang="en-US" sz="1200" b="1" dirty="0">
                <a:latin typeface="Tahoma" panose="020B0604030504040204" pitchFamily="34" charset="0"/>
                <a:ea typeface="Tahoma" panose="020B0604030504040204" pitchFamily="34" charset="0"/>
                <a:cs typeface="Tahoma" panose="020B0604030504040204" pitchFamily="34" charset="0"/>
              </a:rPr>
              <a:t>E. In Gorky Park the boy …</a:t>
            </a:r>
          </a:p>
          <a:p>
            <a:pPr algn="just"/>
            <a:r>
              <a:rPr lang="en-US" sz="1200" dirty="0">
                <a:latin typeface="Tahoma" panose="020B0604030504040204" pitchFamily="34" charset="0"/>
                <a:ea typeface="Tahoma" panose="020B0604030504040204" pitchFamily="34" charset="0"/>
                <a:cs typeface="Tahoma" panose="020B0604030504040204" pitchFamily="34" charset="0"/>
              </a:rPr>
              <a:t>1) watched local young people playing frisbee.</a:t>
            </a:r>
          </a:p>
          <a:p>
            <a:pPr algn="just"/>
            <a:r>
              <a:rPr lang="en-US" sz="1200" dirty="0">
                <a:latin typeface="Tahoma" panose="020B0604030504040204" pitchFamily="34" charset="0"/>
                <a:ea typeface="Tahoma" panose="020B0604030504040204" pitchFamily="34" charset="0"/>
                <a:cs typeface="Tahoma" panose="020B0604030504040204" pitchFamily="34" charset="0"/>
              </a:rPr>
              <a:t>2) didn’t communicate with locals.</a:t>
            </a:r>
          </a:p>
          <a:p>
            <a:pPr algn="just"/>
            <a:r>
              <a:rPr lang="en-US" sz="1200" dirty="0">
                <a:latin typeface="Tahoma" panose="020B0604030504040204" pitchFamily="34" charset="0"/>
                <a:ea typeface="Tahoma" panose="020B0604030504040204" pitchFamily="34" charset="0"/>
                <a:cs typeface="Tahoma" panose="020B0604030504040204" pitchFamily="34" charset="0"/>
              </a:rPr>
              <a:t>3) had a picnic with locals.</a:t>
            </a:r>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4)</a:t>
            </a:r>
            <a:r>
              <a:rPr lang="en-US" sz="1200" dirty="0">
                <a:latin typeface="Tahoma" panose="020B0604030504040204" pitchFamily="34" charset="0"/>
                <a:ea typeface="Tahoma" panose="020B0604030504040204" pitchFamily="34" charset="0"/>
                <a:cs typeface="Tahoma" panose="020B0604030504040204" pitchFamily="34" charset="0"/>
              </a:rPr>
              <a:t> played a game with local young people.</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8" name="Таблица 7">
            <a:extLst>
              <a:ext uri="{FF2B5EF4-FFF2-40B4-BE49-F238E27FC236}">
                <a16:creationId xmlns:a16="http://schemas.microsoft.com/office/drawing/2014/main" id="{76333021-CCA9-EAA7-995C-ED347E1418AF}"/>
              </a:ext>
            </a:extLst>
          </p:cNvPr>
          <p:cNvGraphicFramePr>
            <a:graphicFrameLocks noGrp="1"/>
          </p:cNvGraphicFramePr>
          <p:nvPr/>
        </p:nvGraphicFramePr>
        <p:xfrm>
          <a:off x="1437979" y="3032143"/>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sp>
        <p:nvSpPr>
          <p:cNvPr id="2" name="TextBox 1">
            <a:extLst>
              <a:ext uri="{FF2B5EF4-FFF2-40B4-BE49-F238E27FC236}">
                <a16:creationId xmlns:a16="http://schemas.microsoft.com/office/drawing/2014/main" id="{A75814AD-2A96-51A9-6104-4D58E8ADBF04}"/>
              </a:ext>
            </a:extLst>
          </p:cNvPr>
          <p:cNvSpPr txBox="1"/>
          <p:nvPr/>
        </p:nvSpPr>
        <p:spPr>
          <a:xfrm>
            <a:off x="3259060" y="9443471"/>
            <a:ext cx="339881" cy="276999"/>
          </a:xfrm>
          <a:prstGeom prst="rect">
            <a:avLst/>
          </a:prstGeom>
          <a:noFill/>
        </p:spPr>
        <p:txBody>
          <a:bodyPr wrap="square" rtlCol="0">
            <a:spAutoFit/>
          </a:bodyPr>
          <a:lstStyle/>
          <a:p>
            <a:r>
              <a:rPr lang="ru-RU" sz="1200" dirty="0"/>
              <a:t>7</a:t>
            </a:r>
          </a:p>
        </p:txBody>
      </p:sp>
      <p:sp>
        <p:nvSpPr>
          <p:cNvPr id="3" name="TextBox 2">
            <a:extLst>
              <a:ext uri="{FF2B5EF4-FFF2-40B4-BE49-F238E27FC236}">
                <a16:creationId xmlns:a16="http://schemas.microsoft.com/office/drawing/2014/main" id="{784AB020-30A0-121B-A1CA-FB356F2228B7}"/>
              </a:ext>
            </a:extLst>
          </p:cNvPr>
          <p:cNvSpPr txBox="1"/>
          <p:nvPr/>
        </p:nvSpPr>
        <p:spPr>
          <a:xfrm>
            <a:off x="6019138" y="23063"/>
            <a:ext cx="715617" cy="230832"/>
          </a:xfrm>
          <a:prstGeom prst="rect">
            <a:avLst/>
          </a:prstGeom>
          <a:noFill/>
        </p:spPr>
        <p:txBody>
          <a:bodyPr wrap="square" rtlCol="0">
            <a:spAutoFit/>
          </a:bodyPr>
          <a:lstStyle/>
          <a:p>
            <a:r>
              <a:rPr lang="ru-RU" sz="900" dirty="0"/>
              <a:t>Вариант 2</a:t>
            </a:r>
          </a:p>
        </p:txBody>
      </p:sp>
      <p:sp>
        <p:nvSpPr>
          <p:cNvPr id="5" name="Овал 4">
            <a:extLst>
              <a:ext uri="{FF2B5EF4-FFF2-40B4-BE49-F238E27FC236}">
                <a16:creationId xmlns:a16="http://schemas.microsoft.com/office/drawing/2014/main" id="{AFEB8201-631F-798D-BFEF-CE5945A7158A}"/>
              </a:ext>
            </a:extLst>
          </p:cNvPr>
          <p:cNvSpPr/>
          <p:nvPr/>
        </p:nvSpPr>
        <p:spPr>
          <a:xfrm>
            <a:off x="413468" y="4230192"/>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TextBox 8">
            <a:extLst>
              <a:ext uri="{FF2B5EF4-FFF2-40B4-BE49-F238E27FC236}">
                <a16:creationId xmlns:a16="http://schemas.microsoft.com/office/drawing/2014/main" id="{8D50548D-905E-E594-E93B-EBA8E849E4CE}"/>
              </a:ext>
            </a:extLst>
          </p:cNvPr>
          <p:cNvSpPr txBox="1"/>
          <p:nvPr/>
        </p:nvSpPr>
        <p:spPr>
          <a:xfrm>
            <a:off x="723569" y="4156844"/>
            <a:ext cx="5798487" cy="4893647"/>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Перед Вами текст. Заполните пропуски правильными грамматическими формами, подходящими по смыслу к пропускам, обозначенным буквами </a:t>
            </a:r>
            <a:r>
              <a:rPr lang="en-US" sz="1200" b="1" dirty="0">
                <a:latin typeface="Tahoma" panose="020B0604030504040204" pitchFamily="34" charset="0"/>
                <a:ea typeface="Tahoma" panose="020B0604030504040204" pitchFamily="34" charset="0"/>
                <a:cs typeface="Tahoma" panose="020B0604030504040204" pitchFamily="34" charset="0"/>
              </a:rPr>
              <a:t>A-E</a:t>
            </a:r>
            <a:r>
              <a:rPr lang="ru-RU" sz="1200" dirty="0">
                <a:latin typeface="Tahoma" panose="020B0604030504040204" pitchFamily="34" charset="0"/>
                <a:ea typeface="Tahoma" panose="020B0604030504040204" pitchFamily="34" charset="0"/>
                <a:cs typeface="Tahoma" panose="020B0604030504040204" pitchFamily="34" charset="0"/>
              </a:rPr>
              <a:t>. Только одно слово верно из списка четырёх вариантов (1, 2, 3 или 4).</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ctr"/>
            <a:r>
              <a:rPr lang="en-US" sz="1200" b="1" i="0" dirty="0">
                <a:effectLst/>
                <a:latin typeface="Tahoma" panose="020B0604030504040204" pitchFamily="34" charset="0"/>
                <a:ea typeface="Tahoma" panose="020B0604030504040204" pitchFamily="34" charset="0"/>
                <a:cs typeface="Tahoma" panose="020B0604030504040204" pitchFamily="34" charset="0"/>
              </a:rPr>
              <a:t>The First Meeting</a:t>
            </a:r>
          </a:p>
          <a:p>
            <a:pPr algn="just"/>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b="0" i="0" dirty="0">
                <a:effectLst/>
                <a:latin typeface="Tahoma" panose="020B0604030504040204" pitchFamily="34" charset="0"/>
                <a:ea typeface="Tahoma" panose="020B0604030504040204" pitchFamily="34" charset="0"/>
                <a:cs typeface="Tahoma" panose="020B0604030504040204" pitchFamily="34" charset="0"/>
              </a:rPr>
              <a:t>It was an ordinary afternoon in the school cafeteria when I </a:t>
            </a:r>
            <a:r>
              <a:rPr lang="en-US" sz="1200" b="1" i="0" dirty="0">
                <a:effectLst/>
                <a:latin typeface="Tahoma" panose="020B0604030504040204" pitchFamily="34" charset="0"/>
                <a:ea typeface="Tahoma" panose="020B0604030504040204" pitchFamily="34" charset="0"/>
                <a:cs typeface="Tahoma" panose="020B0604030504040204" pitchFamily="34" charset="0"/>
              </a:rPr>
              <a:t>A</a:t>
            </a:r>
            <a:r>
              <a:rPr lang="en-US" sz="1200" b="0" i="0" dirty="0">
                <a:effectLst/>
                <a:latin typeface="Tahoma" panose="020B0604030504040204" pitchFamily="34" charset="0"/>
                <a:ea typeface="Tahoma" panose="020B0604030504040204" pitchFamily="34" charset="0"/>
                <a:cs typeface="Tahoma" panose="020B0604030504040204" pitchFamily="34" charset="0"/>
              </a:rPr>
              <a:t>_______ met Mia, my closest friend now. As I </a:t>
            </a:r>
            <a:r>
              <a:rPr lang="en-US" sz="1200" b="1" i="0" dirty="0">
                <a:effectLst/>
                <a:latin typeface="Tahoma" panose="020B0604030504040204" pitchFamily="34" charset="0"/>
                <a:ea typeface="Tahoma" panose="020B0604030504040204" pitchFamily="34" charset="0"/>
                <a:cs typeface="Tahoma" panose="020B0604030504040204" pitchFamily="34" charset="0"/>
              </a:rPr>
              <a:t>B</a:t>
            </a:r>
            <a:r>
              <a:rPr lang="en-US" sz="1200" b="0" i="0" dirty="0">
                <a:effectLst/>
                <a:latin typeface="Tahoma" panose="020B0604030504040204" pitchFamily="34" charset="0"/>
                <a:ea typeface="Tahoma" panose="020B0604030504040204" pitchFamily="34" charset="0"/>
                <a:cs typeface="Tahoma" panose="020B0604030504040204" pitchFamily="34" charset="0"/>
              </a:rPr>
              <a:t>_______ alone at a table, scrolling through my phone and drinking my juice, I couldn't help but overhear her lively conversation with a couple of classmates. </a:t>
            </a:r>
            <a:r>
              <a:rPr lang="en-US" sz="1200" dirty="0">
                <a:latin typeface="Tahoma" panose="020B0604030504040204" pitchFamily="34" charset="0"/>
                <a:ea typeface="Tahoma" panose="020B0604030504040204" pitchFamily="34" charset="0"/>
                <a:cs typeface="Tahoma" panose="020B0604030504040204" pitchFamily="34" charset="0"/>
              </a:rPr>
              <a:t>Her</a:t>
            </a:r>
            <a:r>
              <a:rPr lang="en-US" sz="1200" b="0" i="0" dirty="0">
                <a:effectLst/>
                <a:latin typeface="Tahoma" panose="020B0604030504040204" pitchFamily="34" charset="0"/>
                <a:ea typeface="Tahoma" panose="020B0604030504040204" pitchFamily="34" charset="0"/>
                <a:cs typeface="Tahoma" panose="020B0604030504040204" pitchFamily="34" charset="0"/>
              </a:rPr>
              <a:t> laugh was </a:t>
            </a:r>
            <a:r>
              <a:rPr lang="en-US" sz="1200" b="1" i="0" dirty="0">
                <a:effectLst/>
                <a:latin typeface="Tahoma" panose="020B0604030504040204" pitchFamily="34" charset="0"/>
                <a:ea typeface="Tahoma" panose="020B0604030504040204" pitchFamily="34" charset="0"/>
                <a:cs typeface="Tahoma" panose="020B0604030504040204" pitchFamily="34" charset="0"/>
              </a:rPr>
              <a:t>C</a:t>
            </a:r>
            <a:r>
              <a:rPr lang="en-US" sz="1200" b="0" i="0" dirty="0">
                <a:effectLst/>
                <a:latin typeface="Tahoma" panose="020B0604030504040204" pitchFamily="34" charset="0"/>
                <a:ea typeface="Tahoma" panose="020B0604030504040204" pitchFamily="34" charset="0"/>
                <a:cs typeface="Tahoma" panose="020B0604030504040204" pitchFamily="34" charset="0"/>
              </a:rPr>
              <a:t>_______ infectious that, before I knew it, I was smiling at her without even realizing it. When she caught my eye, she waved at me to join their table. We got </a:t>
            </a:r>
            <a:r>
              <a:rPr lang="en-US" sz="1200" b="1" i="0" dirty="0">
                <a:effectLst/>
                <a:latin typeface="Tahoma" panose="020B0604030504040204" pitchFamily="34" charset="0"/>
                <a:ea typeface="Tahoma" panose="020B0604030504040204" pitchFamily="34" charset="0"/>
                <a:cs typeface="Tahoma" panose="020B0604030504040204" pitchFamily="34" charset="0"/>
              </a:rPr>
              <a:t>D</a:t>
            </a:r>
            <a:r>
              <a:rPr lang="en-US" sz="1200" b="0" i="0" dirty="0">
                <a:effectLst/>
                <a:latin typeface="Tahoma" panose="020B0604030504040204" pitchFamily="34" charset="0"/>
                <a:ea typeface="Tahoma" panose="020B0604030504040204" pitchFamily="34" charset="0"/>
                <a:cs typeface="Tahoma" panose="020B0604030504040204" pitchFamily="34" charset="0"/>
              </a:rPr>
              <a:t>_______ thanks to shared jokes and interests in music and movies. What started as a casual interaction quickly turned into a deep conversation, and by the end of lunch, we were already exchanging phone numbers and planning </a:t>
            </a:r>
            <a:r>
              <a:rPr lang="en-US" sz="1200" b="1" i="0" dirty="0">
                <a:effectLst/>
                <a:latin typeface="Tahoma" panose="020B0604030504040204" pitchFamily="34" charset="0"/>
                <a:ea typeface="Tahoma" panose="020B0604030504040204" pitchFamily="34" charset="0"/>
                <a:cs typeface="Tahoma" panose="020B0604030504040204" pitchFamily="34" charset="0"/>
              </a:rPr>
              <a:t>E</a:t>
            </a:r>
            <a:r>
              <a:rPr lang="en-US" sz="1200" b="0" i="0" dirty="0">
                <a:effectLst/>
                <a:latin typeface="Tahoma" panose="020B0604030504040204" pitchFamily="34" charset="0"/>
                <a:ea typeface="Tahoma" panose="020B0604030504040204" pitchFamily="34" charset="0"/>
                <a:cs typeface="Tahoma" panose="020B0604030504040204" pitchFamily="34" charset="0"/>
              </a:rPr>
              <a:t>_______ up for a concert. </a:t>
            </a:r>
          </a:p>
          <a:p>
            <a:pPr algn="just"/>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endParaRPr lang="ru-RU" sz="6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Запишите в таблицу номера ответов под буквами.</a:t>
            </a: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Ответ: </a:t>
            </a:r>
          </a:p>
        </p:txBody>
      </p:sp>
      <p:graphicFrame>
        <p:nvGraphicFramePr>
          <p:cNvPr id="10" name="Таблица 9">
            <a:extLst>
              <a:ext uri="{FF2B5EF4-FFF2-40B4-BE49-F238E27FC236}">
                <a16:creationId xmlns:a16="http://schemas.microsoft.com/office/drawing/2014/main" id="{76333021-CCA9-EAA7-995C-ED347E1418AF}"/>
              </a:ext>
            </a:extLst>
          </p:cNvPr>
          <p:cNvGraphicFramePr>
            <a:graphicFrameLocks noGrp="1"/>
          </p:cNvGraphicFramePr>
          <p:nvPr/>
        </p:nvGraphicFramePr>
        <p:xfrm>
          <a:off x="1343124" y="8697449"/>
          <a:ext cx="1641615" cy="548640"/>
        </p:xfrm>
        <a:graphic>
          <a:graphicData uri="http://schemas.openxmlformats.org/drawingml/2006/table">
            <a:tbl>
              <a:tblPr firstRow="1" bandRow="1">
                <a:tableStyleId>{5C22544A-7EE6-4342-B048-85BDC9FD1C3A}</a:tableStyleId>
              </a:tblPr>
              <a:tblGrid>
                <a:gridCol w="328323">
                  <a:extLst>
                    <a:ext uri="{9D8B030D-6E8A-4147-A177-3AD203B41FA5}">
                      <a16:colId xmlns:a16="http://schemas.microsoft.com/office/drawing/2014/main" val="360016809"/>
                    </a:ext>
                  </a:extLst>
                </a:gridCol>
                <a:gridCol w="328323">
                  <a:extLst>
                    <a:ext uri="{9D8B030D-6E8A-4147-A177-3AD203B41FA5}">
                      <a16:colId xmlns:a16="http://schemas.microsoft.com/office/drawing/2014/main" val="881724602"/>
                    </a:ext>
                  </a:extLst>
                </a:gridCol>
                <a:gridCol w="328323">
                  <a:extLst>
                    <a:ext uri="{9D8B030D-6E8A-4147-A177-3AD203B41FA5}">
                      <a16:colId xmlns:a16="http://schemas.microsoft.com/office/drawing/2014/main" val="4273284677"/>
                    </a:ext>
                  </a:extLst>
                </a:gridCol>
                <a:gridCol w="328323">
                  <a:extLst>
                    <a:ext uri="{9D8B030D-6E8A-4147-A177-3AD203B41FA5}">
                      <a16:colId xmlns:a16="http://schemas.microsoft.com/office/drawing/2014/main" val="2510934525"/>
                    </a:ext>
                  </a:extLst>
                </a:gridCol>
                <a:gridCol w="328323">
                  <a:extLst>
                    <a:ext uri="{9D8B030D-6E8A-4147-A177-3AD203B41FA5}">
                      <a16:colId xmlns:a16="http://schemas.microsoft.com/office/drawing/2014/main" val="1799152882"/>
                    </a:ext>
                  </a:extLst>
                </a:gridCol>
              </a:tblGrid>
              <a:tr h="0">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176481"/>
                  </a:ext>
                </a:extLst>
              </a:tr>
              <a:tr h="0">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703375"/>
                  </a:ext>
                </a:extLst>
              </a:tr>
            </a:tbl>
          </a:graphicData>
        </a:graphic>
      </p:graphicFrame>
      <p:graphicFrame>
        <p:nvGraphicFramePr>
          <p:cNvPr id="11" name="Таблица 10">
            <a:extLst>
              <a:ext uri="{FF2B5EF4-FFF2-40B4-BE49-F238E27FC236}">
                <a16:creationId xmlns:a16="http://schemas.microsoft.com/office/drawing/2014/main" id="{80B4FA3D-AA54-8D71-0787-EBC94A2D97D4}"/>
              </a:ext>
            </a:extLst>
          </p:cNvPr>
          <p:cNvGraphicFramePr>
            <a:graphicFrameLocks noGrp="1"/>
          </p:cNvGraphicFramePr>
          <p:nvPr>
            <p:extLst>
              <p:ext uri="{D42A27DB-BD31-4B8C-83A1-F6EECF244321}">
                <p14:modId xmlns:p14="http://schemas.microsoft.com/office/powerpoint/2010/main" val="2010234984"/>
              </p:ext>
            </p:extLst>
          </p:nvPr>
        </p:nvGraphicFramePr>
        <p:xfrm>
          <a:off x="413468" y="6858419"/>
          <a:ext cx="6119589" cy="14677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830380669"/>
                    </a:ext>
                  </a:extLst>
                </a:gridCol>
                <a:gridCol w="360000">
                  <a:extLst>
                    <a:ext uri="{9D8B030D-6E8A-4147-A177-3AD203B41FA5}">
                      <a16:colId xmlns:a16="http://schemas.microsoft.com/office/drawing/2014/main" val="1151999741"/>
                    </a:ext>
                  </a:extLst>
                </a:gridCol>
                <a:gridCol w="1080000">
                  <a:extLst>
                    <a:ext uri="{9D8B030D-6E8A-4147-A177-3AD203B41FA5}">
                      <a16:colId xmlns:a16="http://schemas.microsoft.com/office/drawing/2014/main" val="3557552152"/>
                    </a:ext>
                  </a:extLst>
                </a:gridCol>
                <a:gridCol w="360000">
                  <a:extLst>
                    <a:ext uri="{9D8B030D-6E8A-4147-A177-3AD203B41FA5}">
                      <a16:colId xmlns:a16="http://schemas.microsoft.com/office/drawing/2014/main" val="2801184450"/>
                    </a:ext>
                  </a:extLst>
                </a:gridCol>
                <a:gridCol w="1079589">
                  <a:extLst>
                    <a:ext uri="{9D8B030D-6E8A-4147-A177-3AD203B41FA5}">
                      <a16:colId xmlns:a16="http://schemas.microsoft.com/office/drawing/2014/main" val="3290842270"/>
                    </a:ext>
                  </a:extLst>
                </a:gridCol>
                <a:gridCol w="360000">
                  <a:extLst>
                    <a:ext uri="{9D8B030D-6E8A-4147-A177-3AD203B41FA5}">
                      <a16:colId xmlns:a16="http://schemas.microsoft.com/office/drawing/2014/main" val="681629546"/>
                    </a:ext>
                  </a:extLst>
                </a:gridCol>
                <a:gridCol w="1080000">
                  <a:extLst>
                    <a:ext uri="{9D8B030D-6E8A-4147-A177-3AD203B41FA5}">
                      <a16:colId xmlns:a16="http://schemas.microsoft.com/office/drawing/2014/main" val="472694783"/>
                    </a:ext>
                  </a:extLst>
                </a:gridCol>
                <a:gridCol w="360000">
                  <a:extLst>
                    <a:ext uri="{9D8B030D-6E8A-4147-A177-3AD203B41FA5}">
                      <a16:colId xmlns:a16="http://schemas.microsoft.com/office/drawing/2014/main" val="170036213"/>
                    </a:ext>
                  </a:extLst>
                </a:gridCol>
                <a:gridCol w="1080000">
                  <a:extLst>
                    <a:ext uri="{9D8B030D-6E8A-4147-A177-3AD203B41FA5}">
                      <a16:colId xmlns:a16="http://schemas.microsoft.com/office/drawing/2014/main" val="294727462"/>
                    </a:ext>
                  </a:extLst>
                </a:gridCol>
              </a:tblGrid>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first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firstly</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the first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 first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080038"/>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sit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sat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was sitting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will sit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961845"/>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as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this</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such</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so</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187431"/>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close</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closer</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closest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the closest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95360"/>
                  </a:ext>
                </a:extLst>
              </a:tr>
              <a:tr h="293558">
                <a:tc>
                  <a:txBody>
                    <a:bodyP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to meet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meet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meeting</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met</a:t>
                      </a:r>
                      <a:endPar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54126"/>
                  </a:ext>
                </a:extLst>
              </a:tr>
            </a:tbl>
          </a:graphicData>
        </a:graphic>
      </p:graphicFrame>
    </p:spTree>
    <p:extLst>
      <p:ext uri="{BB962C8B-B14F-4D97-AF65-F5344CB8AC3E}">
        <p14:creationId xmlns:p14="http://schemas.microsoft.com/office/powerpoint/2010/main" val="189152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C10D11-6408-B89A-16D7-1E48813D1C3F}"/>
              </a:ext>
            </a:extLst>
          </p:cNvPr>
          <p:cNvSpPr txBox="1"/>
          <p:nvPr/>
        </p:nvSpPr>
        <p:spPr>
          <a:xfrm>
            <a:off x="723569" y="392896"/>
            <a:ext cx="5895891" cy="3200876"/>
          </a:xfrm>
          <a:prstGeom prst="rect">
            <a:avLst/>
          </a:prstGeom>
          <a:noFill/>
        </p:spPr>
        <p:txBody>
          <a:bodyPr wrap="square" rtlCol="0">
            <a:spAutoFit/>
          </a:bodyPr>
          <a:lstStyle/>
          <a:p>
            <a:pPr algn="just"/>
            <a:r>
              <a:rPr lang="ru-RU" sz="1200" dirty="0">
                <a:latin typeface="Tahoma" panose="020B0604030504040204" pitchFamily="34" charset="0"/>
                <a:ea typeface="Tahoma" panose="020B0604030504040204" pitchFamily="34" charset="0"/>
                <a:cs typeface="Tahoma" panose="020B0604030504040204" pitchFamily="34" charset="0"/>
              </a:rPr>
              <a:t>Прочитайте отрывок из электронного письма, которое Вы получили от Вашей подруги по переписке Трэйси из Великобритании.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200" dirty="0">
              <a:latin typeface="Tahoma" panose="020B0604030504040204" pitchFamily="34" charset="0"/>
              <a:ea typeface="Tahoma" panose="020B0604030504040204" pitchFamily="34" charset="0"/>
              <a:cs typeface="Tahoma" panose="020B0604030504040204" pitchFamily="34" charset="0"/>
            </a:endParaRPr>
          </a:p>
          <a:p>
            <a:pPr algn="just"/>
            <a:endParaRPr lang="ru-RU" sz="1000" dirty="0">
              <a:latin typeface="Tahoma" panose="020B0604030504040204" pitchFamily="34" charset="0"/>
              <a:ea typeface="Tahoma" panose="020B0604030504040204" pitchFamily="34" charset="0"/>
              <a:cs typeface="Tahoma" panose="020B0604030504040204" pitchFamily="34" charset="0"/>
            </a:endParaRPr>
          </a:p>
          <a:p>
            <a:pPr algn="just"/>
            <a:r>
              <a:rPr lang="ru-RU" sz="1200" dirty="0">
                <a:latin typeface="Tahoma" panose="020B0604030504040204" pitchFamily="34" charset="0"/>
                <a:ea typeface="Tahoma" panose="020B0604030504040204" pitchFamily="34" charset="0"/>
                <a:cs typeface="Tahoma" panose="020B0604030504040204" pitchFamily="34" charset="0"/>
              </a:rPr>
              <a:t>Напишите ей письмо в ответ объёмом </a:t>
            </a:r>
            <a:r>
              <a:rPr lang="ru-RU" sz="1200" b="1" dirty="0">
                <a:latin typeface="Tahoma" panose="020B0604030504040204" pitchFamily="34" charset="0"/>
                <a:ea typeface="Tahoma" panose="020B0604030504040204" pitchFamily="34" charset="0"/>
                <a:cs typeface="Tahoma" panose="020B0604030504040204" pitchFamily="34" charset="0"/>
              </a:rPr>
              <a:t>80–90 слов</a:t>
            </a:r>
            <a:r>
              <a:rPr lang="ru-RU" sz="1200" dirty="0">
                <a:latin typeface="Tahoma" panose="020B0604030504040204" pitchFamily="34" charset="0"/>
                <a:ea typeface="Tahoma" panose="020B0604030504040204" pitchFamily="34" charset="0"/>
                <a:cs typeface="Tahoma" panose="020B0604030504040204" pitchFamily="34" charset="0"/>
              </a:rPr>
              <a:t>, в котором будут даны ответы на </a:t>
            </a:r>
            <a:r>
              <a:rPr lang="ru-RU" sz="1200" b="1" dirty="0">
                <a:latin typeface="Tahoma" panose="020B0604030504040204" pitchFamily="34" charset="0"/>
                <a:ea typeface="Tahoma" panose="020B0604030504040204" pitchFamily="34" charset="0"/>
                <a:cs typeface="Tahoma" panose="020B0604030504040204" pitchFamily="34" charset="0"/>
              </a:rPr>
              <a:t>три</a:t>
            </a:r>
            <a:r>
              <a:rPr lang="ru-RU" sz="1200" dirty="0">
                <a:latin typeface="Tahoma" panose="020B0604030504040204" pitchFamily="34" charset="0"/>
                <a:ea typeface="Tahoma" panose="020B0604030504040204" pitchFamily="34" charset="0"/>
                <a:cs typeface="Tahoma" panose="020B0604030504040204" pitchFamily="34" charset="0"/>
              </a:rPr>
              <a:t> её вопроса. При ответе учитывайте правила оформления письма. Адрес и дату писать не надо. Поблагодарите подругу за полученное письмо.</a:t>
            </a:r>
          </a:p>
          <a:p>
            <a:pPr algn="ctr"/>
            <a:r>
              <a:rPr lang="ru-RU" sz="1200" dirty="0">
                <a:latin typeface="Tahoma" panose="020B0604030504040204" pitchFamily="34" charset="0"/>
                <a:ea typeface="Tahoma" panose="020B0604030504040204" pitchFamily="34" charset="0"/>
                <a:cs typeface="Tahoma" panose="020B0604030504040204" pitchFamily="34" charset="0"/>
              </a:rPr>
              <a:t> </a:t>
            </a:r>
          </a:p>
        </p:txBody>
      </p:sp>
      <p:sp>
        <p:nvSpPr>
          <p:cNvPr id="4" name="Прямоугольник 3">
            <a:extLst>
              <a:ext uri="{FF2B5EF4-FFF2-40B4-BE49-F238E27FC236}">
                <a16:creationId xmlns:a16="http://schemas.microsoft.com/office/drawing/2014/main" id="{F25A8DCC-2972-009C-F22A-B0352E4A6821}"/>
              </a:ext>
            </a:extLst>
          </p:cNvPr>
          <p:cNvSpPr/>
          <p:nvPr/>
        </p:nvSpPr>
        <p:spPr>
          <a:xfrm>
            <a:off x="238540" y="218661"/>
            <a:ext cx="6380922" cy="95018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a:extLst>
              <a:ext uri="{FF2B5EF4-FFF2-40B4-BE49-F238E27FC236}">
                <a16:creationId xmlns:a16="http://schemas.microsoft.com/office/drawing/2014/main" id="{1B6C7F27-03A8-0377-8EBC-B166EAEE023F}"/>
              </a:ext>
            </a:extLst>
          </p:cNvPr>
          <p:cNvSpPr/>
          <p:nvPr/>
        </p:nvSpPr>
        <p:spPr>
          <a:xfrm>
            <a:off x="413468" y="405693"/>
            <a:ext cx="310101" cy="31805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Таблица 8">
            <a:extLst>
              <a:ext uri="{FF2B5EF4-FFF2-40B4-BE49-F238E27FC236}">
                <a16:creationId xmlns:a16="http://schemas.microsoft.com/office/drawing/2014/main" id="{897AF5BF-F045-8943-ABD5-ED7DFC08990D}"/>
              </a:ext>
            </a:extLst>
          </p:cNvPr>
          <p:cNvGraphicFramePr>
            <a:graphicFrameLocks noGrp="1"/>
          </p:cNvGraphicFramePr>
          <p:nvPr>
            <p:extLst>
              <p:ext uri="{D42A27DB-BD31-4B8C-83A1-F6EECF244321}">
                <p14:modId xmlns:p14="http://schemas.microsoft.com/office/powerpoint/2010/main" val="770801890"/>
              </p:ext>
            </p:extLst>
          </p:nvPr>
        </p:nvGraphicFramePr>
        <p:xfrm>
          <a:off x="829210" y="848364"/>
          <a:ext cx="5684603" cy="1645920"/>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Tracey@mail.uk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Holidays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 International Women’s Day is coming and I’m going to buy flowers and some presents for my mum and two grannies.</a:t>
                      </a:r>
                    </a:p>
                    <a:p>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What holidays do you celebrate in spring? What holiday do you like best of all? What do you do on this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
        <p:nvSpPr>
          <p:cNvPr id="10" name="TextBox 9">
            <a:extLst>
              <a:ext uri="{FF2B5EF4-FFF2-40B4-BE49-F238E27FC236}">
                <a16:creationId xmlns:a16="http://schemas.microsoft.com/office/drawing/2014/main" id="{29E037B2-9B7C-1659-48B1-6FF33FA86ACF}"/>
              </a:ext>
            </a:extLst>
          </p:cNvPr>
          <p:cNvSpPr txBox="1"/>
          <p:nvPr/>
        </p:nvSpPr>
        <p:spPr>
          <a:xfrm>
            <a:off x="3298669" y="9443471"/>
            <a:ext cx="260662" cy="276999"/>
          </a:xfrm>
          <a:prstGeom prst="rect">
            <a:avLst/>
          </a:prstGeom>
          <a:noFill/>
        </p:spPr>
        <p:txBody>
          <a:bodyPr wrap="square" rtlCol="0">
            <a:spAutoFit/>
          </a:bodyPr>
          <a:lstStyle/>
          <a:p>
            <a:r>
              <a:rPr lang="ru-RU" sz="1200" dirty="0"/>
              <a:t>8</a:t>
            </a:r>
          </a:p>
        </p:txBody>
      </p:sp>
      <p:sp>
        <p:nvSpPr>
          <p:cNvPr id="11" name="TextBox 10">
            <a:extLst>
              <a:ext uri="{FF2B5EF4-FFF2-40B4-BE49-F238E27FC236}">
                <a16:creationId xmlns:a16="http://schemas.microsoft.com/office/drawing/2014/main" id="{6CBCD90D-C1FB-C567-2C49-A14425596F85}"/>
              </a:ext>
            </a:extLst>
          </p:cNvPr>
          <p:cNvSpPr txBox="1"/>
          <p:nvPr/>
        </p:nvSpPr>
        <p:spPr>
          <a:xfrm>
            <a:off x="6019138" y="23063"/>
            <a:ext cx="715617" cy="230832"/>
          </a:xfrm>
          <a:prstGeom prst="rect">
            <a:avLst/>
          </a:prstGeom>
          <a:noFill/>
        </p:spPr>
        <p:txBody>
          <a:bodyPr wrap="square" rtlCol="0">
            <a:spAutoFit/>
          </a:bodyPr>
          <a:lstStyle/>
          <a:p>
            <a:r>
              <a:rPr lang="ru-RU" sz="900" dirty="0"/>
              <a:t>Вариант 2</a:t>
            </a:r>
          </a:p>
        </p:txBody>
      </p:sp>
      <p:graphicFrame>
        <p:nvGraphicFramePr>
          <p:cNvPr id="12" name="Таблица 11">
            <a:extLst>
              <a:ext uri="{FF2B5EF4-FFF2-40B4-BE49-F238E27FC236}">
                <a16:creationId xmlns:a16="http://schemas.microsoft.com/office/drawing/2014/main" id="{23AF1C02-C8D4-B80A-394F-435C4D090C23}"/>
              </a:ext>
            </a:extLst>
          </p:cNvPr>
          <p:cNvGraphicFramePr>
            <a:graphicFrameLocks noGrp="1"/>
          </p:cNvGraphicFramePr>
          <p:nvPr>
            <p:extLst>
              <p:ext uri="{D42A27DB-BD31-4B8C-83A1-F6EECF244321}">
                <p14:modId xmlns:p14="http://schemas.microsoft.com/office/powerpoint/2010/main" val="2953133197"/>
              </p:ext>
            </p:extLst>
          </p:nvPr>
        </p:nvGraphicFramePr>
        <p:xfrm>
          <a:off x="829211" y="3417765"/>
          <a:ext cx="5684603" cy="6025706"/>
        </p:xfrm>
        <a:graphic>
          <a:graphicData uri="http://schemas.openxmlformats.org/drawingml/2006/table">
            <a:tbl>
              <a:tblPr firstRow="1" bandRow="1">
                <a:tableStyleId>{5C22544A-7EE6-4342-B048-85BDC9FD1C3A}</a:tableStyleId>
              </a:tblPr>
              <a:tblGrid>
                <a:gridCol w="5684603">
                  <a:extLst>
                    <a:ext uri="{9D8B030D-6E8A-4147-A177-3AD203B41FA5}">
                      <a16:colId xmlns:a16="http://schemas.microsoft.com/office/drawing/2014/main" val="4241495038"/>
                    </a:ext>
                  </a:extLst>
                </a:gridCol>
              </a:tblGrid>
              <a:tr h="23348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From: Russian_friend@mail.ru</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553717"/>
                  </a:ext>
                </a:extLst>
              </a:tr>
              <a:tr h="24491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To: Tracey@mail.uk</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374148"/>
                  </a:ext>
                </a:extLst>
              </a:tr>
              <a:tr h="237296">
                <a:tc>
                  <a:txBody>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Subject: Holidays</a:t>
                      </a:r>
                      <a:endParaRPr lang="ru-RU"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312267"/>
                  </a:ext>
                </a:extLst>
              </a:tr>
              <a:tr h="316837">
                <a:tc>
                  <a:txBody>
                    <a:bodyPr/>
                    <a:lstStyle/>
                    <a:p>
                      <a:pPr>
                        <a:lnSpc>
                          <a:spcPct val="150000"/>
                        </a:lnSpc>
                      </a:pPr>
                      <a:endParaRPr lang="en-US" sz="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ru-RU" sz="1200" b="0" dirty="0">
                          <a:solidFill>
                            <a:schemeClr val="tx1"/>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____________________________________________________________________________________________________________________________________</a:t>
                      </a:r>
                    </a:p>
                    <a:p>
                      <a:pPr>
                        <a:lnSpc>
                          <a:spcPct val="150000"/>
                        </a:lnSpc>
                      </a:pPr>
                      <a:endParaRPr lang="en-US" sz="3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50305"/>
                  </a:ext>
                </a:extLst>
              </a:tr>
            </a:tbl>
          </a:graphicData>
        </a:graphic>
      </p:graphicFrame>
    </p:spTree>
    <p:extLst>
      <p:ext uri="{BB962C8B-B14F-4D97-AF65-F5344CB8AC3E}">
        <p14:creationId xmlns:p14="http://schemas.microsoft.com/office/powerpoint/2010/main" val="140923410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11402</TotalTime>
  <Words>18180</Words>
  <Application>Microsoft Office PowerPoint</Application>
  <PresentationFormat>Лист A4 (210x297 мм)</PresentationFormat>
  <Paragraphs>2391</Paragraphs>
  <Slides>55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55</vt:i4>
      </vt:variant>
    </vt:vector>
  </HeadingPairs>
  <TitlesOfParts>
    <vt:vector size="62" baseType="lpstr">
      <vt:lpstr>Arial</vt:lpstr>
      <vt:lpstr>Calibri</vt:lpstr>
      <vt:lpstr>Calibri Light</vt:lpstr>
      <vt:lpstr>courier</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Марина Секерина</dc:creator>
  <cp:lastModifiedBy>Марина Секерина</cp:lastModifiedBy>
  <cp:revision>1741</cp:revision>
  <dcterms:created xsi:type="dcterms:W3CDTF">2024-09-11T19:05:49Z</dcterms:created>
  <dcterms:modified xsi:type="dcterms:W3CDTF">2024-11-27T08:50:21Z</dcterms:modified>
</cp:coreProperties>
</file>